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990" r:id="rId1"/>
  </p:sldMasterIdLst>
  <p:notesMasterIdLst>
    <p:notesMasterId r:id="rId17"/>
  </p:notesMasterIdLst>
  <p:sldIdLst>
    <p:sldId id="256" r:id="rId2"/>
    <p:sldId id="257" r:id="rId3"/>
    <p:sldId id="258" r:id="rId4"/>
    <p:sldId id="266" r:id="rId5"/>
    <p:sldId id="267" r:id="rId6"/>
    <p:sldId id="268" r:id="rId7"/>
    <p:sldId id="259" r:id="rId8"/>
    <p:sldId id="260" r:id="rId9"/>
    <p:sldId id="261" r:id="rId10"/>
    <p:sldId id="262" r:id="rId11"/>
    <p:sldId id="263" r:id="rId12"/>
    <p:sldId id="264" r:id="rId13"/>
    <p:sldId id="269" r:id="rId14"/>
    <p:sldId id="270" r:id="rId15"/>
    <p:sldId id="265" r:id="rId16"/>
  </p:sldIdLst>
  <p:sldSz cx="14630400" cy="8229600"/>
  <p:notesSz cx="8229600" cy="146304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Calisto MT" panose="02040603050505030304" pitchFamily="18" charset="0"/>
      <p:regular r:id="rId22"/>
      <p:bold r:id="rId23"/>
      <p:italic r:id="rId24"/>
      <p:boldItalic r:id="rId25"/>
    </p:embeddedFont>
    <p:embeddedFont>
      <p:font typeface="Roboto" panose="020B0604020202020204" charset="0"/>
      <p:regular r:id="rId26"/>
    </p:embeddedFont>
    <p:embeddedFont>
      <p:font typeface="Roboto Mono Medium" panose="020B0604020202020204" charset="0"/>
      <p:regular r:id="rId27"/>
    </p:embeddedFont>
    <p:embeddedFont>
      <p:font typeface="Trebuchet MS" panose="020B0603020202020204" pitchFamily="34" charset="0"/>
      <p:regular r:id="rId28"/>
      <p:bold r:id="rId29"/>
      <p:italic r:id="rId30"/>
      <p:boldItalic r:id="rId31"/>
    </p:embeddedFont>
    <p:embeddedFont>
      <p:font typeface="Wingdings 2" panose="05020102010507070707" pitchFamily="18" charset="2"/>
      <p:regular r:id="rId32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69" autoAdjust="0"/>
    <p:restoredTop sz="94610"/>
  </p:normalViewPr>
  <p:slideViewPr>
    <p:cSldViewPr snapToGrid="0" snapToObjects="1">
      <p:cViewPr varScale="1">
        <p:scale>
          <a:sx n="96" d="100"/>
          <a:sy n="96" d="100"/>
        </p:scale>
        <p:origin x="38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8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font" Target="fonts/font1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font" Target="fonts/font1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font" Target="fonts/font13.fntdata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47581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44832" y="2123449"/>
            <a:ext cx="11328041" cy="2194561"/>
          </a:xfrm>
        </p:spPr>
        <p:txBody>
          <a:bodyPr anchor="b">
            <a:normAutofit/>
          </a:bodyPr>
          <a:lstStyle>
            <a:lvl1pPr algn="ctr">
              <a:defRPr sz="648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44832" y="4318008"/>
            <a:ext cx="11328041" cy="1259840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548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72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4/2/2025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1269930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4/2/2025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1365305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1" y="2113281"/>
            <a:ext cx="11508660" cy="2194576"/>
          </a:xfrm>
        </p:spPr>
        <p:txBody>
          <a:bodyPr anchor="b"/>
          <a:lstStyle>
            <a:lvl1pPr algn="ctr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4481" y="4307855"/>
            <a:ext cx="11508660" cy="1808465"/>
          </a:xfrm>
        </p:spPr>
        <p:txBody>
          <a:bodyPr anchor="t"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4/2/2025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3720752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6555" y="2078939"/>
            <a:ext cx="6072596" cy="4870500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443471" y="2078940"/>
            <a:ext cx="6077598" cy="4870501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4/2/2025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4353521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554" y="2081408"/>
            <a:ext cx="6106886" cy="4978523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4182" y="2081408"/>
            <a:ext cx="6106886" cy="497852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46" y="2202305"/>
            <a:ext cx="5851613" cy="653861"/>
          </a:xfrm>
        </p:spPr>
        <p:txBody>
          <a:bodyPr anchor="b">
            <a:noAutofit/>
          </a:bodyPr>
          <a:lstStyle>
            <a:lvl1pPr marL="0" indent="0" algn="ctr">
              <a:buNone/>
              <a:defRPr sz="2880" b="0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46" y="2856165"/>
            <a:ext cx="5851613" cy="4093276"/>
          </a:xfrm>
        </p:spPr>
        <p:txBody>
          <a:bodyPr anchor="t">
            <a:normAutofit/>
          </a:bodyPr>
          <a:lstStyle>
            <a:lvl1pPr>
              <a:defRPr sz="2160"/>
            </a:lvl1pPr>
            <a:lvl2pPr>
              <a:defRPr sz="1920"/>
            </a:lvl2pPr>
            <a:lvl3pPr>
              <a:defRPr sz="1680"/>
            </a:lvl3pPr>
            <a:lvl4pPr>
              <a:defRPr sz="1440"/>
            </a:lvl4pPr>
            <a:lvl5pPr>
              <a:defRPr sz="144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53960" y="2202305"/>
            <a:ext cx="5874396" cy="653860"/>
          </a:xfrm>
        </p:spPr>
        <p:txBody>
          <a:bodyPr anchor="b">
            <a:noAutofit/>
          </a:bodyPr>
          <a:lstStyle>
            <a:lvl1pPr marL="0" indent="0" algn="ctr">
              <a:buNone/>
              <a:defRPr sz="2880" b="0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553960" y="2856165"/>
            <a:ext cx="5874396" cy="4093276"/>
          </a:xfrm>
        </p:spPr>
        <p:txBody>
          <a:bodyPr anchor="t">
            <a:normAutofit/>
          </a:bodyPr>
          <a:lstStyle>
            <a:lvl1pPr>
              <a:defRPr sz="2160"/>
            </a:lvl1pPr>
            <a:lvl2pPr>
              <a:defRPr sz="1920"/>
            </a:lvl2pPr>
            <a:lvl3pPr>
              <a:defRPr sz="1680"/>
            </a:lvl3pPr>
            <a:lvl4pPr>
              <a:defRPr sz="1440"/>
            </a:lvl4pPr>
            <a:lvl5pPr>
              <a:defRPr sz="144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4/2/2025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277262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4/2/2025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5444242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4/2/2025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7832648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555" y="731520"/>
            <a:ext cx="4448267" cy="2186302"/>
          </a:xfrm>
        </p:spPr>
        <p:txBody>
          <a:bodyPr anchor="b">
            <a:normAutofit/>
          </a:bodyPr>
          <a:lstStyle>
            <a:lvl1pPr algn="ctr">
              <a:defRPr sz="288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26760" y="731520"/>
            <a:ext cx="7694309" cy="621792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6555" y="2917822"/>
            <a:ext cx="4448267" cy="4031617"/>
          </a:xfrm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4/2/2025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8254192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2398" y="731520"/>
            <a:ext cx="4300999" cy="624579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555" y="731907"/>
            <a:ext cx="7121939" cy="2195206"/>
          </a:xfrm>
        </p:spPr>
        <p:txBody>
          <a:bodyPr anchor="b">
            <a:noAutofit/>
          </a:bodyPr>
          <a:lstStyle>
            <a:lvl1pPr algn="ctr">
              <a:defRPr sz="384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931062" y="916443"/>
            <a:ext cx="3930901" cy="5895386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920"/>
            </a:lvl2pPr>
            <a:lvl3pPr marL="1097280" indent="0">
              <a:buNone/>
              <a:defRPr sz="1920"/>
            </a:lvl3pPr>
            <a:lvl4pPr marL="1645920" indent="0">
              <a:buNone/>
              <a:defRPr sz="1920"/>
            </a:lvl4pPr>
            <a:lvl5pPr marL="2194560" indent="0">
              <a:buNone/>
              <a:defRPr sz="1920"/>
            </a:lvl5pPr>
            <a:lvl6pPr marL="2743200" indent="0">
              <a:buNone/>
              <a:defRPr sz="1920"/>
            </a:lvl6pPr>
            <a:lvl7pPr marL="3291840" indent="0">
              <a:buNone/>
              <a:defRPr sz="1920"/>
            </a:lvl7pPr>
            <a:lvl8pPr marL="3840480" indent="0">
              <a:buNone/>
              <a:defRPr sz="1920"/>
            </a:lvl8pPr>
            <a:lvl9pPr marL="4389120" indent="0">
              <a:buNone/>
              <a:defRPr sz="192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6555" y="2927113"/>
            <a:ext cx="7121939" cy="4051361"/>
          </a:xfrm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4/2/2025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049093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660" y="657369"/>
            <a:ext cx="12170159" cy="458016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567" y="5478306"/>
            <a:ext cx="12426391" cy="652166"/>
          </a:xfrm>
        </p:spPr>
        <p:txBody>
          <a:bodyPr anchor="b">
            <a:normAutofit/>
          </a:bodyPr>
          <a:lstStyle>
            <a:lvl1pPr algn="ctr">
              <a:defRPr sz="336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403219" y="834012"/>
            <a:ext cx="11814415" cy="4230805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400"/>
            </a:lvl1pPr>
            <a:lvl2pPr marL="548640" indent="0">
              <a:buNone/>
              <a:defRPr sz="2400"/>
            </a:lvl2pPr>
            <a:lvl3pPr marL="1097280" indent="0">
              <a:buNone/>
              <a:defRPr sz="2400"/>
            </a:lvl3pPr>
            <a:lvl4pPr marL="1645920" indent="0">
              <a:buNone/>
              <a:defRPr sz="2400"/>
            </a:lvl4pPr>
            <a:lvl5pPr marL="2194560" indent="0">
              <a:buNone/>
              <a:defRPr sz="2400"/>
            </a:lvl5pPr>
            <a:lvl6pPr marL="2743200" indent="0">
              <a:buNone/>
              <a:defRPr sz="2400"/>
            </a:lvl6pPr>
            <a:lvl7pPr marL="3291840" indent="0">
              <a:buNone/>
              <a:defRPr sz="2400"/>
            </a:lvl7pPr>
            <a:lvl8pPr marL="3840480" indent="0">
              <a:buNone/>
              <a:defRPr sz="2400"/>
            </a:lvl8pPr>
            <a:lvl9pPr marL="4389120" indent="0">
              <a:buNone/>
              <a:defRPr sz="24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6554" y="6130474"/>
            <a:ext cx="12424514" cy="818966"/>
          </a:xfrm>
        </p:spPr>
        <p:txBody>
          <a:bodyPr anchor="t"/>
          <a:lstStyle>
            <a:lvl1pPr marL="0" indent="0" algn="ctr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4/2/2025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662299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554" y="730124"/>
            <a:ext cx="12424514" cy="4241213"/>
          </a:xfrm>
        </p:spPr>
        <p:txBody>
          <a:bodyPr anchor="ctr"/>
          <a:lstStyle>
            <a:lvl1pPr>
              <a:defRPr sz="384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6553" y="5154216"/>
            <a:ext cx="12424516" cy="1802191"/>
          </a:xfrm>
        </p:spPr>
        <p:txBody>
          <a:bodyPr anchor="ctr"/>
          <a:lstStyle>
            <a:lvl1pPr marL="0" indent="0" algn="ctr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4/2/2025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9294533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5455" y="731520"/>
            <a:ext cx="11163302" cy="3591485"/>
          </a:xfrm>
        </p:spPr>
        <p:txBody>
          <a:bodyPr anchor="ctr"/>
          <a:lstStyle>
            <a:lvl1pPr>
              <a:defRPr sz="384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2064773" y="4332039"/>
            <a:ext cx="10502759" cy="639299"/>
          </a:xfrm>
        </p:spPr>
        <p:txBody>
          <a:bodyPr anchor="t">
            <a:normAutofit/>
          </a:bodyPr>
          <a:lstStyle>
            <a:lvl1pPr marL="0" indent="0" algn="r">
              <a:buNone/>
              <a:defRPr sz="168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6553" y="5165224"/>
            <a:ext cx="12424516" cy="178739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4/2/2025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1188720" y="1061755"/>
            <a:ext cx="731520" cy="701731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96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605659" y="3513910"/>
            <a:ext cx="731520" cy="701731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96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63425653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553" y="2552331"/>
            <a:ext cx="12424516" cy="3014202"/>
          </a:xfrm>
        </p:spPr>
        <p:txBody>
          <a:bodyPr anchor="b"/>
          <a:lstStyle>
            <a:lvl1pPr>
              <a:defRPr sz="384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6541" y="5580667"/>
            <a:ext cx="12422639" cy="1368773"/>
          </a:xfrm>
        </p:spPr>
        <p:txBody>
          <a:bodyPr anchor="t"/>
          <a:lstStyle>
            <a:lvl1pPr marL="0" indent="0" algn="ctr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4/2/2025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7259942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096554" y="731520"/>
            <a:ext cx="12424514" cy="116454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096554" y="2263140"/>
            <a:ext cx="3961181" cy="691514"/>
          </a:xfrm>
        </p:spPr>
        <p:txBody>
          <a:bodyPr anchor="b">
            <a:noAutofit/>
          </a:bodyPr>
          <a:lstStyle>
            <a:lvl1pPr marL="0" indent="0" algn="ctr">
              <a:buNone/>
              <a:defRPr sz="2880" b="0">
                <a:solidFill>
                  <a:schemeClr val="tx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096554" y="3086100"/>
            <a:ext cx="3961181" cy="3863340"/>
          </a:xfrm>
        </p:spPr>
        <p:txBody>
          <a:bodyPr anchor="t">
            <a:normAutofit/>
          </a:bodyPr>
          <a:lstStyle>
            <a:lvl1pPr marL="0" indent="0" algn="ctr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336053" y="2263140"/>
            <a:ext cx="3961181" cy="691514"/>
          </a:xfrm>
        </p:spPr>
        <p:txBody>
          <a:bodyPr anchor="b">
            <a:noAutofit/>
          </a:bodyPr>
          <a:lstStyle>
            <a:lvl1pPr marL="0" indent="0" algn="ctr">
              <a:buNone/>
              <a:defRPr sz="2880" b="0">
                <a:solidFill>
                  <a:schemeClr val="tx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5329722" y="3086100"/>
            <a:ext cx="3961181" cy="3863340"/>
          </a:xfrm>
        </p:spPr>
        <p:txBody>
          <a:bodyPr anchor="t">
            <a:normAutofit/>
          </a:bodyPr>
          <a:lstStyle>
            <a:lvl1pPr marL="0" indent="0" algn="ctr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9559886" y="2263140"/>
            <a:ext cx="3961181" cy="691514"/>
          </a:xfrm>
        </p:spPr>
        <p:txBody>
          <a:bodyPr anchor="b">
            <a:noAutofit/>
          </a:bodyPr>
          <a:lstStyle>
            <a:lvl1pPr marL="0" indent="0" algn="ctr">
              <a:buNone/>
              <a:defRPr sz="2880" b="0">
                <a:solidFill>
                  <a:schemeClr val="tx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9559886" y="3086100"/>
            <a:ext cx="3961181" cy="3863340"/>
          </a:xfrm>
        </p:spPr>
        <p:txBody>
          <a:bodyPr anchor="t">
            <a:normAutofit/>
          </a:bodyPr>
          <a:lstStyle>
            <a:lvl1pPr marL="0" indent="0" algn="ctr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4/2/2025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0733709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555" y="2181858"/>
            <a:ext cx="4007966" cy="221742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4560" y="2181858"/>
            <a:ext cx="4007966" cy="221742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3261" y="2181858"/>
            <a:ext cx="4007966" cy="221742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096553" y="731520"/>
            <a:ext cx="12424516" cy="116454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096554" y="4684927"/>
            <a:ext cx="3961181" cy="69151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221722" y="2326702"/>
            <a:ext cx="3710842" cy="1923545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920"/>
            </a:lvl2pPr>
            <a:lvl3pPr marL="1097280" indent="0">
              <a:buNone/>
              <a:defRPr sz="1920"/>
            </a:lvl3pPr>
            <a:lvl4pPr marL="1645920" indent="0">
              <a:buNone/>
              <a:defRPr sz="1920"/>
            </a:lvl4pPr>
            <a:lvl5pPr marL="2194560" indent="0">
              <a:buNone/>
              <a:defRPr sz="1920"/>
            </a:lvl5pPr>
            <a:lvl6pPr marL="2743200" indent="0">
              <a:buNone/>
              <a:defRPr sz="1920"/>
            </a:lvl6pPr>
            <a:lvl7pPr marL="3291840" indent="0">
              <a:buNone/>
              <a:defRPr sz="1920"/>
            </a:lvl7pPr>
            <a:lvl8pPr marL="3840480" indent="0">
              <a:buNone/>
              <a:defRPr sz="1920"/>
            </a:lvl8pPr>
            <a:lvl9pPr marL="4389120" indent="0">
              <a:buNone/>
              <a:defRPr sz="192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096554" y="5376442"/>
            <a:ext cx="3961181" cy="15730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331346" y="4684927"/>
            <a:ext cx="3961181" cy="69151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5454891" y="2326913"/>
            <a:ext cx="3710842" cy="1929797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920"/>
            </a:lvl2pPr>
            <a:lvl3pPr marL="1097280" indent="0">
              <a:buNone/>
              <a:defRPr sz="1920"/>
            </a:lvl3pPr>
            <a:lvl4pPr marL="1645920" indent="0">
              <a:buNone/>
              <a:defRPr sz="1920"/>
            </a:lvl4pPr>
            <a:lvl5pPr marL="2194560" indent="0">
              <a:buNone/>
              <a:defRPr sz="1920"/>
            </a:lvl5pPr>
            <a:lvl6pPr marL="2743200" indent="0">
              <a:buNone/>
              <a:defRPr sz="1920"/>
            </a:lvl6pPr>
            <a:lvl7pPr marL="3291840" indent="0">
              <a:buNone/>
              <a:defRPr sz="1920"/>
            </a:lvl7pPr>
            <a:lvl8pPr marL="3840480" indent="0">
              <a:buNone/>
              <a:defRPr sz="1920"/>
            </a:lvl8pPr>
            <a:lvl9pPr marL="4389120" indent="0">
              <a:buNone/>
              <a:defRPr sz="192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5329722" y="5376441"/>
            <a:ext cx="3961181" cy="15730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9560036" y="4684927"/>
            <a:ext cx="3961181" cy="69151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9690837" y="2321318"/>
            <a:ext cx="3710842" cy="1928753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920"/>
            </a:lvl2pPr>
            <a:lvl3pPr marL="1097280" indent="0">
              <a:buNone/>
              <a:defRPr sz="1920"/>
            </a:lvl3pPr>
            <a:lvl4pPr marL="1645920" indent="0">
              <a:buNone/>
              <a:defRPr sz="1920"/>
            </a:lvl4pPr>
            <a:lvl5pPr marL="2194560" indent="0">
              <a:buNone/>
              <a:defRPr sz="1920"/>
            </a:lvl5pPr>
            <a:lvl6pPr marL="2743200" indent="0">
              <a:buNone/>
              <a:defRPr sz="1920"/>
            </a:lvl6pPr>
            <a:lvl7pPr marL="3291840" indent="0">
              <a:buNone/>
              <a:defRPr sz="1920"/>
            </a:lvl7pPr>
            <a:lvl8pPr marL="3840480" indent="0">
              <a:buNone/>
              <a:defRPr sz="1920"/>
            </a:lvl8pPr>
            <a:lvl9pPr marL="4389120" indent="0">
              <a:buNone/>
              <a:defRPr sz="192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9559886" y="5376439"/>
            <a:ext cx="3961181" cy="1573002"/>
          </a:xfrm>
        </p:spPr>
        <p:txBody>
          <a:bodyPr anchor="t">
            <a:normAutofit/>
          </a:bodyPr>
          <a:lstStyle>
            <a:lvl1pPr marL="0" indent="0" algn="ctr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4/2/2025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4882559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4/2/2025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9089569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779682" y="731520"/>
            <a:ext cx="2741384" cy="621792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96555" y="731520"/>
            <a:ext cx="9500246" cy="6217921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4/2/2025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8117691"/>
      </p:ext>
    </p:extLst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978307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557573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312227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250641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5173265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8583287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108346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975030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7098335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1529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6554" y="731520"/>
            <a:ext cx="12424514" cy="116454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6554" y="2078940"/>
            <a:ext cx="12424514" cy="487050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214483" y="7059931"/>
            <a:ext cx="329184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4AAD347D-5ACD-4C99-B74B-A9C85AD731AF}" type="datetimeFigureOut">
              <a:rPr lang="en-US" smtClean="0"/>
              <a:t>4/2/2025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6555" y="7059931"/>
            <a:ext cx="8007438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2616814" y="7059931"/>
            <a:ext cx="904254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93802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91" r:id="rId1"/>
    <p:sldLayoutId id="2147483992" r:id="rId2"/>
    <p:sldLayoutId id="2147483993" r:id="rId3"/>
    <p:sldLayoutId id="2147483994" r:id="rId4"/>
    <p:sldLayoutId id="2147483995" r:id="rId5"/>
    <p:sldLayoutId id="2147483996" r:id="rId6"/>
    <p:sldLayoutId id="2147483997" r:id="rId7"/>
    <p:sldLayoutId id="2147483998" r:id="rId8"/>
    <p:sldLayoutId id="2147483999" r:id="rId9"/>
    <p:sldLayoutId id="2147484000" r:id="rId10"/>
    <p:sldLayoutId id="2147484001" r:id="rId11"/>
    <p:sldLayoutId id="2147484002" r:id="rId12"/>
    <p:sldLayoutId id="2147484003" r:id="rId13"/>
    <p:sldLayoutId id="2147484004" r:id="rId14"/>
    <p:sldLayoutId id="2147484005" r:id="rId15"/>
    <p:sldLayoutId id="2147484006" r:id="rId16"/>
    <p:sldLayoutId id="2147484007" r:id="rId17"/>
    <p:sldLayoutId id="2147484008" r:id="rId18"/>
    <p:sldLayoutId id="2147484009" r:id="rId19"/>
    <p:sldLayoutId id="2147484010" r:id="rId20"/>
    <p:sldLayoutId id="2147484011" r:id="rId21"/>
    <p:sldLayoutId id="2147484012" r:id="rId22"/>
    <p:sldLayoutId id="2147484013" r:id="rId23"/>
    <p:sldLayoutId id="2147484014" r:id="rId24"/>
    <p:sldLayoutId id="2147484015" r:id="rId25"/>
    <p:sldLayoutId id="2147484016" r:id="rId26"/>
    <p:sldLayoutId id="2147484017" r:id="rId27"/>
  </p:sldLayoutIdLst>
  <p:hf sldNum="0" hdr="0" ftr="0" dt="0"/>
  <p:txStyles>
    <p:titleStyle>
      <a:lvl1pPr algn="ctr" defTabSz="548640" rtl="0" eaLnBrk="1" latinLnBrk="0" hangingPunct="1">
        <a:spcBef>
          <a:spcPct val="0"/>
        </a:spcBef>
        <a:buNone/>
        <a:defRPr sz="4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411480" indent="-367200" algn="l" defTabSz="548640" rtl="0" eaLnBrk="1" latinLnBrk="0" hangingPunct="1">
        <a:spcBef>
          <a:spcPct val="20000"/>
        </a:spcBef>
        <a:spcAft>
          <a:spcPts val="720"/>
        </a:spcAft>
        <a:buClr>
          <a:schemeClr val="tx2"/>
        </a:buClr>
        <a:buSzPct val="70000"/>
        <a:buFont typeface="Wingdings 2" charset="2"/>
        <a:buChar char=""/>
        <a:defRPr sz="2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864000" indent="-324000" algn="l" defTabSz="548640" rtl="0" eaLnBrk="1" latinLnBrk="0" hangingPunct="1">
        <a:spcBef>
          <a:spcPct val="20000"/>
        </a:spcBef>
        <a:spcAft>
          <a:spcPts val="720"/>
        </a:spcAft>
        <a:buClr>
          <a:schemeClr val="tx2"/>
        </a:buClr>
        <a:buSzPct val="70000"/>
        <a:buFont typeface="Wingdings 2" charset="2"/>
        <a:buChar char=""/>
        <a:defRPr sz="216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231200" indent="-259200" algn="l" defTabSz="548640" rtl="0" eaLnBrk="1" latinLnBrk="0" hangingPunct="1">
        <a:spcBef>
          <a:spcPct val="20000"/>
        </a:spcBef>
        <a:spcAft>
          <a:spcPts val="720"/>
        </a:spcAft>
        <a:buClr>
          <a:schemeClr val="tx2"/>
        </a:buClr>
        <a:buSzPct val="70000"/>
        <a:buFont typeface="Wingdings 2" charset="2"/>
        <a:buChar char=""/>
        <a:defRPr sz="192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663200" indent="-259200" algn="l" defTabSz="548640" rtl="0" eaLnBrk="1" latinLnBrk="0" hangingPunct="1">
        <a:spcBef>
          <a:spcPct val="20000"/>
        </a:spcBef>
        <a:spcAft>
          <a:spcPts val="720"/>
        </a:spcAft>
        <a:buClr>
          <a:schemeClr val="tx2"/>
        </a:buClr>
        <a:buSzPct val="70000"/>
        <a:buFont typeface="Wingdings 2" charset="2"/>
        <a:buChar char=""/>
        <a:defRPr sz="168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2008800" indent="-259200" algn="l" defTabSz="548640" rtl="0" eaLnBrk="1" latinLnBrk="0" hangingPunct="1">
        <a:spcBef>
          <a:spcPct val="20000"/>
        </a:spcBef>
        <a:spcAft>
          <a:spcPts val="720"/>
        </a:spcAft>
        <a:buClr>
          <a:schemeClr val="tx2"/>
        </a:buClr>
        <a:buSzPct val="70000"/>
        <a:buFont typeface="Wingdings 2" charset="2"/>
        <a:buChar char=""/>
        <a:defRPr sz="168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417520" indent="-274320" algn="l" defTabSz="548640" rtl="0" eaLnBrk="1" latinLnBrk="0" hangingPunct="1">
        <a:spcBef>
          <a:spcPct val="20000"/>
        </a:spcBef>
        <a:spcAft>
          <a:spcPts val="720"/>
        </a:spcAft>
        <a:buClr>
          <a:schemeClr val="tx2"/>
        </a:buClr>
        <a:buSzPct val="70000"/>
        <a:buFont typeface="Wingdings 2" charset="2"/>
        <a:buChar char=""/>
        <a:defRPr sz="168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882160" indent="-274320" algn="l" defTabSz="548640" rtl="0" eaLnBrk="1" latinLnBrk="0" hangingPunct="1">
        <a:spcBef>
          <a:spcPct val="20000"/>
        </a:spcBef>
        <a:spcAft>
          <a:spcPts val="720"/>
        </a:spcAft>
        <a:buClr>
          <a:schemeClr val="tx2"/>
        </a:buClr>
        <a:buSzPct val="70000"/>
        <a:buFont typeface="Wingdings 2" charset="2"/>
        <a:buChar char=""/>
        <a:defRPr sz="168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3346800" indent="-274320" algn="l" defTabSz="548640" rtl="0" eaLnBrk="1" latinLnBrk="0" hangingPunct="1">
        <a:spcBef>
          <a:spcPct val="20000"/>
        </a:spcBef>
        <a:spcAft>
          <a:spcPts val="720"/>
        </a:spcAft>
        <a:buClr>
          <a:schemeClr val="tx2"/>
        </a:buClr>
        <a:buSzPct val="70000"/>
        <a:buFont typeface="Wingdings 2" charset="2"/>
        <a:buChar char=""/>
        <a:defRPr sz="168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727440" indent="-274320" algn="l" defTabSz="548640" rtl="0" eaLnBrk="1" latinLnBrk="0" hangingPunct="1">
        <a:spcBef>
          <a:spcPct val="20000"/>
        </a:spcBef>
        <a:spcAft>
          <a:spcPts val="720"/>
        </a:spcAft>
        <a:buClr>
          <a:schemeClr val="tx2"/>
        </a:buClr>
        <a:buSzPct val="70000"/>
        <a:buFont typeface="Wingdings 2" charset="2"/>
        <a:buChar char=""/>
        <a:defRPr sz="168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s://www.afbank.com/assets/files/limBMGvE/AFB%20FDIC%20Photo%20blog%2008142023.png">
            <a:extLst>
              <a:ext uri="{FF2B5EF4-FFF2-40B4-BE49-F238E27FC236}">
                <a16:creationId xmlns:a16="http://schemas.microsoft.com/office/drawing/2014/main" id="{B3DE2D7A-08E4-4599-B4CF-7056E74B26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630400" cy="822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0"/>
          <p:cNvSpPr/>
          <p:nvPr/>
        </p:nvSpPr>
        <p:spPr>
          <a:xfrm>
            <a:off x="665251" y="0"/>
            <a:ext cx="12663794" cy="354389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4450" kern="0" spc="-134" dirty="0">
                <a:solidFill>
                  <a:srgbClr val="FFFFF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Обеспечение информационной безопасности автоматизированных систем</a:t>
            </a:r>
            <a:endParaRPr lang="en-US" sz="4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 1"/>
          <p:cNvSpPr/>
          <p:nvPr/>
        </p:nvSpPr>
        <p:spPr>
          <a:xfrm>
            <a:off x="586409" y="3952421"/>
            <a:ext cx="13457582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4800" kern="0" spc="-18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Специальность 10.02.05 открывает двери в мир защиты информации. Это критически важная область в эпоху цифровых технологий. Она обеспечивает безопасность автоматизированных систем.</a:t>
            </a:r>
            <a:endParaRPr lang="en-US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89" y="1050120"/>
            <a:ext cx="130428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kern="0" spc="-134" dirty="0">
                <a:solidFill>
                  <a:srgbClr val="FFFFF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Актуальность специальности в современном мире</a:t>
            </a:r>
            <a:endParaRPr lang="en-US" sz="4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877734" y="2196621"/>
            <a:ext cx="339244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3200" kern="0" spc="-67" dirty="0">
                <a:solidFill>
                  <a:srgbClr val="FFFFF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Цифровизация общества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877734" y="2777765"/>
            <a:ext cx="624470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3200" kern="0" spc="-18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Информационные технологии пронизывают все сферы жизни.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877734" y="3707643"/>
            <a:ext cx="624470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3200" kern="0" spc="-18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Растет потребность в защите данных.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877734" y="4149841"/>
            <a:ext cx="624470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3200" kern="0" spc="-18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Риски киберугроз постоянно увеличиваются.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5"/>
          <p:cNvSpPr/>
          <p:nvPr/>
        </p:nvSpPr>
        <p:spPr>
          <a:xfrm>
            <a:off x="4606518" y="5233828"/>
            <a:ext cx="420016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3200" kern="0" spc="-67" dirty="0">
                <a:solidFill>
                  <a:srgbClr val="FFFFF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Экономическая безопасность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4606518" y="5814972"/>
            <a:ext cx="624470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3200" kern="0" spc="-18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Утечки информации наносят огромный ущерб бизнесу.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4606518" y="6381948"/>
            <a:ext cx="624470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3200" kern="0" spc="-18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Защита коммерческой тайны – приоритет.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8"/>
          <p:cNvSpPr/>
          <p:nvPr/>
        </p:nvSpPr>
        <p:spPr>
          <a:xfrm>
            <a:off x="4606518" y="6824146"/>
            <a:ext cx="624470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3200" kern="0" spc="-18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Необходимость защиты от промышленного шпионажа.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115258"/>
            <a:ext cx="7556421" cy="21263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kern="0" spc="-134" dirty="0">
                <a:solidFill>
                  <a:srgbClr val="FFFFF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Обзор ключевых аспектов информационной безопасности</a:t>
            </a:r>
            <a:endParaRPr lang="en-US" sz="4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6280190" y="3836908"/>
            <a:ext cx="510302" cy="510302"/>
          </a:xfrm>
          <a:prstGeom prst="roundRect">
            <a:avLst>
              <a:gd name="adj" fmla="val 6667"/>
            </a:avLst>
          </a:prstGeom>
          <a:solidFill>
            <a:srgbClr val="404040"/>
          </a:solidFill>
          <a:ln/>
        </p:spPr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5260" y="3879413"/>
            <a:ext cx="340162" cy="425291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7017306" y="3836908"/>
            <a:ext cx="290786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67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Конфиденциальность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3"/>
          <p:cNvSpPr/>
          <p:nvPr/>
        </p:nvSpPr>
        <p:spPr>
          <a:xfrm>
            <a:off x="7017306" y="4327327"/>
            <a:ext cx="2927747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kern="0" spc="-18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Защита информации от несанкционированного доступа.</a:t>
            </a:r>
            <a:endParaRPr lang="en-US" sz="1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Shape 4"/>
          <p:cNvSpPr/>
          <p:nvPr/>
        </p:nvSpPr>
        <p:spPr>
          <a:xfrm>
            <a:off x="10171867" y="3836908"/>
            <a:ext cx="510302" cy="510302"/>
          </a:xfrm>
          <a:prstGeom prst="roundRect">
            <a:avLst>
              <a:gd name="adj" fmla="val 6667"/>
            </a:avLst>
          </a:prstGeom>
          <a:solidFill>
            <a:srgbClr val="404040"/>
          </a:solidFill>
          <a:ln/>
        </p:spPr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56937" y="3879413"/>
            <a:ext cx="340162" cy="425291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10908983" y="383690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67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Целостность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 6"/>
          <p:cNvSpPr/>
          <p:nvPr/>
        </p:nvSpPr>
        <p:spPr>
          <a:xfrm>
            <a:off x="10908983" y="4327327"/>
            <a:ext cx="2927747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kern="0" spc="-18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Обеспечение неизменности и подлинности данных.</a:t>
            </a:r>
            <a:endParaRPr lang="en-US" sz="1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Shape 7"/>
          <p:cNvSpPr/>
          <p:nvPr/>
        </p:nvSpPr>
        <p:spPr>
          <a:xfrm>
            <a:off x="6280190" y="5897999"/>
            <a:ext cx="510302" cy="510302"/>
          </a:xfrm>
          <a:prstGeom prst="roundRect">
            <a:avLst>
              <a:gd name="adj" fmla="val 6667"/>
            </a:avLst>
          </a:prstGeom>
          <a:solidFill>
            <a:srgbClr val="404040"/>
          </a:solidFill>
          <a:ln/>
        </p:spPr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65260" y="5940504"/>
            <a:ext cx="340162" cy="425291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7017306" y="589799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67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Доступность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 9"/>
          <p:cNvSpPr/>
          <p:nvPr/>
        </p:nvSpPr>
        <p:spPr>
          <a:xfrm>
            <a:off x="7017306" y="6388417"/>
            <a:ext cx="681930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kern="0" spc="-18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Гарантия своевременного доступа к информации для авторизованных пользователей.</a:t>
            </a:r>
            <a:endParaRPr lang="en-US" sz="1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1926850" y="234875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kern="0" spc="-134" dirty="0">
                <a:solidFill>
                  <a:srgbClr val="FFFFF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Основные изучаемые дисциплины</a:t>
            </a:r>
            <a:endParaRPr lang="en-US" sz="4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1189734" y="2502802"/>
            <a:ext cx="510302" cy="510302"/>
          </a:xfrm>
          <a:prstGeom prst="roundRect">
            <a:avLst>
              <a:gd name="adj" fmla="val 6667"/>
            </a:avLst>
          </a:prstGeom>
          <a:solidFill>
            <a:srgbClr val="404040"/>
          </a:solidFill>
          <a:ln/>
        </p:spPr>
      </p:sp>
      <p:sp>
        <p:nvSpPr>
          <p:cNvPr id="5" name="Text 2"/>
          <p:cNvSpPr/>
          <p:nvPr/>
        </p:nvSpPr>
        <p:spPr>
          <a:xfrm>
            <a:off x="1926850" y="2502802"/>
            <a:ext cx="5492472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3200" kern="0" spc="-67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Основы информационной безопасности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1926850" y="2993220"/>
            <a:ext cx="6819305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3200" kern="0" spc="-18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Изучение базовых принципов защиты информации.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Shape 4"/>
          <p:cNvSpPr/>
          <p:nvPr/>
        </p:nvSpPr>
        <p:spPr>
          <a:xfrm>
            <a:off x="1189734" y="3838088"/>
            <a:ext cx="510302" cy="510302"/>
          </a:xfrm>
          <a:prstGeom prst="roundRect">
            <a:avLst>
              <a:gd name="adj" fmla="val 6667"/>
            </a:avLst>
          </a:prstGeom>
          <a:solidFill>
            <a:srgbClr val="404040"/>
          </a:solidFill>
          <a:ln/>
        </p:spPr>
      </p:sp>
      <p:sp>
        <p:nvSpPr>
          <p:cNvPr id="8" name="Text 5"/>
          <p:cNvSpPr/>
          <p:nvPr/>
        </p:nvSpPr>
        <p:spPr>
          <a:xfrm>
            <a:off x="1926850" y="383808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3200" kern="0" spc="-67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Компьютерные сети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1926850" y="4328506"/>
            <a:ext cx="6819305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3200" kern="0" spc="-18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Принципы работы и защиты сетей.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1189734" y="5173374"/>
            <a:ext cx="510302" cy="510302"/>
          </a:xfrm>
          <a:prstGeom prst="roundRect">
            <a:avLst>
              <a:gd name="adj" fmla="val 6667"/>
            </a:avLst>
          </a:prstGeom>
          <a:solidFill>
            <a:srgbClr val="404040"/>
          </a:solidFill>
          <a:ln/>
        </p:spPr>
      </p:sp>
      <p:sp>
        <p:nvSpPr>
          <p:cNvPr id="11" name="Text 8"/>
          <p:cNvSpPr/>
          <p:nvPr/>
        </p:nvSpPr>
        <p:spPr>
          <a:xfrm>
            <a:off x="1926850" y="5173374"/>
            <a:ext cx="3230880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3200" kern="0" spc="-67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Операционные системы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9"/>
          <p:cNvSpPr/>
          <p:nvPr/>
        </p:nvSpPr>
        <p:spPr>
          <a:xfrm>
            <a:off x="1926850" y="5663792"/>
            <a:ext cx="6819305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3200" kern="0" spc="-18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Безопасность операционных систем.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Shape 10"/>
          <p:cNvSpPr/>
          <p:nvPr/>
        </p:nvSpPr>
        <p:spPr>
          <a:xfrm>
            <a:off x="1189734" y="6508660"/>
            <a:ext cx="510302" cy="510302"/>
          </a:xfrm>
          <a:prstGeom prst="roundRect">
            <a:avLst>
              <a:gd name="adj" fmla="val 6667"/>
            </a:avLst>
          </a:prstGeom>
          <a:solidFill>
            <a:srgbClr val="404040"/>
          </a:solidFill>
          <a:ln/>
        </p:spPr>
      </p:sp>
      <p:sp>
        <p:nvSpPr>
          <p:cNvPr id="14" name="Text 11"/>
          <p:cNvSpPr/>
          <p:nvPr/>
        </p:nvSpPr>
        <p:spPr>
          <a:xfrm>
            <a:off x="1926850" y="650866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3200" kern="0" spc="-67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Программирование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 12"/>
          <p:cNvSpPr/>
          <p:nvPr/>
        </p:nvSpPr>
        <p:spPr>
          <a:xfrm>
            <a:off x="1926850" y="6999078"/>
            <a:ext cx="6819305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3200" kern="0" spc="-18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Безопасная разработка программного обеспечения.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63364" y="1091047"/>
            <a:ext cx="10343317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kern="0" spc="-134" dirty="0">
                <a:solidFill>
                  <a:srgbClr val="FFFFF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Дисциплины углубленного изучения</a:t>
            </a:r>
            <a:endParaRPr lang="en-US" sz="4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793790" y="335077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400" kern="0" spc="-67" dirty="0">
                <a:solidFill>
                  <a:srgbClr val="FFFFF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Криптография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793790" y="3931920"/>
            <a:ext cx="2845594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400" kern="0" spc="-18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Методы шифрования и защиты данных.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793790" y="4861798"/>
            <a:ext cx="2845594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400" kern="0" spc="-18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Изучение алгоритмов шифрования.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4200406" y="3350776"/>
            <a:ext cx="2845594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400" kern="0" spc="-67" dirty="0">
                <a:solidFill>
                  <a:srgbClr val="FFFFF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Защита от вредоносного ПО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5"/>
          <p:cNvSpPr/>
          <p:nvPr/>
        </p:nvSpPr>
        <p:spPr>
          <a:xfrm>
            <a:off x="4200406" y="4286250"/>
            <a:ext cx="2845594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400" kern="0" spc="-18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Методы обнаружения и защиты от вирусов.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4200406" y="5216128"/>
            <a:ext cx="2845594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400" kern="0" spc="-18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Анализ вредоносных программ.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7607022" y="3350776"/>
            <a:ext cx="2845594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400" kern="0" spc="-67" dirty="0">
                <a:solidFill>
                  <a:srgbClr val="FFFFF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Администрирование безопасности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8"/>
          <p:cNvSpPr/>
          <p:nvPr/>
        </p:nvSpPr>
        <p:spPr>
          <a:xfrm>
            <a:off x="7607022" y="4286250"/>
            <a:ext cx="2845594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400" kern="0" spc="-18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Управление безопасностью систем.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 9"/>
          <p:cNvSpPr/>
          <p:nvPr/>
        </p:nvSpPr>
        <p:spPr>
          <a:xfrm>
            <a:off x="7607022" y="5216128"/>
            <a:ext cx="2845594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400" kern="0" spc="-18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Настройка и мониторинг защиты.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11013638" y="335077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400" kern="0" spc="-67" dirty="0">
                <a:solidFill>
                  <a:srgbClr val="FFFFF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Правовые аспекты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11013638" y="3931920"/>
            <a:ext cx="2845594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400" kern="0" spc="-18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Законодательство в области кибербезопасности.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11013638" y="5224701"/>
            <a:ext cx="2845594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400" kern="0" spc="-18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Правовые основы защиты информации.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70D86FC-9EA2-452E-A09F-5E570B305D25}"/>
              </a:ext>
            </a:extLst>
          </p:cNvPr>
          <p:cNvSpPr txBox="1"/>
          <p:nvPr/>
        </p:nvSpPr>
        <p:spPr>
          <a:xfrm>
            <a:off x="546652" y="1053548"/>
            <a:ext cx="558579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Далее вы узнаете, какие работы выполняют специалисты по безопасности, а так же то чему вас обучат по окончанию колледжа по данной специальности  </a:t>
            </a:r>
          </a:p>
        </p:txBody>
      </p:sp>
      <p:pic>
        <p:nvPicPr>
          <p:cNvPr id="2050" name="Picture 2" descr="https://versiya.info/uploads/posts/2018-08/1533386912_information-security-analyst.jpg">
            <a:extLst>
              <a:ext uri="{FF2B5EF4-FFF2-40B4-BE49-F238E27FC236}">
                <a16:creationId xmlns:a16="http://schemas.microsoft.com/office/drawing/2014/main" id="{E8A372A4-0C37-44DC-B0CA-ED3163A2E1B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612" r="31046"/>
          <a:stretch/>
        </p:blipFill>
        <p:spPr bwMode="auto">
          <a:xfrm>
            <a:off x="6211957" y="0"/>
            <a:ext cx="8418443" cy="8229600"/>
          </a:xfrm>
          <a:prstGeom prst="rect">
            <a:avLst/>
          </a:prstGeom>
          <a:noFill/>
          <a:effectLst>
            <a:outerShdw blurRad="368300" dist="50800" sx="102000" sy="102000" algn="ctr" rotWithShape="0">
              <a:srgbClr val="92D050">
                <a:alpha val="21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3544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885587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kern="0" spc="-134" dirty="0">
                <a:solidFill>
                  <a:srgbClr val="FFFFF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Защита от сетевых угроз и атак</a:t>
            </a:r>
            <a:endParaRPr lang="en-US" sz="4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0190" y="2643307"/>
            <a:ext cx="1134070" cy="1669852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754422" y="2870121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67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Межсетевые экраны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2"/>
          <p:cNvSpPr/>
          <p:nvPr/>
        </p:nvSpPr>
        <p:spPr>
          <a:xfrm>
            <a:off x="7754422" y="3360539"/>
            <a:ext cx="608218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kern="0" spc="-18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Фильтрация трафика и блокировка вредоносных подключений.</a:t>
            </a:r>
            <a:endParaRPr lang="en-US" sz="1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0190" y="4313158"/>
            <a:ext cx="1134070" cy="1360884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7754422" y="4539972"/>
            <a:ext cx="4684752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67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Системы обнаружения вторжений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4"/>
          <p:cNvSpPr/>
          <p:nvPr/>
        </p:nvSpPr>
        <p:spPr>
          <a:xfrm>
            <a:off x="7754422" y="5030391"/>
            <a:ext cx="608218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kern="0" spc="-18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Выявление подозрительной активности в сети.</a:t>
            </a:r>
            <a:endParaRPr lang="en-US" sz="1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80190" y="5674042"/>
            <a:ext cx="1134070" cy="1669852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7754422" y="5900857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67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Антивирусное ПО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6"/>
          <p:cNvSpPr/>
          <p:nvPr/>
        </p:nvSpPr>
        <p:spPr>
          <a:xfrm>
            <a:off x="7754422" y="6391275"/>
            <a:ext cx="608218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kern="0" spc="-18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Защита от вирусов, троянов и других вредоносных программ.</a:t>
            </a:r>
            <a:endParaRPr lang="en-US" sz="1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83523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3637121"/>
            <a:ext cx="130428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kern="0" spc="-134" dirty="0">
                <a:solidFill>
                  <a:srgbClr val="FFFFF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Методы криптографической защиты информации</a:t>
            </a:r>
            <a:endParaRPr lang="en-US" sz="4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793790" y="5394841"/>
            <a:ext cx="4196358" cy="2032754"/>
          </a:xfrm>
          <a:prstGeom prst="roundRect">
            <a:avLst>
              <a:gd name="adj" fmla="val 1674"/>
            </a:avLst>
          </a:prstGeom>
          <a:solidFill>
            <a:srgbClr val="404040"/>
          </a:solidFill>
          <a:ln/>
        </p:spPr>
      </p:sp>
      <p:sp>
        <p:nvSpPr>
          <p:cNvPr id="5" name="Text 2"/>
          <p:cNvSpPr/>
          <p:nvPr/>
        </p:nvSpPr>
        <p:spPr>
          <a:xfrm>
            <a:off x="1020604" y="562165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67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Шифрование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1020604" y="6112073"/>
            <a:ext cx="3742730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kern="0" spc="-18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Преобразование данных в нечитаемый формат с помощью криптографических алгоритмов.</a:t>
            </a:r>
            <a:endParaRPr lang="en-US" sz="1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Shape 4"/>
          <p:cNvSpPr/>
          <p:nvPr/>
        </p:nvSpPr>
        <p:spPr>
          <a:xfrm>
            <a:off x="5216962" y="5394841"/>
            <a:ext cx="4196358" cy="2032754"/>
          </a:xfrm>
          <a:prstGeom prst="roundRect">
            <a:avLst>
              <a:gd name="adj" fmla="val 1674"/>
            </a:avLst>
          </a:prstGeom>
          <a:solidFill>
            <a:srgbClr val="404040"/>
          </a:solidFill>
          <a:ln/>
        </p:spPr>
      </p:sp>
      <p:sp>
        <p:nvSpPr>
          <p:cNvPr id="8" name="Text 5"/>
          <p:cNvSpPr/>
          <p:nvPr/>
        </p:nvSpPr>
        <p:spPr>
          <a:xfrm>
            <a:off x="5443776" y="5621655"/>
            <a:ext cx="3069431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67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Электронная подпись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5443776" y="6112073"/>
            <a:ext cx="3742730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kern="0" spc="-18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Гарантия подлинности и целостности электронных документов.</a:t>
            </a:r>
            <a:endParaRPr lang="en-US" sz="1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9640133" y="5394841"/>
            <a:ext cx="4196358" cy="2032754"/>
          </a:xfrm>
          <a:prstGeom prst="roundRect">
            <a:avLst>
              <a:gd name="adj" fmla="val 1674"/>
            </a:avLst>
          </a:prstGeom>
          <a:solidFill>
            <a:srgbClr val="404040"/>
          </a:solidFill>
          <a:ln/>
        </p:spPr>
      </p:sp>
      <p:sp>
        <p:nvSpPr>
          <p:cNvPr id="11" name="Text 8"/>
          <p:cNvSpPr/>
          <p:nvPr/>
        </p:nvSpPr>
        <p:spPr>
          <a:xfrm>
            <a:off x="9866948" y="562165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67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Хеширование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9"/>
          <p:cNvSpPr/>
          <p:nvPr/>
        </p:nvSpPr>
        <p:spPr>
          <a:xfrm>
            <a:off x="9866948" y="6112073"/>
            <a:ext cx="3742730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kern="0" spc="-18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Создание уникального отпечатка данных для проверки их целостности.</a:t>
            </a:r>
            <a:endParaRPr lang="en-US" sz="1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08276" y="839867"/>
            <a:ext cx="7700248" cy="19334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050"/>
              </a:lnSpc>
              <a:buNone/>
            </a:pPr>
            <a:r>
              <a:rPr lang="en-US" sz="4050" kern="0" spc="-122" dirty="0">
                <a:solidFill>
                  <a:srgbClr val="FFFFF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Системы обнаружения вторжений и реагирования на инциденты</a:t>
            </a:r>
            <a:endParaRPr lang="en-US" sz="4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6440210" y="3082647"/>
            <a:ext cx="22860" cy="4307086"/>
          </a:xfrm>
          <a:prstGeom prst="roundRect">
            <a:avLst>
              <a:gd name="adj" fmla="val 135343"/>
            </a:avLst>
          </a:prstGeom>
          <a:solidFill>
            <a:srgbClr val="595959"/>
          </a:solidFill>
          <a:ln/>
        </p:spPr>
      </p:sp>
      <p:sp>
        <p:nvSpPr>
          <p:cNvPr id="5" name="Shape 2"/>
          <p:cNvSpPr/>
          <p:nvPr/>
        </p:nvSpPr>
        <p:spPr>
          <a:xfrm>
            <a:off x="6649343" y="3535085"/>
            <a:ext cx="618768" cy="22860"/>
          </a:xfrm>
          <a:prstGeom prst="roundRect">
            <a:avLst>
              <a:gd name="adj" fmla="val 135343"/>
            </a:avLst>
          </a:prstGeom>
          <a:solidFill>
            <a:srgbClr val="595959"/>
          </a:solidFill>
          <a:ln/>
        </p:spPr>
      </p:sp>
      <p:sp>
        <p:nvSpPr>
          <p:cNvPr id="6" name="Shape 3"/>
          <p:cNvSpPr/>
          <p:nvPr/>
        </p:nvSpPr>
        <p:spPr>
          <a:xfrm>
            <a:off x="6208216" y="3314581"/>
            <a:ext cx="463987" cy="463987"/>
          </a:xfrm>
          <a:prstGeom prst="roundRect">
            <a:avLst>
              <a:gd name="adj" fmla="val 6668"/>
            </a:avLst>
          </a:prstGeom>
          <a:solidFill>
            <a:srgbClr val="404040"/>
          </a:solidFill>
          <a:ln/>
        </p:spPr>
      </p:sp>
      <p:sp>
        <p:nvSpPr>
          <p:cNvPr id="7" name="Text 4"/>
          <p:cNvSpPr/>
          <p:nvPr/>
        </p:nvSpPr>
        <p:spPr>
          <a:xfrm>
            <a:off x="6285488" y="3353157"/>
            <a:ext cx="309324" cy="3867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kern="0" spc="-73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1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5"/>
          <p:cNvSpPr/>
          <p:nvPr/>
        </p:nvSpPr>
        <p:spPr>
          <a:xfrm>
            <a:off x="7471529" y="3288863"/>
            <a:ext cx="2578179" cy="3221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kern="0" spc="-61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Мониторинг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7471529" y="3734753"/>
            <a:ext cx="6436995" cy="32992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kern="0" spc="-16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Непрерывный анализ сетевой активности и журналов событий.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6649343" y="4929545"/>
            <a:ext cx="618768" cy="22860"/>
          </a:xfrm>
          <a:prstGeom prst="roundRect">
            <a:avLst>
              <a:gd name="adj" fmla="val 135343"/>
            </a:avLst>
          </a:prstGeom>
          <a:solidFill>
            <a:srgbClr val="595959"/>
          </a:solidFill>
          <a:ln/>
        </p:spPr>
      </p:sp>
      <p:sp>
        <p:nvSpPr>
          <p:cNvPr id="11" name="Shape 8"/>
          <p:cNvSpPr/>
          <p:nvPr/>
        </p:nvSpPr>
        <p:spPr>
          <a:xfrm>
            <a:off x="6208216" y="4709041"/>
            <a:ext cx="463987" cy="463987"/>
          </a:xfrm>
          <a:prstGeom prst="roundRect">
            <a:avLst>
              <a:gd name="adj" fmla="val 6668"/>
            </a:avLst>
          </a:prstGeom>
          <a:solidFill>
            <a:srgbClr val="404040"/>
          </a:solidFill>
          <a:ln/>
        </p:spPr>
      </p:sp>
      <p:sp>
        <p:nvSpPr>
          <p:cNvPr id="12" name="Text 9"/>
          <p:cNvSpPr/>
          <p:nvPr/>
        </p:nvSpPr>
        <p:spPr>
          <a:xfrm>
            <a:off x="6285488" y="4747617"/>
            <a:ext cx="309324" cy="3867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kern="0" spc="-73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2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 10"/>
          <p:cNvSpPr/>
          <p:nvPr/>
        </p:nvSpPr>
        <p:spPr>
          <a:xfrm>
            <a:off x="7471529" y="4683323"/>
            <a:ext cx="2578179" cy="3221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kern="0" spc="-61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Анализ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 11"/>
          <p:cNvSpPr/>
          <p:nvPr/>
        </p:nvSpPr>
        <p:spPr>
          <a:xfrm>
            <a:off x="7471529" y="5129213"/>
            <a:ext cx="6436995" cy="32992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kern="0" spc="-16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Выявление аномалий и подозрительных действий.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Shape 12"/>
          <p:cNvSpPr/>
          <p:nvPr/>
        </p:nvSpPr>
        <p:spPr>
          <a:xfrm>
            <a:off x="6649343" y="6324005"/>
            <a:ext cx="618768" cy="22860"/>
          </a:xfrm>
          <a:prstGeom prst="roundRect">
            <a:avLst>
              <a:gd name="adj" fmla="val 135343"/>
            </a:avLst>
          </a:prstGeom>
          <a:solidFill>
            <a:srgbClr val="595959"/>
          </a:solidFill>
          <a:ln/>
        </p:spPr>
      </p:sp>
      <p:sp>
        <p:nvSpPr>
          <p:cNvPr id="16" name="Shape 13"/>
          <p:cNvSpPr/>
          <p:nvPr/>
        </p:nvSpPr>
        <p:spPr>
          <a:xfrm>
            <a:off x="6208216" y="6103501"/>
            <a:ext cx="463987" cy="463987"/>
          </a:xfrm>
          <a:prstGeom prst="roundRect">
            <a:avLst>
              <a:gd name="adj" fmla="val 6668"/>
            </a:avLst>
          </a:prstGeom>
          <a:solidFill>
            <a:srgbClr val="404040"/>
          </a:solidFill>
          <a:ln/>
        </p:spPr>
      </p:sp>
      <p:sp>
        <p:nvSpPr>
          <p:cNvPr id="17" name="Text 14"/>
          <p:cNvSpPr/>
          <p:nvPr/>
        </p:nvSpPr>
        <p:spPr>
          <a:xfrm>
            <a:off x="6285488" y="6142077"/>
            <a:ext cx="309324" cy="3867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kern="0" spc="-73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3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 15"/>
          <p:cNvSpPr/>
          <p:nvPr/>
        </p:nvSpPr>
        <p:spPr>
          <a:xfrm>
            <a:off x="7471529" y="6077783"/>
            <a:ext cx="2578179" cy="3221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kern="0" spc="-61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Реагирование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 16"/>
          <p:cNvSpPr/>
          <p:nvPr/>
        </p:nvSpPr>
        <p:spPr>
          <a:xfrm>
            <a:off x="7471529" y="6523672"/>
            <a:ext cx="6436995" cy="6598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kern="0" spc="-16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Принятие мер по локализации и устранению последствий инцидента.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896660"/>
            <a:ext cx="130428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kern="0" spc="-134" dirty="0">
                <a:solidFill>
                  <a:srgbClr val="FFFFF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Защита данных в базах данных и облачных хранилищах</a:t>
            </a:r>
            <a:endParaRPr lang="en-US" sz="4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1300043" y="3034427"/>
            <a:ext cx="339244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750"/>
              </a:lnSpc>
              <a:buNone/>
            </a:pPr>
            <a:r>
              <a:rPr lang="en-US" sz="2200" kern="0" spc="-67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Разграничение доступа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793790" y="3524845"/>
            <a:ext cx="3898702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2850"/>
              </a:lnSpc>
              <a:buNone/>
            </a:pPr>
            <a:r>
              <a:rPr lang="en-US" sz="1750" kern="0" spc="-18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Предоставление прав доступа только авторизованным пользователям.</a:t>
            </a:r>
            <a:endParaRPr lang="en-US" sz="1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2653" y="2767846"/>
            <a:ext cx="4564975" cy="4564975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6226731" y="3530918"/>
            <a:ext cx="339328" cy="4242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250"/>
              </a:lnSpc>
              <a:buNone/>
            </a:pPr>
            <a:r>
              <a:rPr lang="en-US" sz="2650" kern="0" spc="-54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1</a:t>
            </a:r>
            <a:endParaRPr lang="en-US" sz="26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4"/>
          <p:cNvSpPr/>
          <p:nvPr/>
        </p:nvSpPr>
        <p:spPr>
          <a:xfrm>
            <a:off x="9937790" y="3034427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67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Шифрование данных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5"/>
          <p:cNvSpPr/>
          <p:nvPr/>
        </p:nvSpPr>
        <p:spPr>
          <a:xfrm>
            <a:off x="9937790" y="3524845"/>
            <a:ext cx="3898821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kern="0" spc="-18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Защита конфиденциальной информации от несанкционированного доступа.</a:t>
            </a:r>
            <a:endParaRPr lang="en-US" sz="1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2653" y="2767846"/>
            <a:ext cx="4564975" cy="4564975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8452604" y="3919418"/>
            <a:ext cx="339328" cy="4242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250"/>
              </a:lnSpc>
              <a:buNone/>
            </a:pPr>
            <a:r>
              <a:rPr lang="en-US" sz="2650" kern="0" spc="-54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2</a:t>
            </a:r>
            <a:endParaRPr lang="en-US" sz="26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 7"/>
          <p:cNvSpPr/>
          <p:nvPr/>
        </p:nvSpPr>
        <p:spPr>
          <a:xfrm>
            <a:off x="9937790" y="548699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67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Аудит действий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8"/>
          <p:cNvSpPr/>
          <p:nvPr/>
        </p:nvSpPr>
        <p:spPr>
          <a:xfrm>
            <a:off x="9937790" y="5977414"/>
            <a:ext cx="3898821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kern="0" spc="-18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Регистрация всех действий с данными для контроля и выявления нарушений.</a:t>
            </a:r>
            <a:endParaRPr lang="en-US" sz="1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32653" y="2767846"/>
            <a:ext cx="4564975" cy="4564975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8064103" y="6145292"/>
            <a:ext cx="339328" cy="4242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250"/>
              </a:lnSpc>
              <a:buNone/>
            </a:pPr>
            <a:r>
              <a:rPr lang="en-US" sz="2650" kern="0" spc="-54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3</a:t>
            </a:r>
            <a:endParaRPr lang="en-US" sz="26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 10"/>
          <p:cNvSpPr/>
          <p:nvPr/>
        </p:nvSpPr>
        <p:spPr>
          <a:xfrm>
            <a:off x="1300043" y="5486995"/>
            <a:ext cx="339244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750"/>
              </a:lnSpc>
              <a:buNone/>
            </a:pPr>
            <a:r>
              <a:rPr lang="en-US" sz="2200" kern="0" spc="-67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Резервное копирование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 11"/>
          <p:cNvSpPr/>
          <p:nvPr/>
        </p:nvSpPr>
        <p:spPr>
          <a:xfrm>
            <a:off x="793790" y="5977414"/>
            <a:ext cx="3898702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2850"/>
              </a:lnSpc>
              <a:buNone/>
            </a:pPr>
            <a:r>
              <a:rPr lang="en-US" sz="1750" kern="0" spc="-18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Создание резервных копий данных для восстановления в случае потери или повреждения.</a:t>
            </a:r>
            <a:endParaRPr lang="en-US" sz="1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32653" y="2767846"/>
            <a:ext cx="4564975" cy="4564975"/>
          </a:xfrm>
          <a:prstGeom prst="rect">
            <a:avLst/>
          </a:prstGeom>
        </p:spPr>
      </p:pic>
      <p:sp>
        <p:nvSpPr>
          <p:cNvPr id="18" name="Text 12"/>
          <p:cNvSpPr/>
          <p:nvPr/>
        </p:nvSpPr>
        <p:spPr>
          <a:xfrm>
            <a:off x="5838230" y="5756791"/>
            <a:ext cx="339328" cy="4242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250"/>
              </a:lnSpc>
              <a:buNone/>
            </a:pPr>
            <a:r>
              <a:rPr lang="en-US" sz="2650" kern="0" spc="-54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4</a:t>
            </a:r>
            <a:endParaRPr lang="en-US" sz="26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420058"/>
            <a:ext cx="130428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kern="0" spc="-134" dirty="0">
                <a:solidFill>
                  <a:srgbClr val="FFFFF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Правовые аспекты информационной безопасности</a:t>
            </a:r>
            <a:endParaRPr lang="en-US" sz="4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8348" y="3291245"/>
            <a:ext cx="2152055" cy="807958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894892" y="3583067"/>
            <a:ext cx="318968" cy="3986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000"/>
              </a:lnSpc>
              <a:buNone/>
            </a:pPr>
            <a:r>
              <a:rPr lang="en-US" sz="2500" kern="0" spc="-67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1</a:t>
            </a:r>
            <a:endParaRPr lang="en-US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5357217" y="3518059"/>
            <a:ext cx="371558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67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Международные стандарты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Shape 3"/>
          <p:cNvSpPr/>
          <p:nvPr/>
        </p:nvSpPr>
        <p:spPr>
          <a:xfrm>
            <a:off x="5187077" y="4112300"/>
            <a:ext cx="8592860" cy="15240"/>
          </a:xfrm>
          <a:prstGeom prst="roundRect">
            <a:avLst>
              <a:gd name="adj" fmla="val 223256"/>
            </a:avLst>
          </a:prstGeom>
          <a:solidFill>
            <a:srgbClr val="595959"/>
          </a:solidFill>
          <a:ln/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2381" y="4155877"/>
            <a:ext cx="4304109" cy="807958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3894892" y="4360545"/>
            <a:ext cx="318968" cy="3986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000"/>
              </a:lnSpc>
              <a:buNone/>
            </a:pPr>
            <a:r>
              <a:rPr lang="en-US" sz="2500" kern="0" spc="-67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2</a:t>
            </a:r>
            <a:endParaRPr lang="en-US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5"/>
          <p:cNvSpPr/>
          <p:nvPr/>
        </p:nvSpPr>
        <p:spPr>
          <a:xfrm>
            <a:off x="6433304" y="4382691"/>
            <a:ext cx="290786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67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Федеральные законы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Shape 6"/>
          <p:cNvSpPr/>
          <p:nvPr/>
        </p:nvSpPr>
        <p:spPr>
          <a:xfrm>
            <a:off x="6263164" y="4976932"/>
            <a:ext cx="7516773" cy="15240"/>
          </a:xfrm>
          <a:prstGeom prst="roundRect">
            <a:avLst>
              <a:gd name="adj" fmla="val 223256"/>
            </a:avLst>
          </a:prstGeom>
          <a:solidFill>
            <a:srgbClr val="595959"/>
          </a:solidFill>
          <a:ln/>
        </p:spPr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6294" y="5020508"/>
            <a:ext cx="6456164" cy="807958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3894773" y="5225177"/>
            <a:ext cx="318968" cy="3986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000"/>
              </a:lnSpc>
              <a:buNone/>
            </a:pPr>
            <a:r>
              <a:rPr lang="en-US" sz="2500" kern="0" spc="-67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3</a:t>
            </a:r>
            <a:endParaRPr lang="en-US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 8"/>
          <p:cNvSpPr/>
          <p:nvPr/>
        </p:nvSpPr>
        <p:spPr>
          <a:xfrm>
            <a:off x="7509272" y="5247323"/>
            <a:ext cx="258472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67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Нормативные акты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 9"/>
          <p:cNvSpPr/>
          <p:nvPr/>
        </p:nvSpPr>
        <p:spPr>
          <a:xfrm>
            <a:off x="793790" y="6083618"/>
            <a:ext cx="130428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kern="0" spc="-18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Необходимо соблюдать требования законодательства. Это защищает от юридических рисков. Важно знать и понимать нормативные акты. Это поможет обеспечить соответствие требованиям.</a:t>
            </a:r>
            <a:endParaRPr lang="en-US" sz="1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278374"/>
            <a:ext cx="12929235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kern="0" spc="-134" dirty="0">
                <a:solidFill>
                  <a:srgbClr val="FFFFF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Практическое применение знаний и навыков</a:t>
            </a:r>
            <a:endParaRPr lang="en-US" sz="4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hape 1"/>
          <p:cNvSpPr/>
          <p:nvPr/>
        </p:nvSpPr>
        <p:spPr>
          <a:xfrm>
            <a:off x="793790" y="2440781"/>
            <a:ext cx="2173724" cy="1306949"/>
          </a:xfrm>
          <a:prstGeom prst="roundRect">
            <a:avLst>
              <a:gd name="adj" fmla="val 2603"/>
            </a:avLst>
          </a:prstGeom>
          <a:solidFill>
            <a:srgbClr val="404040"/>
          </a:solidFill>
          <a:ln/>
        </p:spPr>
      </p:sp>
      <p:sp>
        <p:nvSpPr>
          <p:cNvPr id="4" name="Text 2"/>
          <p:cNvSpPr/>
          <p:nvPr/>
        </p:nvSpPr>
        <p:spPr>
          <a:xfrm>
            <a:off x="1721167" y="2894886"/>
            <a:ext cx="318968" cy="3986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000"/>
              </a:lnSpc>
              <a:buNone/>
            </a:pPr>
            <a:r>
              <a:rPr lang="en-US" sz="2500" kern="0" spc="-67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1</a:t>
            </a:r>
            <a:endParaRPr lang="en-US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3194328" y="2667595"/>
            <a:ext cx="3069431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67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Анализ защищенности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3194328" y="3158014"/>
            <a:ext cx="5503307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kern="0" spc="-18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Выявление уязвимостей в системах и приложениях.</a:t>
            </a:r>
            <a:endParaRPr lang="en-US" sz="1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3080861" y="3732490"/>
            <a:ext cx="10642402" cy="15240"/>
          </a:xfrm>
          <a:prstGeom prst="roundRect">
            <a:avLst>
              <a:gd name="adj" fmla="val 223256"/>
            </a:avLst>
          </a:prstGeom>
          <a:solidFill>
            <a:srgbClr val="595959"/>
          </a:solidFill>
          <a:ln/>
        </p:spPr>
      </p:sp>
      <p:sp>
        <p:nvSpPr>
          <p:cNvPr id="8" name="Shape 6"/>
          <p:cNvSpPr/>
          <p:nvPr/>
        </p:nvSpPr>
        <p:spPr>
          <a:xfrm>
            <a:off x="793790" y="3861078"/>
            <a:ext cx="4347567" cy="1306949"/>
          </a:xfrm>
          <a:prstGeom prst="roundRect">
            <a:avLst>
              <a:gd name="adj" fmla="val 2603"/>
            </a:avLst>
          </a:prstGeom>
          <a:solidFill>
            <a:srgbClr val="404040"/>
          </a:solidFill>
          <a:ln/>
        </p:spPr>
      </p:sp>
      <p:sp>
        <p:nvSpPr>
          <p:cNvPr id="9" name="Text 7"/>
          <p:cNvSpPr/>
          <p:nvPr/>
        </p:nvSpPr>
        <p:spPr>
          <a:xfrm>
            <a:off x="2808089" y="4315182"/>
            <a:ext cx="318968" cy="3986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000"/>
              </a:lnSpc>
              <a:buNone/>
            </a:pPr>
            <a:r>
              <a:rPr lang="en-US" sz="2500" kern="0" spc="-67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2</a:t>
            </a:r>
            <a:endParaRPr lang="en-US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8"/>
          <p:cNvSpPr/>
          <p:nvPr/>
        </p:nvSpPr>
        <p:spPr>
          <a:xfrm>
            <a:off x="5368171" y="4087892"/>
            <a:ext cx="4684752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67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Тестирование на проникновение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 9"/>
          <p:cNvSpPr/>
          <p:nvPr/>
        </p:nvSpPr>
        <p:spPr>
          <a:xfrm>
            <a:off x="5368171" y="4578310"/>
            <a:ext cx="468475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kern="0" spc="-18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Имитация атак для оценки уровня защиты.</a:t>
            </a:r>
            <a:endParaRPr lang="en-US" sz="1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Shape 10"/>
          <p:cNvSpPr/>
          <p:nvPr/>
        </p:nvSpPr>
        <p:spPr>
          <a:xfrm>
            <a:off x="5254704" y="5152787"/>
            <a:ext cx="8468558" cy="15240"/>
          </a:xfrm>
          <a:prstGeom prst="roundRect">
            <a:avLst>
              <a:gd name="adj" fmla="val 223256"/>
            </a:avLst>
          </a:prstGeom>
          <a:solidFill>
            <a:srgbClr val="595959"/>
          </a:solidFill>
          <a:ln/>
        </p:spPr>
      </p:sp>
      <p:sp>
        <p:nvSpPr>
          <p:cNvPr id="13" name="Shape 11"/>
          <p:cNvSpPr/>
          <p:nvPr/>
        </p:nvSpPr>
        <p:spPr>
          <a:xfrm>
            <a:off x="793790" y="5281374"/>
            <a:ext cx="6521410" cy="1669852"/>
          </a:xfrm>
          <a:prstGeom prst="roundRect">
            <a:avLst>
              <a:gd name="adj" fmla="val 2038"/>
            </a:avLst>
          </a:prstGeom>
          <a:solidFill>
            <a:srgbClr val="404040"/>
          </a:solidFill>
          <a:ln/>
        </p:spPr>
      </p:sp>
      <p:sp>
        <p:nvSpPr>
          <p:cNvPr id="14" name="Text 12"/>
          <p:cNvSpPr/>
          <p:nvPr/>
        </p:nvSpPr>
        <p:spPr>
          <a:xfrm>
            <a:off x="3895011" y="5916930"/>
            <a:ext cx="318968" cy="3986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000"/>
              </a:lnSpc>
              <a:buNone/>
            </a:pPr>
            <a:r>
              <a:rPr lang="en-US" sz="2500" kern="0" spc="-67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3</a:t>
            </a:r>
            <a:endParaRPr lang="en-US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7542014" y="5508188"/>
            <a:ext cx="500788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67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Разработка политик безопасности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 14"/>
          <p:cNvSpPr/>
          <p:nvPr/>
        </p:nvSpPr>
        <p:spPr>
          <a:xfrm>
            <a:off x="7542014" y="5998607"/>
            <a:ext cx="606778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kern="0" spc="-18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Создание и внедрение правил и процедур для защиты информации.</a:t>
            </a:r>
            <a:endParaRPr lang="en-US" sz="1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3138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27829" y="571857"/>
            <a:ext cx="7688342" cy="129968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4050" kern="0" spc="-123" dirty="0">
                <a:solidFill>
                  <a:srgbClr val="FFFFF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Возможные профессии после обучения</a:t>
            </a:r>
            <a:endParaRPr lang="en-US" sz="4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7829" y="2219682"/>
            <a:ext cx="483275" cy="483275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1418987" y="2183368"/>
            <a:ext cx="1663660" cy="9744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00" kern="0" spc="-61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Специалист по защите информации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2"/>
          <p:cNvSpPr/>
          <p:nvPr/>
        </p:nvSpPr>
        <p:spPr>
          <a:xfrm>
            <a:off x="1418987" y="3282434"/>
            <a:ext cx="1663660" cy="13311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600" kern="0" spc="-16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Обеспечение безопасности информационных систем.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94472" y="2219682"/>
            <a:ext cx="483394" cy="483394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4085749" y="2183368"/>
            <a:ext cx="1663660" cy="12992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00" kern="0" spc="-61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Администратор безопасности сети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4"/>
          <p:cNvSpPr/>
          <p:nvPr/>
        </p:nvSpPr>
        <p:spPr>
          <a:xfrm>
            <a:off x="4085749" y="3607237"/>
            <a:ext cx="1663660" cy="6655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600" kern="0" spc="-16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Защита сетевой инфраструктуры.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61234" y="2219682"/>
            <a:ext cx="483394" cy="483394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6752511" y="2183368"/>
            <a:ext cx="1663660" cy="9744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00" kern="0" spc="-61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Аналитик по безопасности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6"/>
          <p:cNvSpPr/>
          <p:nvPr/>
        </p:nvSpPr>
        <p:spPr>
          <a:xfrm>
            <a:off x="6752511" y="3282434"/>
            <a:ext cx="1663660" cy="6655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600" kern="0" spc="-16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Анализ угроз и уязвимостей.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94591" y="5143619"/>
            <a:ext cx="483275" cy="483275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4085749" y="5107305"/>
            <a:ext cx="1663660" cy="12992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00" kern="0" spc="-61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Тестировщик на проникновение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 8"/>
          <p:cNvSpPr/>
          <p:nvPr/>
        </p:nvSpPr>
        <p:spPr>
          <a:xfrm>
            <a:off x="4085749" y="6531174"/>
            <a:ext cx="1663660" cy="9983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600" kern="0" spc="-16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Проверка систем на уязвимости.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868561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kern="0" spc="-134" dirty="0">
                <a:solidFill>
                  <a:srgbClr val="FFFFF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Навыки выпускника</a:t>
            </a:r>
            <a:endParaRPr lang="en-US" sz="4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0190" y="1917502"/>
            <a:ext cx="1134070" cy="1360884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754422" y="2144316"/>
            <a:ext cx="339244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67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Выявление уязвимостей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2"/>
          <p:cNvSpPr/>
          <p:nvPr/>
        </p:nvSpPr>
        <p:spPr>
          <a:xfrm>
            <a:off x="7754422" y="2634734"/>
            <a:ext cx="608218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kern="0" spc="-18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Идентификация слабых мест.</a:t>
            </a:r>
            <a:endParaRPr lang="en-US" sz="1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0190" y="3278386"/>
            <a:ext cx="1134070" cy="1360884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7754422" y="3505200"/>
            <a:ext cx="3877032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67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Разработка систем защиты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4"/>
          <p:cNvSpPr/>
          <p:nvPr/>
        </p:nvSpPr>
        <p:spPr>
          <a:xfrm>
            <a:off x="7754422" y="3995618"/>
            <a:ext cx="608218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kern="0" spc="-18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Создание защитных механизмов.</a:t>
            </a:r>
            <a:endParaRPr lang="en-US" sz="1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80190" y="4639270"/>
            <a:ext cx="1134070" cy="1360884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7754422" y="4866084"/>
            <a:ext cx="4038600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67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Реагирование на инциденты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6"/>
          <p:cNvSpPr/>
          <p:nvPr/>
        </p:nvSpPr>
        <p:spPr>
          <a:xfrm>
            <a:off x="7754422" y="5356503"/>
            <a:ext cx="608218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kern="0" spc="-18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Оперативное устранение угроз.</a:t>
            </a:r>
            <a:endParaRPr lang="en-US" sz="1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80190" y="6000155"/>
            <a:ext cx="1134070" cy="1360884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7754422" y="622696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67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Проведение аудита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 8"/>
          <p:cNvSpPr/>
          <p:nvPr/>
        </p:nvSpPr>
        <p:spPr>
          <a:xfrm>
            <a:off x="7754422" y="6717387"/>
            <a:ext cx="608218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kern="0" spc="-18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Оценка уровня безопасности.</a:t>
            </a:r>
            <a:endParaRPr lang="en-US" sz="1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24111" y="913686"/>
            <a:ext cx="7668578" cy="197596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150"/>
              </a:lnSpc>
              <a:buNone/>
            </a:pPr>
            <a:r>
              <a:rPr lang="en-US" sz="4100" kern="0" spc="-124" dirty="0">
                <a:solidFill>
                  <a:srgbClr val="FFFFF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Перспективы карьерного роста и востребованность специалистов</a:t>
            </a:r>
            <a:endParaRPr lang="en-US" sz="4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 1"/>
          <p:cNvSpPr/>
          <p:nvPr/>
        </p:nvSpPr>
        <p:spPr>
          <a:xfrm>
            <a:off x="6224111" y="3311128"/>
            <a:ext cx="3676174" cy="6955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450"/>
              </a:lnSpc>
              <a:buNone/>
            </a:pPr>
            <a:r>
              <a:rPr lang="en-US" sz="5450" kern="0" spc="-164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20%</a:t>
            </a:r>
            <a:endParaRPr lang="en-US" sz="5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6224111" y="4270058"/>
            <a:ext cx="3676174" cy="6746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1650" kern="0" spc="-17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Прогнозируемый рост рынка информационной безопасности.</a:t>
            </a:r>
            <a:endParaRPr lang="en-US" sz="16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10216396" y="3311128"/>
            <a:ext cx="3676293" cy="6955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450"/>
              </a:lnSpc>
              <a:buNone/>
            </a:pPr>
            <a:r>
              <a:rPr lang="en-US" sz="5450" kern="0" spc="-164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15%</a:t>
            </a:r>
            <a:endParaRPr lang="en-US" sz="5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4"/>
          <p:cNvSpPr/>
          <p:nvPr/>
        </p:nvSpPr>
        <p:spPr>
          <a:xfrm>
            <a:off x="10216396" y="4270058"/>
            <a:ext cx="3676293" cy="6746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1650" kern="0" spc="-17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Увеличение спроса на специалистов в данной области.</a:t>
            </a:r>
            <a:endParaRPr lang="en-US" sz="16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5"/>
          <p:cNvSpPr/>
          <p:nvPr/>
        </p:nvSpPr>
        <p:spPr>
          <a:xfrm>
            <a:off x="8220194" y="5682377"/>
            <a:ext cx="3676293" cy="6955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450"/>
              </a:lnSpc>
              <a:buNone/>
            </a:pPr>
            <a:r>
              <a:rPr lang="en-US" sz="5450" kern="0" spc="-164" dirty="0">
                <a:solidFill>
                  <a:srgbClr val="E5E0DF"/>
                </a:solidFill>
                <a:latin typeface="Times New Roman" panose="02020603050405020304" pitchFamily="18" charset="0"/>
                <a:ea typeface="Roboto Mono Medium" pitchFamily="34" charset="-122"/>
                <a:cs typeface="Times New Roman" panose="02020603050405020304" pitchFamily="18" charset="0"/>
              </a:rPr>
              <a:t>Высокая</a:t>
            </a:r>
            <a:endParaRPr lang="en-US" sz="5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8220194" y="6641306"/>
            <a:ext cx="3676293" cy="6746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1650" kern="0" spc="-17" dirty="0">
                <a:solidFill>
                  <a:srgbClr val="E5E0DF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Заработная плата специалистов по информационной безопасности.</a:t>
            </a:r>
            <a:endParaRPr lang="en-US" sz="16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ланец">
  <a:themeElements>
    <a:clrScheme name="Сланец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Сланец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ланец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TM04033929[[fn=Сланец]]</Template>
  <TotalTime>39</TotalTime>
  <Words>562</Words>
  <Application>Microsoft Office PowerPoint</Application>
  <PresentationFormat>Произвольный</PresentationFormat>
  <Paragraphs>135</Paragraphs>
  <Slides>15</Slides>
  <Notes>14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3" baseType="lpstr">
      <vt:lpstr>Wingdings 2</vt:lpstr>
      <vt:lpstr>Roboto</vt:lpstr>
      <vt:lpstr>Trebuchet MS</vt:lpstr>
      <vt:lpstr>Times New Roman</vt:lpstr>
      <vt:lpstr>Calisto MT</vt:lpstr>
      <vt:lpstr>Roboto Mono Medium</vt:lpstr>
      <vt:lpstr>Calibri</vt:lpstr>
      <vt:lpstr>Сланец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курсы</cp:lastModifiedBy>
  <cp:revision>7</cp:revision>
  <dcterms:created xsi:type="dcterms:W3CDTF">2025-04-02T05:24:25Z</dcterms:created>
  <dcterms:modified xsi:type="dcterms:W3CDTF">2025-04-02T06:28:15Z</dcterms:modified>
</cp:coreProperties>
</file>