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drawing1.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84"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80" r:id="rId26"/>
    <p:sldId id="279" r:id="rId27"/>
    <p:sldId id="282" r:id="rId2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diagrams/_rels/drawing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1.png"/><Relationship Id="rId1" Type="http://schemas.openxmlformats.org/officeDocument/2006/relationships/image" Target="../media/image31.png"/><Relationship Id="rId5" Type="http://schemas.openxmlformats.org/officeDocument/2006/relationships/image" Target="../media/image71.png"/><Relationship Id="rId4" Type="http://schemas.openxmlformats.org/officeDocument/2006/relationships/image" Target="../media/image6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B8460B-1991-4604-97F4-1317A73906F9}"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ru-RU"/>
        </a:p>
      </dgm:t>
    </dgm:pt>
    <dgm:pt modelId="{EB84C95C-4BF9-4229-B5B7-271D94881570}">
      <dgm:prSet phldrT="[Текст]" custT="1"/>
      <dgm:spPr>
        <a:solidFill>
          <a:schemeClr val="bg2"/>
        </a:solidFill>
      </dgm:spPr>
      <dgm:t>
        <a:bodyPr/>
        <a:lstStyle/>
        <a:p>
          <a:r>
            <a:rPr lang="ru-RU" sz="1800" b="1" i="0" dirty="0" smtClean="0">
              <a:solidFill>
                <a:schemeClr val="tx1"/>
              </a:solidFill>
              <a:latin typeface="Times New Roman" pitchFamily="18" charset="0"/>
              <a:cs typeface="Times New Roman" pitchFamily="18" charset="0"/>
            </a:rPr>
            <a:t>Третье поколение</a:t>
          </a:r>
          <a:r>
            <a:rPr lang="ru-RU" sz="1800" b="0" i="0" dirty="0" smtClean="0">
              <a:solidFill>
                <a:schemeClr val="tx1"/>
              </a:solidFill>
              <a:latin typeface="Times New Roman" pitchFamily="18" charset="0"/>
              <a:cs typeface="Times New Roman" pitchFamily="18" charset="0"/>
            </a:rPr>
            <a:t> стало более совершенным в отношении и скорости, и скрытности. Подлодки отличались большим водоизмещением, более совершенным вооружением и лучшей обитаемостью. На них впервые установили оборудование для радиоэлектронной борьбы</a:t>
          </a:r>
          <a:r>
            <a:rPr lang="ru-RU" sz="1800" b="0" i="0" dirty="0" smtClean="0">
              <a:solidFill>
                <a:srgbClr val="FFC000"/>
              </a:solidFill>
              <a:latin typeface="Times New Roman" pitchFamily="18" charset="0"/>
              <a:cs typeface="Times New Roman" pitchFamily="18" charset="0"/>
            </a:rPr>
            <a:t>.</a:t>
          </a: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endParaRPr lang="ru-RU" sz="1800" dirty="0">
            <a:latin typeface="Times New Roman" pitchFamily="18" charset="0"/>
            <a:cs typeface="Times New Roman" pitchFamily="18" charset="0"/>
          </a:endParaRPr>
        </a:p>
      </dgm:t>
    </dgm:pt>
    <dgm:pt modelId="{B7CB93C6-AC9D-4859-A874-F94D408EA6BC}" type="parTrans" cxnId="{2836535C-DA1F-44B1-9735-A540E867FF33}">
      <dgm:prSet/>
      <dgm:spPr/>
      <dgm:t>
        <a:bodyPr/>
        <a:lstStyle/>
        <a:p>
          <a:endParaRPr lang="ru-RU"/>
        </a:p>
      </dgm:t>
    </dgm:pt>
    <dgm:pt modelId="{8A0ED812-F3C9-4C02-B058-0D3B9E098319}" type="sibTrans" cxnId="{2836535C-DA1F-44B1-9735-A540E867FF33}">
      <dgm:prSet/>
      <dgm:spPr/>
      <dgm:t>
        <a:bodyPr/>
        <a:lstStyle/>
        <a:p>
          <a:endParaRPr lang="ru-RU"/>
        </a:p>
      </dgm:t>
    </dgm:pt>
    <dgm:pt modelId="{C285504C-541A-451F-A81E-1599E68BDB48}">
      <dgm:prSet phldrT="[Текст]"/>
      <dgm:spPr>
        <a:solidFill>
          <a:schemeClr val="bg2"/>
        </a:solidFill>
      </dgm:spPr>
      <dgm:t>
        <a:bodyPr/>
        <a:lstStyle/>
        <a:p>
          <a:endParaRPr lang="ru-RU" sz="1000" dirty="0"/>
        </a:p>
      </dgm:t>
    </dgm:pt>
    <dgm:pt modelId="{4EF01B4C-81E7-4805-BD81-F73AD4C32833}" type="parTrans" cxnId="{D9B334D3-CB6E-4D3F-8687-8DAC40ECC8BC}">
      <dgm:prSet/>
      <dgm:spPr/>
      <dgm:t>
        <a:bodyPr/>
        <a:lstStyle/>
        <a:p>
          <a:endParaRPr lang="ru-RU"/>
        </a:p>
      </dgm:t>
    </dgm:pt>
    <dgm:pt modelId="{AB2642C5-09C6-4FE6-98EB-3C6B59CFDC97}" type="sibTrans" cxnId="{D9B334D3-CB6E-4D3F-8687-8DAC40ECC8BC}">
      <dgm:prSet/>
      <dgm:spPr/>
      <dgm:t>
        <a:bodyPr/>
        <a:lstStyle/>
        <a:p>
          <a:endParaRPr lang="ru-RU"/>
        </a:p>
      </dgm:t>
    </dgm:pt>
    <dgm:pt modelId="{D999B67A-52C7-4B1E-8907-4530EAC17918}">
      <dgm:prSet phldrT="[Текст]" phldr="1"/>
      <dgm:spPr>
        <a:solidFill>
          <a:schemeClr val="bg2"/>
        </a:solidFill>
      </dgm:spPr>
      <dgm:t>
        <a:bodyPr/>
        <a:lstStyle/>
        <a:p>
          <a:endParaRPr lang="ru-RU" sz="900" dirty="0"/>
        </a:p>
      </dgm:t>
    </dgm:pt>
    <dgm:pt modelId="{8CB8D603-5B9D-4941-873A-A3A57A634E71}">
      <dgm:prSet phldrT="[Текст]" custT="1"/>
      <dgm:spPr>
        <a:solidFill>
          <a:schemeClr val="bg2"/>
        </a:solidFill>
      </dgm:spPr>
      <dgm:t>
        <a:bodyPr/>
        <a:lstStyle/>
        <a:p>
          <a:r>
            <a:rPr lang="ru-RU" sz="1800" b="1" i="0" dirty="0" smtClean="0">
              <a:solidFill>
                <a:schemeClr val="tx1"/>
              </a:solidFill>
              <a:latin typeface="Times New Roman" pitchFamily="18" charset="0"/>
              <a:cs typeface="Times New Roman" pitchFamily="18" charset="0"/>
            </a:rPr>
            <a:t>Второе поколение</a:t>
          </a:r>
          <a:r>
            <a:rPr lang="ru-RU" sz="1800" b="0" i="0" dirty="0" smtClean="0">
              <a:solidFill>
                <a:schemeClr val="tx1"/>
              </a:solidFill>
              <a:latin typeface="Times New Roman" pitchFamily="18" charset="0"/>
              <a:cs typeface="Times New Roman" pitchFamily="18" charset="0"/>
            </a:rPr>
            <a:t> наделили новыми типами атомных реакторов и радиоэлектронного оборудования. Также характерной чертой стала оптимизация формы корпуса для подводного хода, что привело к росту стандартных скоростей подводного хода до 25-30 узлов (у двух проектов даже свыше 40 узлов).</a:t>
          </a:r>
          <a:r>
            <a:rPr lang="ru-RU" sz="1200" dirty="0" smtClean="0"/>
            <a:t/>
          </a:r>
          <a:br>
            <a:rPr lang="ru-RU" sz="1200" dirty="0" smtClean="0"/>
          </a:br>
          <a:r>
            <a:rPr lang="ru-RU" sz="1200" dirty="0" smtClean="0"/>
            <a:t/>
          </a:r>
          <a:br>
            <a:rPr lang="ru-RU" sz="1200" dirty="0" smtClean="0"/>
          </a:br>
          <a:endParaRPr lang="ru-RU" sz="1200" dirty="0"/>
        </a:p>
      </dgm:t>
    </dgm:pt>
    <dgm:pt modelId="{91C12ABD-8347-42CA-ADF2-9669DBB85939}" type="sibTrans" cxnId="{3D18B7FF-6A8E-4239-B522-18310D7D4DE8}">
      <dgm:prSet/>
      <dgm:spPr/>
      <dgm:t>
        <a:bodyPr/>
        <a:lstStyle/>
        <a:p>
          <a:endParaRPr lang="ru-RU"/>
        </a:p>
      </dgm:t>
    </dgm:pt>
    <dgm:pt modelId="{C7164BB3-683D-4F2F-92CC-FD5F56727AA8}" type="parTrans" cxnId="{3D18B7FF-6A8E-4239-B522-18310D7D4DE8}">
      <dgm:prSet/>
      <dgm:spPr/>
      <dgm:t>
        <a:bodyPr/>
        <a:lstStyle/>
        <a:p>
          <a:endParaRPr lang="ru-RU"/>
        </a:p>
      </dgm:t>
    </dgm:pt>
    <dgm:pt modelId="{F2820EB5-8DB8-46C6-B98E-FF11BB868FEF}" type="sibTrans" cxnId="{3583DD8C-B2FD-4A89-8B3F-E8BFECABCB2C}">
      <dgm:prSet/>
      <dgm:spPr/>
      <dgm:t>
        <a:bodyPr/>
        <a:lstStyle/>
        <a:p>
          <a:endParaRPr lang="ru-RU"/>
        </a:p>
      </dgm:t>
    </dgm:pt>
    <dgm:pt modelId="{44D73622-FA81-44C4-9684-1F333CEF5B5C}" type="parTrans" cxnId="{3583DD8C-B2FD-4A89-8B3F-E8BFECABCB2C}">
      <dgm:prSet/>
      <dgm:spPr/>
      <dgm:t>
        <a:bodyPr/>
        <a:lstStyle/>
        <a:p>
          <a:endParaRPr lang="ru-RU"/>
        </a:p>
      </dgm:t>
    </dgm:pt>
    <dgm:pt modelId="{B3F67189-7939-4DD1-A84E-B7951D628AB8}">
      <dgm:prSet phldrT="[Текст]" custT="1"/>
      <dgm:spPr>
        <a:solidFill>
          <a:schemeClr val="bg2"/>
        </a:solidFill>
      </dgm:spPr>
      <dgm:t>
        <a:bodyPr/>
        <a:lstStyle/>
        <a:p>
          <a:endParaRPr lang="ru-RU" sz="1800" b="1" i="0" dirty="0" smtClean="0">
            <a:latin typeface="Times New Roman" pitchFamily="18" charset="0"/>
            <a:cs typeface="Times New Roman" pitchFamily="18" charset="0"/>
          </a:endParaRPr>
        </a:p>
        <a:p>
          <a:r>
            <a:rPr lang="ru-RU" sz="1800" b="1" i="0" dirty="0" smtClean="0">
              <a:solidFill>
                <a:schemeClr val="tx1"/>
              </a:solidFill>
              <a:latin typeface="Times New Roman" pitchFamily="18" charset="0"/>
              <a:cs typeface="Times New Roman" pitchFamily="18" charset="0"/>
            </a:rPr>
            <a:t>Первое поколение</a:t>
          </a:r>
          <a:r>
            <a:rPr lang="ru-RU" sz="1800" b="0" i="0" dirty="0" smtClean="0">
              <a:solidFill>
                <a:schemeClr val="tx1"/>
              </a:solidFill>
              <a:latin typeface="Times New Roman" pitchFamily="18" charset="0"/>
              <a:cs typeface="Times New Roman" pitchFamily="18" charset="0"/>
            </a:rPr>
            <a:t> подлодок для своего времени стало абсолютным прорывом. Однако в них были сохранены традиционные для дизель-электрического флота решения по электроэнергетическому обеспечению, общекорабельным системам. Именно на этих проектах отрабатывали гидродинамику.</a:t>
          </a:r>
          <a:r>
            <a:rPr lang="ru-RU" sz="1000" dirty="0" smtClean="0"/>
            <a:t/>
          </a:r>
          <a:br>
            <a:rPr lang="ru-RU" sz="1000" dirty="0" smtClean="0"/>
          </a:br>
          <a:r>
            <a:rPr lang="ru-RU" sz="1000" dirty="0" smtClean="0"/>
            <a:t/>
          </a:r>
          <a:br>
            <a:rPr lang="ru-RU" sz="1000" dirty="0" smtClean="0"/>
          </a:br>
          <a:endParaRPr lang="ru-RU" sz="1000" dirty="0"/>
        </a:p>
      </dgm:t>
    </dgm:pt>
    <dgm:pt modelId="{0EB42E25-6006-4D74-AE37-AE64D5EE73D7}" type="sibTrans" cxnId="{9F586FA0-D8D3-4CD9-8A47-E6A8D3C0AAC4}">
      <dgm:prSet/>
      <dgm:spPr/>
      <dgm:t>
        <a:bodyPr/>
        <a:lstStyle/>
        <a:p>
          <a:endParaRPr lang="ru-RU"/>
        </a:p>
      </dgm:t>
    </dgm:pt>
    <dgm:pt modelId="{1F9A17F3-12CD-486F-B98B-A07E670F19E2}" type="parTrans" cxnId="{9F586FA0-D8D3-4CD9-8A47-E6A8D3C0AAC4}">
      <dgm:prSet/>
      <dgm:spPr/>
      <dgm:t>
        <a:bodyPr/>
        <a:lstStyle/>
        <a:p>
          <a:endParaRPr lang="ru-RU"/>
        </a:p>
      </dgm:t>
    </dgm:pt>
    <dgm:pt modelId="{7E46A279-1445-4794-87CB-5A2B7BD65386}">
      <dgm:prSet custT="1"/>
      <dgm:spPr>
        <a:solidFill>
          <a:schemeClr val="bg2"/>
        </a:solidFill>
      </dgm:spPr>
      <dgm:t>
        <a:bodyPr/>
        <a:lstStyle/>
        <a:p>
          <a:endParaRPr lang="ru-RU" sz="1800" b="1" i="0" dirty="0" smtClean="0">
            <a:latin typeface="Times New Roman" pitchFamily="18" charset="0"/>
            <a:cs typeface="Times New Roman" pitchFamily="18" charset="0"/>
          </a:endParaRPr>
        </a:p>
        <a:p>
          <a:r>
            <a:rPr lang="ru-RU" sz="1800" b="1" i="0" dirty="0" smtClean="0">
              <a:solidFill>
                <a:schemeClr val="tx1"/>
              </a:solidFill>
              <a:latin typeface="Times New Roman" pitchFamily="18" charset="0"/>
              <a:cs typeface="Times New Roman" pitchFamily="18" charset="0"/>
            </a:rPr>
            <a:t>Четвертое поколение </a:t>
          </a:r>
          <a:r>
            <a:rPr lang="ru-RU" sz="1800" b="0" i="0" dirty="0" smtClean="0">
              <a:solidFill>
                <a:schemeClr val="tx1"/>
              </a:solidFill>
              <a:latin typeface="Times New Roman" pitchFamily="18" charset="0"/>
              <a:cs typeface="Times New Roman" pitchFamily="18" charset="0"/>
            </a:rPr>
            <a:t>значительно увеличило ударные возможности субмарин, и повысилась их скрытность. Кроме того, внедряются системы радиоэлектронного вооружения, которые позволят нашим субмаринам раньше обнаружить противника</a:t>
          </a:r>
          <a:r>
            <a:rPr lang="ru-RU" sz="1500" b="0" i="0" dirty="0" smtClean="0">
              <a:solidFill>
                <a:schemeClr val="tx1"/>
              </a:solidFill>
            </a:rPr>
            <a:t>.</a:t>
          </a:r>
          <a:r>
            <a:rPr lang="ru-RU" sz="1500" dirty="0" smtClean="0"/>
            <a:t/>
          </a:r>
          <a:br>
            <a:rPr lang="ru-RU" sz="1500" dirty="0" smtClean="0"/>
          </a:br>
          <a:r>
            <a:rPr lang="ru-RU" sz="1500" dirty="0" smtClean="0"/>
            <a:t/>
          </a:r>
          <a:br>
            <a:rPr lang="ru-RU" sz="1500" dirty="0" smtClean="0"/>
          </a:br>
          <a:endParaRPr lang="ru-RU" sz="1500" dirty="0"/>
        </a:p>
      </dgm:t>
    </dgm:pt>
    <dgm:pt modelId="{49922ECC-5D76-49BC-BAFD-291B5F2C4BB1}" type="parTrans" cxnId="{0B381103-7A59-487E-B443-AF272F01FFD8}">
      <dgm:prSet/>
      <dgm:spPr/>
      <dgm:t>
        <a:bodyPr/>
        <a:lstStyle/>
        <a:p>
          <a:endParaRPr lang="ru-RU"/>
        </a:p>
      </dgm:t>
    </dgm:pt>
    <dgm:pt modelId="{C694AF72-F14A-423C-8697-609B5E2E1621}" type="sibTrans" cxnId="{0B381103-7A59-487E-B443-AF272F01FFD8}">
      <dgm:prSet/>
      <dgm:spPr/>
      <dgm:t>
        <a:bodyPr/>
        <a:lstStyle/>
        <a:p>
          <a:endParaRPr lang="ru-RU"/>
        </a:p>
      </dgm:t>
    </dgm:pt>
    <dgm:pt modelId="{9E0236EE-1DCC-4896-AC15-A2A90BE0DF24}">
      <dgm:prSet custT="1"/>
      <dgm:spPr>
        <a:solidFill>
          <a:schemeClr val="bg2"/>
        </a:solidFill>
      </dgm:spPr>
      <dgm:t>
        <a:bodyPr/>
        <a:lstStyle/>
        <a:p>
          <a:r>
            <a:rPr lang="ru-RU" sz="1800" b="0" i="0" dirty="0" smtClean="0">
              <a:solidFill>
                <a:schemeClr val="tx1"/>
              </a:solidFill>
              <a:latin typeface="Times New Roman" pitchFamily="18" charset="0"/>
              <a:cs typeface="Times New Roman" pitchFamily="18" charset="0"/>
            </a:rPr>
            <a:t>Сейчас конструкторские бюро ведут разработки </a:t>
          </a:r>
          <a:r>
            <a:rPr lang="ru-RU" sz="1800" b="1" i="0" dirty="0" smtClean="0">
              <a:solidFill>
                <a:schemeClr val="tx1"/>
              </a:solidFill>
              <a:latin typeface="Times New Roman" pitchFamily="18" charset="0"/>
              <a:cs typeface="Times New Roman" pitchFamily="18" charset="0"/>
            </a:rPr>
            <a:t>пятых поколений</a:t>
          </a:r>
          <a:r>
            <a:rPr lang="ru-RU" sz="1800" b="0" i="0" dirty="0" smtClean="0">
              <a:solidFill>
                <a:schemeClr val="tx1"/>
              </a:solidFill>
              <a:latin typeface="Times New Roman" pitchFamily="18" charset="0"/>
              <a:cs typeface="Times New Roman" pitchFamily="18" charset="0"/>
            </a:rPr>
            <a:t> субмарин.</a:t>
          </a:r>
          <a:r>
            <a:rPr lang="ru-RU" sz="2500" dirty="0" smtClean="0"/>
            <a:t/>
          </a:r>
          <a:br>
            <a:rPr lang="ru-RU" sz="2500" dirty="0" smtClean="0"/>
          </a:br>
          <a:endParaRPr lang="ru-RU" sz="2500" dirty="0"/>
        </a:p>
      </dgm:t>
    </dgm:pt>
    <dgm:pt modelId="{0E54DE4C-2FD6-49A6-A156-99392EC01115}" type="parTrans" cxnId="{3A1301CD-6BDD-41DC-81E3-79C7535CA626}">
      <dgm:prSet/>
      <dgm:spPr/>
      <dgm:t>
        <a:bodyPr/>
        <a:lstStyle/>
        <a:p>
          <a:endParaRPr lang="ru-RU"/>
        </a:p>
      </dgm:t>
    </dgm:pt>
    <dgm:pt modelId="{C6BCA144-F612-4B6B-AAD2-98D917D4A4AB}" type="sibTrans" cxnId="{3A1301CD-6BDD-41DC-81E3-79C7535CA626}">
      <dgm:prSet/>
      <dgm:spPr/>
      <dgm:t>
        <a:bodyPr/>
        <a:lstStyle/>
        <a:p>
          <a:endParaRPr lang="ru-RU"/>
        </a:p>
      </dgm:t>
    </dgm:pt>
    <dgm:pt modelId="{50C0AA9C-E506-419F-AEFB-34F803563547}" type="pres">
      <dgm:prSet presAssocID="{21B8460B-1991-4604-97F4-1317A73906F9}" presName="linear" presStyleCnt="0">
        <dgm:presLayoutVars>
          <dgm:dir/>
          <dgm:resizeHandles val="exact"/>
        </dgm:presLayoutVars>
      </dgm:prSet>
      <dgm:spPr/>
      <dgm:t>
        <a:bodyPr/>
        <a:lstStyle/>
        <a:p>
          <a:endParaRPr lang="ru-RU"/>
        </a:p>
      </dgm:t>
    </dgm:pt>
    <dgm:pt modelId="{19357688-C623-4F17-AE77-9462A3825E59}" type="pres">
      <dgm:prSet presAssocID="{B3F67189-7939-4DD1-A84E-B7951D628AB8}" presName="comp" presStyleCnt="0"/>
      <dgm:spPr/>
    </dgm:pt>
    <dgm:pt modelId="{D42B31D7-5337-402C-95DC-61708E3CBD2A}" type="pres">
      <dgm:prSet presAssocID="{B3F67189-7939-4DD1-A84E-B7951D628AB8}" presName="box" presStyleLbl="node1" presStyleIdx="0" presStyleCnt="5" custScaleY="114150"/>
      <dgm:spPr/>
      <dgm:t>
        <a:bodyPr/>
        <a:lstStyle/>
        <a:p>
          <a:endParaRPr lang="ru-RU"/>
        </a:p>
      </dgm:t>
    </dgm:pt>
    <dgm:pt modelId="{4A5224F7-6633-492A-9694-7AF490F34482}" type="pres">
      <dgm:prSet presAssocID="{B3F67189-7939-4DD1-A84E-B7951D628AB8}" presName="img" presStyleLbl="fgImgPlace1" presStyleIdx="0" presStyleCnt="5"/>
      <dgm:spPr>
        <a:blipFill rotWithShape="0">
          <a:blip xmlns:r="http://schemas.openxmlformats.org/officeDocument/2006/relationships" r:embed="rId1"/>
          <a:stretch>
            <a:fillRect/>
          </a:stretch>
        </a:blipFill>
      </dgm:spPr>
    </dgm:pt>
    <dgm:pt modelId="{B1BBFDFC-1A85-418A-A4C7-164215861A57}" type="pres">
      <dgm:prSet presAssocID="{B3F67189-7939-4DD1-A84E-B7951D628AB8}" presName="text" presStyleLbl="node1" presStyleIdx="0" presStyleCnt="5">
        <dgm:presLayoutVars>
          <dgm:bulletEnabled val="1"/>
        </dgm:presLayoutVars>
      </dgm:prSet>
      <dgm:spPr/>
      <dgm:t>
        <a:bodyPr/>
        <a:lstStyle/>
        <a:p>
          <a:endParaRPr lang="ru-RU"/>
        </a:p>
      </dgm:t>
    </dgm:pt>
    <dgm:pt modelId="{E3651F20-B59B-42BF-A173-669B7B992452}" type="pres">
      <dgm:prSet presAssocID="{0EB42E25-6006-4D74-AE37-AE64D5EE73D7}" presName="spacer" presStyleCnt="0"/>
      <dgm:spPr/>
    </dgm:pt>
    <dgm:pt modelId="{BCBB6388-AA7C-41F4-89C4-D797044626FE}" type="pres">
      <dgm:prSet presAssocID="{8CB8D603-5B9D-4941-873A-A3A57A634E71}" presName="comp" presStyleCnt="0"/>
      <dgm:spPr/>
    </dgm:pt>
    <dgm:pt modelId="{27BA12D4-067B-43DA-9312-D1CBFC2E3935}" type="pres">
      <dgm:prSet presAssocID="{8CB8D603-5B9D-4941-873A-A3A57A634E71}" presName="box" presStyleLbl="node1" presStyleIdx="1" presStyleCnt="5"/>
      <dgm:spPr/>
      <dgm:t>
        <a:bodyPr/>
        <a:lstStyle/>
        <a:p>
          <a:endParaRPr lang="ru-RU"/>
        </a:p>
      </dgm:t>
    </dgm:pt>
    <dgm:pt modelId="{32BB8706-9E31-42D2-94F8-CF82D8565617}" type="pres">
      <dgm:prSet presAssocID="{8CB8D603-5B9D-4941-873A-A3A57A634E71}" presName="img" presStyleLbl="fgImgPlace1" presStyleIdx="1" presStyleCnt="5"/>
      <dgm:spPr>
        <a:blipFill rotWithShape="0">
          <a:blip xmlns:r="http://schemas.openxmlformats.org/officeDocument/2006/relationships" r:embed="rId2"/>
          <a:stretch>
            <a:fillRect/>
          </a:stretch>
        </a:blipFill>
      </dgm:spPr>
    </dgm:pt>
    <dgm:pt modelId="{355951A8-8006-48E3-90B1-09758B4E97A7}" type="pres">
      <dgm:prSet presAssocID="{8CB8D603-5B9D-4941-873A-A3A57A634E71}" presName="text" presStyleLbl="node1" presStyleIdx="1" presStyleCnt="5">
        <dgm:presLayoutVars>
          <dgm:bulletEnabled val="1"/>
        </dgm:presLayoutVars>
      </dgm:prSet>
      <dgm:spPr/>
      <dgm:t>
        <a:bodyPr/>
        <a:lstStyle/>
        <a:p>
          <a:endParaRPr lang="ru-RU"/>
        </a:p>
      </dgm:t>
    </dgm:pt>
    <dgm:pt modelId="{0DCA4F1D-57AD-428D-B9DB-7C29F8949D39}" type="pres">
      <dgm:prSet presAssocID="{91C12ABD-8347-42CA-ADF2-9669DBB85939}" presName="spacer" presStyleCnt="0"/>
      <dgm:spPr/>
    </dgm:pt>
    <dgm:pt modelId="{08BB0D1C-3C77-4393-A2A5-CA65057F127B}" type="pres">
      <dgm:prSet presAssocID="{EB84C95C-4BF9-4229-B5B7-271D94881570}" presName="comp" presStyleCnt="0"/>
      <dgm:spPr/>
    </dgm:pt>
    <dgm:pt modelId="{69B03E86-DE7E-4E86-A3DC-3DDA5777C0DA}" type="pres">
      <dgm:prSet presAssocID="{EB84C95C-4BF9-4229-B5B7-271D94881570}" presName="box" presStyleLbl="node1" presStyleIdx="2" presStyleCnt="5"/>
      <dgm:spPr/>
      <dgm:t>
        <a:bodyPr/>
        <a:lstStyle/>
        <a:p>
          <a:endParaRPr lang="ru-RU"/>
        </a:p>
      </dgm:t>
    </dgm:pt>
    <dgm:pt modelId="{C1B4E0DA-7335-4783-AB99-8D25B9A41162}" type="pres">
      <dgm:prSet presAssocID="{EB84C95C-4BF9-4229-B5B7-271D94881570}" presName="img" presStyleLbl="fgImgPlace1" presStyleIdx="2" presStyleCnt="5"/>
      <dgm:spPr>
        <a:blipFill rotWithShape="0">
          <a:blip xmlns:r="http://schemas.openxmlformats.org/officeDocument/2006/relationships" r:embed="rId3"/>
          <a:stretch>
            <a:fillRect/>
          </a:stretch>
        </a:blipFill>
      </dgm:spPr>
    </dgm:pt>
    <dgm:pt modelId="{5CC97BE2-6B4D-4BE9-A12F-0A651CBA70FE}" type="pres">
      <dgm:prSet presAssocID="{EB84C95C-4BF9-4229-B5B7-271D94881570}" presName="text" presStyleLbl="node1" presStyleIdx="2" presStyleCnt="5">
        <dgm:presLayoutVars>
          <dgm:bulletEnabled val="1"/>
        </dgm:presLayoutVars>
      </dgm:prSet>
      <dgm:spPr/>
      <dgm:t>
        <a:bodyPr/>
        <a:lstStyle/>
        <a:p>
          <a:endParaRPr lang="ru-RU"/>
        </a:p>
      </dgm:t>
    </dgm:pt>
    <dgm:pt modelId="{68DF66BF-5CA1-49DF-9DC5-A86A5E1A6A9D}" type="pres">
      <dgm:prSet presAssocID="{8A0ED812-F3C9-4C02-B058-0D3B9E098319}" presName="spacer" presStyleCnt="0"/>
      <dgm:spPr/>
    </dgm:pt>
    <dgm:pt modelId="{A9088DF1-9D55-4AD9-949B-97182A679544}" type="pres">
      <dgm:prSet presAssocID="{7E46A279-1445-4794-87CB-5A2B7BD65386}" presName="comp" presStyleCnt="0"/>
      <dgm:spPr/>
    </dgm:pt>
    <dgm:pt modelId="{1F3B4876-AE6B-48CE-B53A-3D4EDA47F501}" type="pres">
      <dgm:prSet presAssocID="{7E46A279-1445-4794-87CB-5A2B7BD65386}" presName="box" presStyleLbl="node1" presStyleIdx="3" presStyleCnt="5"/>
      <dgm:spPr/>
      <dgm:t>
        <a:bodyPr/>
        <a:lstStyle/>
        <a:p>
          <a:endParaRPr lang="ru-RU"/>
        </a:p>
      </dgm:t>
    </dgm:pt>
    <dgm:pt modelId="{9FB7EE06-F67C-4A65-8933-CFFA98A0ABA9}" type="pres">
      <dgm:prSet presAssocID="{7E46A279-1445-4794-87CB-5A2B7BD65386}" presName="img" presStyleLbl="fgImgPlace1" presStyleIdx="3" presStyleCnt="5"/>
      <dgm:spPr>
        <a:blipFill rotWithShape="0">
          <a:blip xmlns:r="http://schemas.openxmlformats.org/officeDocument/2006/relationships" r:embed="rId4"/>
          <a:stretch>
            <a:fillRect/>
          </a:stretch>
        </a:blipFill>
      </dgm:spPr>
    </dgm:pt>
    <dgm:pt modelId="{693D7E7E-C188-4FBD-9100-BC56C00CEAF9}" type="pres">
      <dgm:prSet presAssocID="{7E46A279-1445-4794-87CB-5A2B7BD65386}" presName="text" presStyleLbl="node1" presStyleIdx="3" presStyleCnt="5">
        <dgm:presLayoutVars>
          <dgm:bulletEnabled val="1"/>
        </dgm:presLayoutVars>
      </dgm:prSet>
      <dgm:spPr/>
      <dgm:t>
        <a:bodyPr/>
        <a:lstStyle/>
        <a:p>
          <a:endParaRPr lang="ru-RU"/>
        </a:p>
      </dgm:t>
    </dgm:pt>
    <dgm:pt modelId="{BF0CB970-87A4-4E07-888A-911108056B93}" type="pres">
      <dgm:prSet presAssocID="{C694AF72-F14A-423C-8697-609B5E2E1621}" presName="spacer" presStyleCnt="0"/>
      <dgm:spPr/>
    </dgm:pt>
    <dgm:pt modelId="{8B92169C-3792-43DE-BFAB-8CF6D753FCDD}" type="pres">
      <dgm:prSet presAssocID="{9E0236EE-1DCC-4896-AC15-A2A90BE0DF24}" presName="comp" presStyleCnt="0"/>
      <dgm:spPr/>
    </dgm:pt>
    <dgm:pt modelId="{A8D4AA01-5CAC-47FB-8384-B1A659A6D94D}" type="pres">
      <dgm:prSet presAssocID="{9E0236EE-1DCC-4896-AC15-A2A90BE0DF24}" presName="box" presStyleLbl="node1" presStyleIdx="4" presStyleCnt="5"/>
      <dgm:spPr/>
      <dgm:t>
        <a:bodyPr/>
        <a:lstStyle/>
        <a:p>
          <a:endParaRPr lang="ru-RU"/>
        </a:p>
      </dgm:t>
    </dgm:pt>
    <dgm:pt modelId="{29E52AEB-C58E-4DDC-B53A-C27376303542}" type="pres">
      <dgm:prSet presAssocID="{9E0236EE-1DCC-4896-AC15-A2A90BE0DF24}" presName="img" presStyleLbl="fgImgPlace1" presStyleIdx="4" presStyleCnt="5"/>
      <dgm:spPr>
        <a:blipFill rotWithShape="0">
          <a:blip xmlns:r="http://schemas.openxmlformats.org/officeDocument/2006/relationships" r:embed="rId5"/>
          <a:stretch>
            <a:fillRect/>
          </a:stretch>
        </a:blipFill>
      </dgm:spPr>
    </dgm:pt>
    <dgm:pt modelId="{A6C6A731-AB29-4CD8-BF7B-225BEA4955BD}" type="pres">
      <dgm:prSet presAssocID="{9E0236EE-1DCC-4896-AC15-A2A90BE0DF24}" presName="text" presStyleLbl="node1" presStyleIdx="4" presStyleCnt="5">
        <dgm:presLayoutVars>
          <dgm:bulletEnabled val="1"/>
        </dgm:presLayoutVars>
      </dgm:prSet>
      <dgm:spPr/>
      <dgm:t>
        <a:bodyPr/>
        <a:lstStyle/>
        <a:p>
          <a:endParaRPr lang="ru-RU"/>
        </a:p>
      </dgm:t>
    </dgm:pt>
  </dgm:ptLst>
  <dgm:cxnLst>
    <dgm:cxn modelId="{0B381103-7A59-487E-B443-AF272F01FFD8}" srcId="{21B8460B-1991-4604-97F4-1317A73906F9}" destId="{7E46A279-1445-4794-87CB-5A2B7BD65386}" srcOrd="3" destOrd="0" parTransId="{49922ECC-5D76-49BC-BAFD-291B5F2C4BB1}" sibTransId="{C694AF72-F14A-423C-8697-609B5E2E1621}"/>
    <dgm:cxn modelId="{0AC383D6-1B35-44C5-A1F5-0766FEF7F624}" type="presOf" srcId="{21B8460B-1991-4604-97F4-1317A73906F9}" destId="{50C0AA9C-E506-419F-AEFB-34F803563547}" srcOrd="0" destOrd="0" presId="urn:microsoft.com/office/officeart/2005/8/layout/vList4"/>
    <dgm:cxn modelId="{31A39379-F60B-4F82-8A1E-162D838F3E06}" type="presOf" srcId="{7E46A279-1445-4794-87CB-5A2B7BD65386}" destId="{1F3B4876-AE6B-48CE-B53A-3D4EDA47F501}" srcOrd="0" destOrd="0" presId="urn:microsoft.com/office/officeart/2005/8/layout/vList4"/>
    <dgm:cxn modelId="{3A1301CD-6BDD-41DC-81E3-79C7535CA626}" srcId="{21B8460B-1991-4604-97F4-1317A73906F9}" destId="{9E0236EE-1DCC-4896-AC15-A2A90BE0DF24}" srcOrd="4" destOrd="0" parTransId="{0E54DE4C-2FD6-49A6-A156-99392EC01115}" sibTransId="{C6BCA144-F612-4B6B-AAD2-98D917D4A4AB}"/>
    <dgm:cxn modelId="{86CEC282-4ECB-4351-8658-D14D0A98B570}" type="presOf" srcId="{C285504C-541A-451F-A81E-1599E68BDB48}" destId="{69B03E86-DE7E-4E86-A3DC-3DDA5777C0DA}" srcOrd="0" destOrd="1" presId="urn:microsoft.com/office/officeart/2005/8/layout/vList4"/>
    <dgm:cxn modelId="{1FCD6E9A-1197-4E6C-8FD8-57B96960F1B5}" type="presOf" srcId="{D999B67A-52C7-4B1E-8907-4530EAC17918}" destId="{27BA12D4-067B-43DA-9312-D1CBFC2E3935}" srcOrd="0" destOrd="1" presId="urn:microsoft.com/office/officeart/2005/8/layout/vList4"/>
    <dgm:cxn modelId="{9D3B01DC-42FC-4EBB-9104-C21B842870D8}" type="presOf" srcId="{8CB8D603-5B9D-4941-873A-A3A57A634E71}" destId="{27BA12D4-067B-43DA-9312-D1CBFC2E3935}" srcOrd="0" destOrd="0" presId="urn:microsoft.com/office/officeart/2005/8/layout/vList4"/>
    <dgm:cxn modelId="{3D18B7FF-6A8E-4239-B522-18310D7D4DE8}" srcId="{21B8460B-1991-4604-97F4-1317A73906F9}" destId="{8CB8D603-5B9D-4941-873A-A3A57A634E71}" srcOrd="1" destOrd="0" parTransId="{C7164BB3-683D-4F2F-92CC-FD5F56727AA8}" sibTransId="{91C12ABD-8347-42CA-ADF2-9669DBB85939}"/>
    <dgm:cxn modelId="{9F586FA0-D8D3-4CD9-8A47-E6A8D3C0AAC4}" srcId="{21B8460B-1991-4604-97F4-1317A73906F9}" destId="{B3F67189-7939-4DD1-A84E-B7951D628AB8}" srcOrd="0" destOrd="0" parTransId="{1F9A17F3-12CD-486F-B98B-A07E670F19E2}" sibTransId="{0EB42E25-6006-4D74-AE37-AE64D5EE73D7}"/>
    <dgm:cxn modelId="{5B042C86-152B-4A57-9AE4-FC566DC4C866}" type="presOf" srcId="{D999B67A-52C7-4B1E-8907-4530EAC17918}" destId="{355951A8-8006-48E3-90B1-09758B4E97A7}" srcOrd="1" destOrd="1" presId="urn:microsoft.com/office/officeart/2005/8/layout/vList4"/>
    <dgm:cxn modelId="{5D8C4C4D-282F-49AD-A097-BC7ABB64F312}" type="presOf" srcId="{C285504C-541A-451F-A81E-1599E68BDB48}" destId="{5CC97BE2-6B4D-4BE9-A12F-0A651CBA70FE}" srcOrd="1" destOrd="1" presId="urn:microsoft.com/office/officeart/2005/8/layout/vList4"/>
    <dgm:cxn modelId="{D8EA3186-4DBB-4490-80C4-9DD52C789A59}" type="presOf" srcId="{9E0236EE-1DCC-4896-AC15-A2A90BE0DF24}" destId="{A8D4AA01-5CAC-47FB-8384-B1A659A6D94D}" srcOrd="0" destOrd="0" presId="urn:microsoft.com/office/officeart/2005/8/layout/vList4"/>
    <dgm:cxn modelId="{D9B334D3-CB6E-4D3F-8687-8DAC40ECC8BC}" srcId="{EB84C95C-4BF9-4229-B5B7-271D94881570}" destId="{C285504C-541A-451F-A81E-1599E68BDB48}" srcOrd="0" destOrd="0" parTransId="{4EF01B4C-81E7-4805-BD81-F73AD4C32833}" sibTransId="{AB2642C5-09C6-4FE6-98EB-3C6B59CFDC97}"/>
    <dgm:cxn modelId="{3B82670E-B0D9-4D3C-8119-626E164EB0DB}" type="presOf" srcId="{8CB8D603-5B9D-4941-873A-A3A57A634E71}" destId="{355951A8-8006-48E3-90B1-09758B4E97A7}" srcOrd="1" destOrd="0" presId="urn:microsoft.com/office/officeart/2005/8/layout/vList4"/>
    <dgm:cxn modelId="{2C4D44FF-1BAD-4278-8CAD-E00C631F5B62}" type="presOf" srcId="{EB84C95C-4BF9-4229-B5B7-271D94881570}" destId="{69B03E86-DE7E-4E86-A3DC-3DDA5777C0DA}" srcOrd="0" destOrd="0" presId="urn:microsoft.com/office/officeart/2005/8/layout/vList4"/>
    <dgm:cxn modelId="{2836535C-DA1F-44B1-9735-A540E867FF33}" srcId="{21B8460B-1991-4604-97F4-1317A73906F9}" destId="{EB84C95C-4BF9-4229-B5B7-271D94881570}" srcOrd="2" destOrd="0" parTransId="{B7CB93C6-AC9D-4859-A874-F94D408EA6BC}" sibTransId="{8A0ED812-F3C9-4C02-B058-0D3B9E098319}"/>
    <dgm:cxn modelId="{542D0368-7D87-48A6-9F5F-65391C9864D9}" type="presOf" srcId="{B3F67189-7939-4DD1-A84E-B7951D628AB8}" destId="{D42B31D7-5337-402C-95DC-61708E3CBD2A}" srcOrd="0" destOrd="0" presId="urn:microsoft.com/office/officeart/2005/8/layout/vList4"/>
    <dgm:cxn modelId="{B657A02D-D1D8-4E99-8B78-5DB40D2A9368}" type="presOf" srcId="{7E46A279-1445-4794-87CB-5A2B7BD65386}" destId="{693D7E7E-C188-4FBD-9100-BC56C00CEAF9}" srcOrd="1" destOrd="0" presId="urn:microsoft.com/office/officeart/2005/8/layout/vList4"/>
    <dgm:cxn modelId="{0B99C422-B3D4-4E10-B4E8-934372493BE5}" type="presOf" srcId="{9E0236EE-1DCC-4896-AC15-A2A90BE0DF24}" destId="{A6C6A731-AB29-4CD8-BF7B-225BEA4955BD}" srcOrd="1" destOrd="0" presId="urn:microsoft.com/office/officeart/2005/8/layout/vList4"/>
    <dgm:cxn modelId="{D2B92F41-71C7-4B9D-924A-B09A0D9300AA}" type="presOf" srcId="{EB84C95C-4BF9-4229-B5B7-271D94881570}" destId="{5CC97BE2-6B4D-4BE9-A12F-0A651CBA70FE}" srcOrd="1" destOrd="0" presId="urn:microsoft.com/office/officeart/2005/8/layout/vList4"/>
    <dgm:cxn modelId="{3583DD8C-B2FD-4A89-8B3F-E8BFECABCB2C}" srcId="{8CB8D603-5B9D-4941-873A-A3A57A634E71}" destId="{D999B67A-52C7-4B1E-8907-4530EAC17918}" srcOrd="0" destOrd="0" parTransId="{44D73622-FA81-44C4-9684-1F333CEF5B5C}" sibTransId="{F2820EB5-8DB8-46C6-B98E-FF11BB868FEF}"/>
    <dgm:cxn modelId="{D3F4F646-D109-4AA9-A73D-0F944D194E5E}" type="presOf" srcId="{B3F67189-7939-4DD1-A84E-B7951D628AB8}" destId="{B1BBFDFC-1A85-418A-A4C7-164215861A57}" srcOrd="1" destOrd="0" presId="urn:microsoft.com/office/officeart/2005/8/layout/vList4"/>
    <dgm:cxn modelId="{912AA1C9-20CC-4FF4-BDF4-0E70B3627310}" type="presParOf" srcId="{50C0AA9C-E506-419F-AEFB-34F803563547}" destId="{19357688-C623-4F17-AE77-9462A3825E59}" srcOrd="0" destOrd="0" presId="urn:microsoft.com/office/officeart/2005/8/layout/vList4"/>
    <dgm:cxn modelId="{66B2A94B-0B68-4B26-9D81-DA9897E789AF}" type="presParOf" srcId="{19357688-C623-4F17-AE77-9462A3825E59}" destId="{D42B31D7-5337-402C-95DC-61708E3CBD2A}" srcOrd="0" destOrd="0" presId="urn:microsoft.com/office/officeart/2005/8/layout/vList4"/>
    <dgm:cxn modelId="{32BA3834-F0C0-4916-B504-03555C15B6DC}" type="presParOf" srcId="{19357688-C623-4F17-AE77-9462A3825E59}" destId="{4A5224F7-6633-492A-9694-7AF490F34482}" srcOrd="1" destOrd="0" presId="urn:microsoft.com/office/officeart/2005/8/layout/vList4"/>
    <dgm:cxn modelId="{8EA557B7-C090-487C-8A6D-C29DB1F99A53}" type="presParOf" srcId="{19357688-C623-4F17-AE77-9462A3825E59}" destId="{B1BBFDFC-1A85-418A-A4C7-164215861A57}" srcOrd="2" destOrd="0" presId="urn:microsoft.com/office/officeart/2005/8/layout/vList4"/>
    <dgm:cxn modelId="{E89EFE89-9548-4867-B0E9-1EB7D7745249}" type="presParOf" srcId="{50C0AA9C-E506-419F-AEFB-34F803563547}" destId="{E3651F20-B59B-42BF-A173-669B7B992452}" srcOrd="1" destOrd="0" presId="urn:microsoft.com/office/officeart/2005/8/layout/vList4"/>
    <dgm:cxn modelId="{779C582D-B1AE-4748-9549-51C7C62AE9C8}" type="presParOf" srcId="{50C0AA9C-E506-419F-AEFB-34F803563547}" destId="{BCBB6388-AA7C-41F4-89C4-D797044626FE}" srcOrd="2" destOrd="0" presId="urn:microsoft.com/office/officeart/2005/8/layout/vList4"/>
    <dgm:cxn modelId="{35EF5C7A-8B09-4E20-B261-20A72619D148}" type="presParOf" srcId="{BCBB6388-AA7C-41F4-89C4-D797044626FE}" destId="{27BA12D4-067B-43DA-9312-D1CBFC2E3935}" srcOrd="0" destOrd="0" presId="urn:microsoft.com/office/officeart/2005/8/layout/vList4"/>
    <dgm:cxn modelId="{AC168991-FD3B-4A0A-A9CC-FBB4510C356F}" type="presParOf" srcId="{BCBB6388-AA7C-41F4-89C4-D797044626FE}" destId="{32BB8706-9E31-42D2-94F8-CF82D8565617}" srcOrd="1" destOrd="0" presId="urn:microsoft.com/office/officeart/2005/8/layout/vList4"/>
    <dgm:cxn modelId="{1700CE81-DD07-47DC-9F85-2EC5913A050E}" type="presParOf" srcId="{BCBB6388-AA7C-41F4-89C4-D797044626FE}" destId="{355951A8-8006-48E3-90B1-09758B4E97A7}" srcOrd="2" destOrd="0" presId="urn:microsoft.com/office/officeart/2005/8/layout/vList4"/>
    <dgm:cxn modelId="{09D7158E-DA7E-4549-9262-511CE16A6479}" type="presParOf" srcId="{50C0AA9C-E506-419F-AEFB-34F803563547}" destId="{0DCA4F1D-57AD-428D-B9DB-7C29F8949D39}" srcOrd="3" destOrd="0" presId="urn:microsoft.com/office/officeart/2005/8/layout/vList4"/>
    <dgm:cxn modelId="{3895DE8F-AF66-413F-BBEA-8B8766DB8237}" type="presParOf" srcId="{50C0AA9C-E506-419F-AEFB-34F803563547}" destId="{08BB0D1C-3C77-4393-A2A5-CA65057F127B}" srcOrd="4" destOrd="0" presId="urn:microsoft.com/office/officeart/2005/8/layout/vList4"/>
    <dgm:cxn modelId="{884801C1-EC92-4868-8F9F-D375EC9A444F}" type="presParOf" srcId="{08BB0D1C-3C77-4393-A2A5-CA65057F127B}" destId="{69B03E86-DE7E-4E86-A3DC-3DDA5777C0DA}" srcOrd="0" destOrd="0" presId="urn:microsoft.com/office/officeart/2005/8/layout/vList4"/>
    <dgm:cxn modelId="{A8DED737-CC96-43B8-9A9E-168080571CA8}" type="presParOf" srcId="{08BB0D1C-3C77-4393-A2A5-CA65057F127B}" destId="{C1B4E0DA-7335-4783-AB99-8D25B9A41162}" srcOrd="1" destOrd="0" presId="urn:microsoft.com/office/officeart/2005/8/layout/vList4"/>
    <dgm:cxn modelId="{64159C10-5482-4C24-9012-9B52F0B011B5}" type="presParOf" srcId="{08BB0D1C-3C77-4393-A2A5-CA65057F127B}" destId="{5CC97BE2-6B4D-4BE9-A12F-0A651CBA70FE}" srcOrd="2" destOrd="0" presId="urn:microsoft.com/office/officeart/2005/8/layout/vList4"/>
    <dgm:cxn modelId="{CF168333-07DD-4627-B96F-65609224AED0}" type="presParOf" srcId="{50C0AA9C-E506-419F-AEFB-34F803563547}" destId="{68DF66BF-5CA1-49DF-9DC5-A86A5E1A6A9D}" srcOrd="5" destOrd="0" presId="urn:microsoft.com/office/officeart/2005/8/layout/vList4"/>
    <dgm:cxn modelId="{8D2C4006-1717-4BF4-A67A-E231147F957C}" type="presParOf" srcId="{50C0AA9C-E506-419F-AEFB-34F803563547}" destId="{A9088DF1-9D55-4AD9-949B-97182A679544}" srcOrd="6" destOrd="0" presId="urn:microsoft.com/office/officeart/2005/8/layout/vList4"/>
    <dgm:cxn modelId="{B2877152-0823-4E3E-84A0-25B1BBC02BB9}" type="presParOf" srcId="{A9088DF1-9D55-4AD9-949B-97182A679544}" destId="{1F3B4876-AE6B-48CE-B53A-3D4EDA47F501}" srcOrd="0" destOrd="0" presId="urn:microsoft.com/office/officeart/2005/8/layout/vList4"/>
    <dgm:cxn modelId="{2129A4C1-E287-4D35-9A11-5F99FED6F2D3}" type="presParOf" srcId="{A9088DF1-9D55-4AD9-949B-97182A679544}" destId="{9FB7EE06-F67C-4A65-8933-CFFA98A0ABA9}" srcOrd="1" destOrd="0" presId="urn:microsoft.com/office/officeart/2005/8/layout/vList4"/>
    <dgm:cxn modelId="{59D85EA0-FAA9-46B4-8BC6-F1EB337C2097}" type="presParOf" srcId="{A9088DF1-9D55-4AD9-949B-97182A679544}" destId="{693D7E7E-C188-4FBD-9100-BC56C00CEAF9}" srcOrd="2" destOrd="0" presId="urn:microsoft.com/office/officeart/2005/8/layout/vList4"/>
    <dgm:cxn modelId="{96A7F320-6B69-4465-90BA-F486BC712F8B}" type="presParOf" srcId="{50C0AA9C-E506-419F-AEFB-34F803563547}" destId="{BF0CB970-87A4-4E07-888A-911108056B93}" srcOrd="7" destOrd="0" presId="urn:microsoft.com/office/officeart/2005/8/layout/vList4"/>
    <dgm:cxn modelId="{7828C48E-461F-4488-B1B2-735ADB4E9C84}" type="presParOf" srcId="{50C0AA9C-E506-419F-AEFB-34F803563547}" destId="{8B92169C-3792-43DE-BFAB-8CF6D753FCDD}" srcOrd="8" destOrd="0" presId="urn:microsoft.com/office/officeart/2005/8/layout/vList4"/>
    <dgm:cxn modelId="{88756FFE-EA3B-4537-A99E-62444B42C882}" type="presParOf" srcId="{8B92169C-3792-43DE-BFAB-8CF6D753FCDD}" destId="{A8D4AA01-5CAC-47FB-8384-B1A659A6D94D}" srcOrd="0" destOrd="0" presId="urn:microsoft.com/office/officeart/2005/8/layout/vList4"/>
    <dgm:cxn modelId="{0E823CAF-416E-4107-AFD9-D397677E0832}" type="presParOf" srcId="{8B92169C-3792-43DE-BFAB-8CF6D753FCDD}" destId="{29E52AEB-C58E-4DDC-B53A-C27376303542}" srcOrd="1" destOrd="0" presId="urn:microsoft.com/office/officeart/2005/8/layout/vList4"/>
    <dgm:cxn modelId="{48B6363C-7015-46D2-8613-FE8498DA6ABD}" type="presParOf" srcId="{8B92169C-3792-43DE-BFAB-8CF6D753FCDD}" destId="{A6C6A731-AB29-4CD8-BF7B-225BEA4955BD}" srcOrd="2" destOrd="0" presId="urn:microsoft.com/office/officeart/2005/8/layout/vList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42B31D7-5337-402C-95DC-61708E3CBD2A}">
      <dsp:nvSpPr>
        <dsp:cNvPr id="0" name=""/>
        <dsp:cNvSpPr/>
      </dsp:nvSpPr>
      <dsp:spPr>
        <a:xfrm>
          <a:off x="0" y="0"/>
          <a:ext cx="9144000" cy="1412400"/>
        </a:xfrm>
        <a:prstGeom prst="roundRect">
          <a:avLst>
            <a:gd name="adj" fmla="val 10000"/>
          </a:avLst>
        </a:prstGeom>
        <a:solidFill>
          <a:schemeClr val="bg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endParaRPr lang="ru-RU" sz="1800" b="1" i="0" kern="1200" dirty="0" smtClean="0">
            <a:latin typeface="Times New Roman" pitchFamily="18" charset="0"/>
            <a:cs typeface="Times New Roman" pitchFamily="18" charset="0"/>
          </a:endParaRPr>
        </a:p>
        <a:p>
          <a:pPr lvl="0" algn="l" defTabSz="800100">
            <a:lnSpc>
              <a:spcPct val="90000"/>
            </a:lnSpc>
            <a:spcBef>
              <a:spcPct val="0"/>
            </a:spcBef>
            <a:spcAft>
              <a:spcPct val="35000"/>
            </a:spcAft>
          </a:pPr>
          <a:r>
            <a:rPr lang="ru-RU" sz="1800" b="1" i="0" kern="1200" dirty="0" smtClean="0">
              <a:solidFill>
                <a:schemeClr val="tx1"/>
              </a:solidFill>
              <a:latin typeface="Times New Roman" pitchFamily="18" charset="0"/>
              <a:cs typeface="Times New Roman" pitchFamily="18" charset="0"/>
            </a:rPr>
            <a:t>Первое поколение</a:t>
          </a:r>
          <a:r>
            <a:rPr lang="ru-RU" sz="1800" b="0" i="0" kern="1200" dirty="0" smtClean="0">
              <a:solidFill>
                <a:schemeClr val="tx1"/>
              </a:solidFill>
              <a:latin typeface="Times New Roman" pitchFamily="18" charset="0"/>
              <a:cs typeface="Times New Roman" pitchFamily="18" charset="0"/>
            </a:rPr>
            <a:t> подлодок для своего времени стало абсолютным прорывом. Однако в них были сохранены традиционные для дизель-электрического флота решения по электроэнергетическому обеспечению, общекорабельным системам. Именно на этих проектах отрабатывали гидродинамику.</a:t>
          </a:r>
          <a:r>
            <a:rPr lang="ru-RU" sz="1000" kern="1200" dirty="0" smtClean="0"/>
            <a:t/>
          </a:r>
          <a:br>
            <a:rPr lang="ru-RU" sz="1000" kern="1200" dirty="0" smtClean="0"/>
          </a:br>
          <a:r>
            <a:rPr lang="ru-RU" sz="1000" kern="1200" dirty="0" smtClean="0"/>
            <a:t/>
          </a:r>
          <a:br>
            <a:rPr lang="ru-RU" sz="1000" kern="1200" dirty="0" smtClean="0"/>
          </a:br>
          <a:endParaRPr lang="ru-RU" sz="1000" kern="1200" dirty="0"/>
        </a:p>
      </dsp:txBody>
      <dsp:txXfrm>
        <a:off x="1952531" y="0"/>
        <a:ext cx="7191468" cy="1412400"/>
      </dsp:txXfrm>
    </dsp:sp>
    <dsp:sp modelId="{4A5224F7-6633-492A-9694-7AF490F34482}">
      <dsp:nvSpPr>
        <dsp:cNvPr id="0" name=""/>
        <dsp:cNvSpPr/>
      </dsp:nvSpPr>
      <dsp:spPr>
        <a:xfrm>
          <a:off x="123731" y="211272"/>
          <a:ext cx="1828800" cy="989855"/>
        </a:xfrm>
        <a:prstGeom prst="roundRect">
          <a:avLst>
            <a:gd name="adj" fmla="val 1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7BA12D4-067B-43DA-9312-D1CBFC2E3935}">
      <dsp:nvSpPr>
        <dsp:cNvPr id="0" name=""/>
        <dsp:cNvSpPr/>
      </dsp:nvSpPr>
      <dsp:spPr>
        <a:xfrm>
          <a:off x="0" y="1536132"/>
          <a:ext cx="9144000" cy="1237319"/>
        </a:xfrm>
        <a:prstGeom prst="roundRect">
          <a:avLst>
            <a:gd name="adj" fmla="val 10000"/>
          </a:avLst>
        </a:prstGeom>
        <a:solidFill>
          <a:schemeClr val="bg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ru-RU" sz="1800" b="1" i="0" kern="1200" dirty="0" smtClean="0">
              <a:solidFill>
                <a:schemeClr val="tx1"/>
              </a:solidFill>
              <a:latin typeface="Times New Roman" pitchFamily="18" charset="0"/>
              <a:cs typeface="Times New Roman" pitchFamily="18" charset="0"/>
            </a:rPr>
            <a:t>Второе поколение</a:t>
          </a:r>
          <a:r>
            <a:rPr lang="ru-RU" sz="1800" b="0" i="0" kern="1200" dirty="0" smtClean="0">
              <a:solidFill>
                <a:schemeClr val="tx1"/>
              </a:solidFill>
              <a:latin typeface="Times New Roman" pitchFamily="18" charset="0"/>
              <a:cs typeface="Times New Roman" pitchFamily="18" charset="0"/>
            </a:rPr>
            <a:t> наделили новыми типами атомных реакторов и радиоэлектронного оборудования. Также характерной чертой стала оптимизация формы корпуса для подводного хода, что привело к росту стандартных скоростей подводного хода до 25-30 узлов (у двух проектов даже свыше 40 узлов).</a:t>
          </a:r>
          <a:r>
            <a:rPr lang="ru-RU" sz="1200" kern="1200" dirty="0" smtClean="0"/>
            <a:t/>
          </a:r>
          <a:br>
            <a:rPr lang="ru-RU" sz="1200" kern="1200" dirty="0" smtClean="0"/>
          </a:br>
          <a:r>
            <a:rPr lang="ru-RU" sz="1200" kern="1200" dirty="0" smtClean="0"/>
            <a:t/>
          </a:r>
          <a:br>
            <a:rPr lang="ru-RU" sz="1200" kern="1200" dirty="0" smtClean="0"/>
          </a:br>
          <a:endParaRPr lang="ru-RU" sz="1200" kern="1200" dirty="0"/>
        </a:p>
        <a:p>
          <a:pPr marL="57150" lvl="1" indent="-57150" algn="l" defTabSz="400050">
            <a:lnSpc>
              <a:spcPct val="90000"/>
            </a:lnSpc>
            <a:spcBef>
              <a:spcPct val="0"/>
            </a:spcBef>
            <a:spcAft>
              <a:spcPct val="15000"/>
            </a:spcAft>
            <a:buChar char="••"/>
          </a:pPr>
          <a:endParaRPr lang="ru-RU" sz="900" kern="1200" dirty="0"/>
        </a:p>
      </dsp:txBody>
      <dsp:txXfrm>
        <a:off x="1952531" y="1536132"/>
        <a:ext cx="7191468" cy="1237319"/>
      </dsp:txXfrm>
    </dsp:sp>
    <dsp:sp modelId="{32BB8706-9E31-42D2-94F8-CF82D8565617}">
      <dsp:nvSpPr>
        <dsp:cNvPr id="0" name=""/>
        <dsp:cNvSpPr/>
      </dsp:nvSpPr>
      <dsp:spPr>
        <a:xfrm>
          <a:off x="123731" y="1659864"/>
          <a:ext cx="1828800" cy="989855"/>
        </a:xfrm>
        <a:prstGeom prst="roundRect">
          <a:avLst>
            <a:gd name="adj" fmla="val 10000"/>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9B03E86-DE7E-4E86-A3DC-3DDA5777C0DA}">
      <dsp:nvSpPr>
        <dsp:cNvPr id="0" name=""/>
        <dsp:cNvSpPr/>
      </dsp:nvSpPr>
      <dsp:spPr>
        <a:xfrm>
          <a:off x="0" y="2897184"/>
          <a:ext cx="9144000" cy="1237319"/>
        </a:xfrm>
        <a:prstGeom prst="roundRect">
          <a:avLst>
            <a:gd name="adj" fmla="val 10000"/>
          </a:avLst>
        </a:prstGeom>
        <a:solidFill>
          <a:schemeClr val="bg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ru-RU" sz="1800" b="1" i="0" kern="1200" dirty="0" smtClean="0">
              <a:solidFill>
                <a:schemeClr val="tx1"/>
              </a:solidFill>
              <a:latin typeface="Times New Roman" pitchFamily="18" charset="0"/>
              <a:cs typeface="Times New Roman" pitchFamily="18" charset="0"/>
            </a:rPr>
            <a:t>Третье поколение</a:t>
          </a:r>
          <a:r>
            <a:rPr lang="ru-RU" sz="1800" b="0" i="0" kern="1200" dirty="0" smtClean="0">
              <a:solidFill>
                <a:schemeClr val="tx1"/>
              </a:solidFill>
              <a:latin typeface="Times New Roman" pitchFamily="18" charset="0"/>
              <a:cs typeface="Times New Roman" pitchFamily="18" charset="0"/>
            </a:rPr>
            <a:t> стало более совершенным в отношении и скорости, и скрытности. Подлодки отличались большим водоизмещением, более совершенным вооружением и лучшей обитаемостью. На них впервые установили оборудование для радиоэлектронной борьбы</a:t>
          </a:r>
          <a:r>
            <a:rPr lang="ru-RU" sz="1800" b="0" i="0" kern="1200" dirty="0" smtClean="0">
              <a:solidFill>
                <a:srgbClr val="FFC000"/>
              </a:solidFill>
              <a:latin typeface="Times New Roman" pitchFamily="18" charset="0"/>
              <a:cs typeface="Times New Roman" pitchFamily="18" charset="0"/>
            </a:rPr>
            <a:t>.</a:t>
          </a:r>
          <a:r>
            <a:rPr lang="ru-RU" sz="1800" kern="1200" dirty="0" smtClean="0">
              <a:latin typeface="Times New Roman" pitchFamily="18" charset="0"/>
              <a:cs typeface="Times New Roman" pitchFamily="18" charset="0"/>
            </a:rPr>
            <a:t/>
          </a:r>
          <a:br>
            <a:rPr lang="ru-RU" sz="1800" kern="1200" dirty="0" smtClean="0">
              <a:latin typeface="Times New Roman" pitchFamily="18" charset="0"/>
              <a:cs typeface="Times New Roman" pitchFamily="18" charset="0"/>
            </a:rPr>
          </a:br>
          <a:r>
            <a:rPr lang="ru-RU" sz="1800" kern="1200" dirty="0" smtClean="0">
              <a:latin typeface="Times New Roman" pitchFamily="18" charset="0"/>
              <a:cs typeface="Times New Roman" pitchFamily="18" charset="0"/>
            </a:rPr>
            <a:t/>
          </a:r>
          <a:br>
            <a:rPr lang="ru-RU" sz="1800" kern="1200" dirty="0" smtClean="0">
              <a:latin typeface="Times New Roman" pitchFamily="18" charset="0"/>
              <a:cs typeface="Times New Roman" pitchFamily="18" charset="0"/>
            </a:rPr>
          </a:br>
          <a:endParaRPr lang="ru-RU" sz="1800" kern="1200" dirty="0">
            <a:latin typeface="Times New Roman" pitchFamily="18" charset="0"/>
            <a:cs typeface="Times New Roman" pitchFamily="18" charset="0"/>
          </a:endParaRPr>
        </a:p>
        <a:p>
          <a:pPr marL="57150" lvl="1" indent="-57150" algn="l" defTabSz="444500">
            <a:lnSpc>
              <a:spcPct val="90000"/>
            </a:lnSpc>
            <a:spcBef>
              <a:spcPct val="0"/>
            </a:spcBef>
            <a:spcAft>
              <a:spcPct val="15000"/>
            </a:spcAft>
            <a:buChar char="••"/>
          </a:pPr>
          <a:endParaRPr lang="ru-RU" sz="1000" kern="1200" dirty="0"/>
        </a:p>
      </dsp:txBody>
      <dsp:txXfrm>
        <a:off x="1952531" y="2897184"/>
        <a:ext cx="7191468" cy="1237319"/>
      </dsp:txXfrm>
    </dsp:sp>
    <dsp:sp modelId="{C1B4E0DA-7335-4783-AB99-8D25B9A41162}">
      <dsp:nvSpPr>
        <dsp:cNvPr id="0" name=""/>
        <dsp:cNvSpPr/>
      </dsp:nvSpPr>
      <dsp:spPr>
        <a:xfrm>
          <a:off x="123731" y="3020916"/>
          <a:ext cx="1828800" cy="989855"/>
        </a:xfrm>
        <a:prstGeom prst="roundRect">
          <a:avLst>
            <a:gd name="adj" fmla="val 10000"/>
          </a:avLst>
        </a:prstGeom>
        <a:blipFill rotWithShape="0">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F3B4876-AE6B-48CE-B53A-3D4EDA47F501}">
      <dsp:nvSpPr>
        <dsp:cNvPr id="0" name=""/>
        <dsp:cNvSpPr/>
      </dsp:nvSpPr>
      <dsp:spPr>
        <a:xfrm>
          <a:off x="0" y="4258236"/>
          <a:ext cx="9144000" cy="1237319"/>
        </a:xfrm>
        <a:prstGeom prst="roundRect">
          <a:avLst>
            <a:gd name="adj" fmla="val 10000"/>
          </a:avLst>
        </a:prstGeom>
        <a:solidFill>
          <a:schemeClr val="bg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endParaRPr lang="ru-RU" sz="1800" b="1" i="0" kern="1200" dirty="0" smtClean="0">
            <a:latin typeface="Times New Roman" pitchFamily="18" charset="0"/>
            <a:cs typeface="Times New Roman" pitchFamily="18" charset="0"/>
          </a:endParaRPr>
        </a:p>
        <a:p>
          <a:pPr lvl="0" algn="l" defTabSz="800100">
            <a:lnSpc>
              <a:spcPct val="90000"/>
            </a:lnSpc>
            <a:spcBef>
              <a:spcPct val="0"/>
            </a:spcBef>
            <a:spcAft>
              <a:spcPct val="35000"/>
            </a:spcAft>
          </a:pPr>
          <a:r>
            <a:rPr lang="ru-RU" sz="1800" b="1" i="0" kern="1200" dirty="0" smtClean="0">
              <a:solidFill>
                <a:schemeClr val="tx1"/>
              </a:solidFill>
              <a:latin typeface="Times New Roman" pitchFamily="18" charset="0"/>
              <a:cs typeface="Times New Roman" pitchFamily="18" charset="0"/>
            </a:rPr>
            <a:t>Четвертое поколение </a:t>
          </a:r>
          <a:r>
            <a:rPr lang="ru-RU" sz="1800" b="0" i="0" kern="1200" dirty="0" smtClean="0">
              <a:solidFill>
                <a:schemeClr val="tx1"/>
              </a:solidFill>
              <a:latin typeface="Times New Roman" pitchFamily="18" charset="0"/>
              <a:cs typeface="Times New Roman" pitchFamily="18" charset="0"/>
            </a:rPr>
            <a:t>значительно увеличило ударные возможности субмарин, и повысилась их скрытность. Кроме того, внедряются системы радиоэлектронного вооружения, которые позволят нашим субмаринам раньше обнаружить противника</a:t>
          </a:r>
          <a:r>
            <a:rPr lang="ru-RU" sz="1500" b="0" i="0" kern="1200" dirty="0" smtClean="0">
              <a:solidFill>
                <a:schemeClr val="tx1"/>
              </a:solidFill>
            </a:rPr>
            <a:t>.</a:t>
          </a:r>
          <a:r>
            <a:rPr lang="ru-RU" sz="1500" kern="1200" dirty="0" smtClean="0"/>
            <a:t/>
          </a:r>
          <a:br>
            <a:rPr lang="ru-RU" sz="1500" kern="1200" dirty="0" smtClean="0"/>
          </a:br>
          <a:r>
            <a:rPr lang="ru-RU" sz="1500" kern="1200" dirty="0" smtClean="0"/>
            <a:t/>
          </a:r>
          <a:br>
            <a:rPr lang="ru-RU" sz="1500" kern="1200" dirty="0" smtClean="0"/>
          </a:br>
          <a:endParaRPr lang="ru-RU" sz="1500" kern="1200" dirty="0"/>
        </a:p>
      </dsp:txBody>
      <dsp:txXfrm>
        <a:off x="1952531" y="4258236"/>
        <a:ext cx="7191468" cy="1237319"/>
      </dsp:txXfrm>
    </dsp:sp>
    <dsp:sp modelId="{9FB7EE06-F67C-4A65-8933-CFFA98A0ABA9}">
      <dsp:nvSpPr>
        <dsp:cNvPr id="0" name=""/>
        <dsp:cNvSpPr/>
      </dsp:nvSpPr>
      <dsp:spPr>
        <a:xfrm>
          <a:off x="123731" y="4381968"/>
          <a:ext cx="1828800" cy="989855"/>
        </a:xfrm>
        <a:prstGeom prst="roundRect">
          <a:avLst>
            <a:gd name="adj" fmla="val 10000"/>
          </a:avLst>
        </a:prstGeom>
        <a:blipFill rotWithShape="0">
          <a:blip xmlns:r="http://schemas.openxmlformats.org/officeDocument/2006/relationships" r:embed="rId4"/>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8D4AA01-5CAC-47FB-8384-B1A659A6D94D}">
      <dsp:nvSpPr>
        <dsp:cNvPr id="0" name=""/>
        <dsp:cNvSpPr/>
      </dsp:nvSpPr>
      <dsp:spPr>
        <a:xfrm>
          <a:off x="0" y="5619287"/>
          <a:ext cx="9144000" cy="1237319"/>
        </a:xfrm>
        <a:prstGeom prst="roundRect">
          <a:avLst>
            <a:gd name="adj" fmla="val 10000"/>
          </a:avLst>
        </a:prstGeom>
        <a:solidFill>
          <a:schemeClr val="bg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ru-RU" sz="1800" b="0" i="0" kern="1200" dirty="0" smtClean="0">
              <a:solidFill>
                <a:schemeClr val="tx1"/>
              </a:solidFill>
              <a:latin typeface="Times New Roman" pitchFamily="18" charset="0"/>
              <a:cs typeface="Times New Roman" pitchFamily="18" charset="0"/>
            </a:rPr>
            <a:t>Сейчас конструкторские бюро ведут разработки </a:t>
          </a:r>
          <a:r>
            <a:rPr lang="ru-RU" sz="1800" b="1" i="0" kern="1200" dirty="0" smtClean="0">
              <a:solidFill>
                <a:schemeClr val="tx1"/>
              </a:solidFill>
              <a:latin typeface="Times New Roman" pitchFamily="18" charset="0"/>
              <a:cs typeface="Times New Roman" pitchFamily="18" charset="0"/>
            </a:rPr>
            <a:t>пятых поколений</a:t>
          </a:r>
          <a:r>
            <a:rPr lang="ru-RU" sz="1800" b="0" i="0" kern="1200" dirty="0" smtClean="0">
              <a:solidFill>
                <a:schemeClr val="tx1"/>
              </a:solidFill>
              <a:latin typeface="Times New Roman" pitchFamily="18" charset="0"/>
              <a:cs typeface="Times New Roman" pitchFamily="18" charset="0"/>
            </a:rPr>
            <a:t> субмарин.</a:t>
          </a:r>
          <a:r>
            <a:rPr lang="ru-RU" sz="2500" kern="1200" dirty="0" smtClean="0"/>
            <a:t/>
          </a:r>
          <a:br>
            <a:rPr lang="ru-RU" sz="2500" kern="1200" dirty="0" smtClean="0"/>
          </a:br>
          <a:endParaRPr lang="ru-RU" sz="2500" kern="1200" dirty="0"/>
        </a:p>
      </dsp:txBody>
      <dsp:txXfrm>
        <a:off x="1952531" y="5619287"/>
        <a:ext cx="7191468" cy="1237319"/>
      </dsp:txXfrm>
    </dsp:sp>
    <dsp:sp modelId="{29E52AEB-C58E-4DDC-B53A-C27376303542}">
      <dsp:nvSpPr>
        <dsp:cNvPr id="0" name=""/>
        <dsp:cNvSpPr/>
      </dsp:nvSpPr>
      <dsp:spPr>
        <a:xfrm>
          <a:off x="123731" y="5743019"/>
          <a:ext cx="1828800" cy="989855"/>
        </a:xfrm>
        <a:prstGeom prst="roundRect">
          <a:avLst>
            <a:gd name="adj" fmla="val 10000"/>
          </a:avLst>
        </a:prstGeom>
        <a:blipFill rotWithShape="0">
          <a:blip xmlns:r="http://schemas.openxmlformats.org/officeDocument/2006/relationships" r:embed="rId5"/>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17.02.2022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17.02.2022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17.02.2022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17.02.2022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17.02.2022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17.02.2022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17.02.2022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17.02.2022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17.02.2022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17.02.2022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17.02.2022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17.02.2022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im0-tub-ru.yandex.net/i?id=d0080df63b691330ffaad75a54dcf44b&amp;n=13"/>
          <p:cNvPicPr>
            <a:picLocks noChangeAspect="1" noChangeArrowheads="1"/>
          </p:cNvPicPr>
          <p:nvPr/>
        </p:nvPicPr>
        <p:blipFill>
          <a:blip r:embed="rId2" cstate="print"/>
          <a:srcRect b="5772"/>
          <a:stretch>
            <a:fillRect/>
          </a:stretch>
        </p:blipFill>
        <p:spPr bwMode="auto">
          <a:xfrm>
            <a:off x="0" y="0"/>
            <a:ext cx="9236282" cy="6858000"/>
          </a:xfrm>
          <a:prstGeom prst="rect">
            <a:avLst/>
          </a:prstGeom>
          <a:noFill/>
        </p:spPr>
      </p:pic>
      <p:sp>
        <p:nvSpPr>
          <p:cNvPr id="2" name="Заголовок 1"/>
          <p:cNvSpPr>
            <a:spLocks noGrp="1"/>
          </p:cNvSpPr>
          <p:nvPr>
            <p:ph type="ctrTitle"/>
          </p:nvPr>
        </p:nvSpPr>
        <p:spPr>
          <a:xfrm>
            <a:off x="899592" y="4653136"/>
            <a:ext cx="7772400" cy="1470025"/>
          </a:xfrm>
        </p:spPr>
        <p:txBody>
          <a:bodyPr>
            <a:normAutofit fontScale="90000"/>
          </a:bodyPr>
          <a:lstStyle/>
          <a:p>
            <a:r>
              <a:rPr lang="ru-RU" i="1" cap="all" dirty="0" smtClean="0"/>
              <a:t/>
            </a:r>
            <a:br>
              <a:rPr lang="ru-RU" i="1" cap="all" dirty="0" smtClean="0"/>
            </a:br>
            <a:r>
              <a:rPr lang="ru-RU" i="1" cap="all" dirty="0" smtClean="0"/>
              <a:t/>
            </a:r>
            <a:br>
              <a:rPr lang="ru-RU" i="1" cap="all" dirty="0" smtClean="0"/>
            </a:br>
            <a:r>
              <a:rPr lang="ru-RU" sz="4900" b="1" cap="all" dirty="0" smtClean="0">
                <a:latin typeface="Georgia" pitchFamily="18" charset="0"/>
              </a:rPr>
              <a:t>ПОЛНОЕ ПОГРУЖЕНИЕ</a:t>
            </a:r>
            <a:r>
              <a:rPr lang="ru-RU" sz="2800" b="1" cap="all" dirty="0" smtClean="0"/>
              <a:t/>
            </a:r>
            <a:br>
              <a:rPr lang="ru-RU" sz="2800" b="1" cap="all" dirty="0" smtClean="0"/>
            </a:br>
            <a:r>
              <a:rPr lang="ru-RU" sz="3100" b="1" i="1" cap="all" dirty="0" smtClean="0">
                <a:latin typeface="Georgia" pitchFamily="18" charset="0"/>
              </a:rPr>
              <a:t>К </a:t>
            </a:r>
            <a:r>
              <a:rPr lang="ru-RU" sz="3100" b="1" i="1" cap="all" dirty="0" smtClean="0">
                <a:latin typeface="Times New Roman" pitchFamily="18" charset="0"/>
                <a:cs typeface="Times New Roman" pitchFamily="18" charset="0"/>
              </a:rPr>
              <a:t>115-</a:t>
            </a:r>
            <a:r>
              <a:rPr lang="ru-RU" sz="3100" b="1" i="1" cap="all" dirty="0" smtClean="0">
                <a:latin typeface="Georgia" pitchFamily="18" charset="0"/>
              </a:rPr>
              <a:t>летию ПОДВОДНОГО ФЛОТА РОССИИ</a:t>
            </a:r>
            <a:br>
              <a:rPr lang="ru-RU" sz="3100" b="1" i="1" cap="all" dirty="0" smtClean="0">
                <a:latin typeface="Georgia" pitchFamily="18" charset="0"/>
              </a:rPr>
            </a:br>
            <a:r>
              <a:rPr lang="ru-RU" b="1" cap="all" dirty="0" smtClean="0"/>
              <a:t/>
            </a:r>
            <a:br>
              <a:rPr lang="ru-RU" b="1" cap="all" dirty="0" smtClean="0"/>
            </a:b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Лента лицом вниз 5"/>
          <p:cNvSpPr/>
          <p:nvPr/>
        </p:nvSpPr>
        <p:spPr>
          <a:xfrm>
            <a:off x="0" y="188640"/>
            <a:ext cx="9144000" cy="1152128"/>
          </a:xfrm>
          <a:prstGeom prst="ribb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solidFill>
                  <a:srgbClr val="C00000"/>
                </a:solidFill>
                <a:latin typeface="Georgia" pitchFamily="18" charset="0"/>
              </a:rPr>
              <a:t>1906</a:t>
            </a:r>
            <a:r>
              <a:rPr lang="ru-RU" sz="2800" b="1" dirty="0" smtClean="0">
                <a:latin typeface="Georgia" pitchFamily="18" charset="0"/>
              </a:rPr>
              <a:t>  </a:t>
            </a:r>
            <a:r>
              <a:rPr lang="ru-RU" sz="3200" b="1" dirty="0" smtClean="0">
                <a:latin typeface="Georgia" pitchFamily="18" charset="0"/>
              </a:rPr>
              <a:t>19 марта     </a:t>
            </a:r>
            <a:r>
              <a:rPr lang="ru-RU" sz="2800" b="1" dirty="0" smtClean="0">
                <a:solidFill>
                  <a:srgbClr val="C00000"/>
                </a:solidFill>
                <a:latin typeface="Georgia" pitchFamily="18" charset="0"/>
              </a:rPr>
              <a:t>2021</a:t>
            </a:r>
            <a:endParaRPr lang="ru-RU" sz="2800" b="1" dirty="0">
              <a:solidFill>
                <a:srgbClr val="C00000"/>
              </a:solidFill>
              <a:latin typeface="Georgia" pitchFamily="18" charset="0"/>
            </a:endParaRPr>
          </a:p>
        </p:txBody>
      </p:sp>
      <p:sp>
        <p:nvSpPr>
          <p:cNvPr id="8" name="Заголовок 7"/>
          <p:cNvSpPr>
            <a:spLocks noGrp="1"/>
          </p:cNvSpPr>
          <p:nvPr>
            <p:ph type="title"/>
          </p:nvPr>
        </p:nvSpPr>
        <p:spPr>
          <a:xfrm>
            <a:off x="467544" y="1340768"/>
            <a:ext cx="8229600" cy="1143000"/>
          </a:xfrm>
        </p:spPr>
        <p:txBody>
          <a:bodyPr>
            <a:noAutofit/>
          </a:bodyPr>
          <a:lstStyle/>
          <a:p>
            <a:r>
              <a:rPr lang="ru-RU" sz="2000" b="1" dirty="0" smtClean="0">
                <a:latin typeface="Georgia" pitchFamily="18" charset="0"/>
              </a:rPr>
              <a:t>115 лет ПОДВОДНОМУ ФЛОТУ РОССИИ</a:t>
            </a:r>
            <a:br>
              <a:rPr lang="ru-RU" sz="2000" b="1" dirty="0" smtClean="0">
                <a:latin typeface="Georgia" pitchFamily="18" charset="0"/>
              </a:rPr>
            </a:br>
            <a:r>
              <a:rPr lang="ru-RU" sz="2400" b="1" dirty="0" smtClean="0">
                <a:solidFill>
                  <a:srgbClr val="FFC000"/>
                </a:solidFill>
                <a:latin typeface="Georgia" pitchFamily="18" charset="0"/>
              </a:rPr>
              <a:t/>
            </a:r>
            <a:br>
              <a:rPr lang="ru-RU" sz="2400" b="1" dirty="0" smtClean="0">
                <a:solidFill>
                  <a:srgbClr val="FFC000"/>
                </a:solidFill>
                <a:latin typeface="Georgia" pitchFamily="18" charset="0"/>
              </a:rPr>
            </a:br>
            <a:endParaRPr lang="ru-RU" sz="2400" b="1" dirty="0">
              <a:solidFill>
                <a:srgbClr val="FFC000"/>
              </a:solidFill>
              <a:latin typeface="Georgia" pitchFamily="18" charset="0"/>
            </a:endParaRPr>
          </a:p>
        </p:txBody>
      </p:sp>
      <p:sp>
        <p:nvSpPr>
          <p:cNvPr id="1027" name="Rectangle 3"/>
          <p:cNvSpPr>
            <a:spLocks noChangeArrowheads="1"/>
          </p:cNvSpPr>
          <p:nvPr/>
        </p:nvSpPr>
        <p:spPr bwMode="auto">
          <a:xfrm>
            <a:off x="539552" y="1484784"/>
            <a:ext cx="8280920"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tabLst/>
            </a:pPr>
            <a:endParaRPr lang="ru-RU" sz="2800" b="1" dirty="0" smtClean="0">
              <a:solidFill>
                <a:srgbClr val="FF0000"/>
              </a:solidFill>
              <a:latin typeface="Georgia"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tabLst/>
            </a:pPr>
            <a:r>
              <a:rPr lang="ru-RU" sz="2800" b="1" dirty="0" err="1" smtClean="0">
                <a:solidFill>
                  <a:srgbClr val="FF0000"/>
                </a:solidFill>
                <a:latin typeface="Georgia" pitchFamily="18" charset="0"/>
                <a:ea typeface="Calibri" pitchFamily="34" charset="0"/>
                <a:cs typeface="Times New Roman" pitchFamily="18" charset="0"/>
              </a:rPr>
              <a:t>Ф</a:t>
            </a:r>
            <a:r>
              <a:rPr kumimoji="0" lang="ru-RU" sz="2800" b="1" i="0" strike="noStrike" cap="none" normalizeH="0" baseline="0" dirty="0" err="1" smtClean="0">
                <a:ln>
                  <a:noFill/>
                </a:ln>
                <a:solidFill>
                  <a:srgbClr val="FF0000"/>
                </a:solidFill>
                <a:effectLst/>
                <a:latin typeface="Georgia" pitchFamily="18" charset="0"/>
                <a:ea typeface="Calibri" pitchFamily="34" charset="0"/>
                <a:cs typeface="Times New Roman" pitchFamily="18" charset="0"/>
              </a:rPr>
              <a:t>отопрезентация</a:t>
            </a:r>
            <a:r>
              <a:rPr kumimoji="0" lang="ru-RU" sz="2800" b="1" i="0" strike="noStrike" cap="none" normalizeH="0" baseline="0" dirty="0" smtClean="0">
                <a:ln>
                  <a:noFill/>
                </a:ln>
                <a:solidFill>
                  <a:srgbClr val="FF0000"/>
                </a:solidFill>
                <a:effectLst/>
                <a:latin typeface="Georgia" pitchFamily="18" charset="0"/>
                <a:ea typeface="Calibri" pitchFamily="34" charset="0"/>
                <a:cs typeface="Times New Roman" pitchFamily="18" charset="0"/>
              </a:rPr>
              <a:t> </a:t>
            </a:r>
          </a:p>
          <a:p>
            <a:pPr marL="0" marR="0" lvl="0" indent="0" algn="ctr" defTabSz="914400" rtl="0" eaLnBrk="1" fontAlgn="base" latinLnBrk="0" hangingPunct="1">
              <a:lnSpc>
                <a:spcPct val="100000"/>
              </a:lnSpc>
              <a:spcBef>
                <a:spcPct val="0"/>
              </a:spcBef>
              <a:spcAft>
                <a:spcPct val="0"/>
              </a:spcAft>
              <a:buClrTx/>
              <a:buSzTx/>
              <a:tabLst/>
            </a:pPr>
            <a:r>
              <a:rPr kumimoji="0" lang="ru-RU" sz="3200" b="1" i="0" strike="noStrike" cap="none" normalizeH="0" baseline="0" dirty="0" smtClean="0">
                <a:ln>
                  <a:noFill/>
                </a:ln>
                <a:solidFill>
                  <a:srgbClr val="FF0000"/>
                </a:solidFill>
                <a:effectLst/>
                <a:latin typeface="Georgia" pitchFamily="18" charset="0"/>
                <a:ea typeface="Calibri" pitchFamily="34" charset="0"/>
                <a:cs typeface="Times New Roman" pitchFamily="18" charset="0"/>
              </a:rPr>
              <a:t>«Полное погружение!»</a:t>
            </a:r>
            <a:endParaRPr kumimoji="0" lang="ru-RU" sz="3200" b="0" i="1" strike="noStrike" cap="none" normalizeH="0" baseline="0" dirty="0" smtClean="0">
              <a:ln>
                <a:noFill/>
              </a:ln>
              <a:solidFill>
                <a:schemeClr val="tx1"/>
              </a:solidFill>
              <a:effectLst/>
              <a:latin typeface="Georgia" pitchFamily="18" charset="0"/>
              <a:ea typeface="Calibri"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tabLst/>
            </a:pPr>
            <a:r>
              <a:rPr kumimoji="0" lang="ru-RU" sz="2400" b="1" i="1" strike="noStrike" cap="none" normalizeH="0" baseline="0" dirty="0" smtClean="0">
                <a:ln>
                  <a:noFill/>
                </a:ln>
                <a:solidFill>
                  <a:srgbClr val="FFC000"/>
                </a:solidFill>
                <a:effectLst/>
                <a:latin typeface="Times New Roman" pitchFamily="18" charset="0"/>
                <a:ea typeface="Calibri" pitchFamily="34" charset="0"/>
                <a:cs typeface="Times New Roman" pitchFamily="18" charset="0"/>
              </a:rPr>
              <a:t>Номинация: «Величие и глубина! Герои подводного флота России! (к 115 годовщине создания подводного флота России)</a:t>
            </a:r>
          </a:p>
          <a:p>
            <a:pPr marL="0" marR="0" lvl="0" indent="0" algn="r" defTabSz="914400" rtl="0" eaLnBrk="0" fontAlgn="base" latinLnBrk="0" hangingPunct="0">
              <a:lnSpc>
                <a:spcPct val="100000"/>
              </a:lnSpc>
              <a:spcBef>
                <a:spcPct val="0"/>
              </a:spcBef>
              <a:spcAft>
                <a:spcPct val="0"/>
              </a:spcAft>
              <a:buClrTx/>
              <a:buSzTx/>
              <a:tabLst/>
            </a:pPr>
            <a:endParaRPr lang="ru-RU" sz="2400" b="1" i="1" dirty="0" smtClean="0">
              <a:latin typeface="Georgia" pitchFamily="18" charset="0"/>
              <a:cs typeface="Times New Roman" pitchFamily="18" charset="0"/>
            </a:endParaRPr>
          </a:p>
          <a:p>
            <a:pPr lvl="0" algn="r" eaLnBrk="0" fontAlgn="base" hangingPunct="0">
              <a:spcBef>
                <a:spcPct val="0"/>
              </a:spcBef>
              <a:spcAft>
                <a:spcPct val="0"/>
              </a:spcAft>
            </a:pPr>
            <a:r>
              <a:rPr kumimoji="0" lang="ru-RU" b="1" i="1" strike="noStrike" cap="none" normalizeH="0" baseline="0" dirty="0" smtClean="0">
                <a:ln>
                  <a:noFill/>
                </a:ln>
                <a:solidFill>
                  <a:schemeClr val="tx1"/>
                </a:solidFill>
                <a:effectLst/>
                <a:latin typeface="Times New Roman" pitchFamily="18" charset="0"/>
                <a:cs typeface="Times New Roman" pitchFamily="18" charset="0"/>
              </a:rPr>
              <a:t>Работу выполнила: </a:t>
            </a:r>
            <a:r>
              <a:rPr lang="ru-RU" b="1" i="1" dirty="0" smtClean="0">
                <a:latin typeface="Times New Roman" pitchFamily="18" charset="0"/>
                <a:cs typeface="Times New Roman" pitchFamily="18" charset="0"/>
              </a:rPr>
              <a:t>Леонова </a:t>
            </a:r>
            <a:r>
              <a:rPr lang="ru-RU" b="1" i="1" dirty="0" smtClean="0">
                <a:latin typeface="Times New Roman" pitchFamily="18" charset="0"/>
                <a:cs typeface="Times New Roman" pitchFamily="18" charset="0"/>
              </a:rPr>
              <a:t>Н.И., </a:t>
            </a:r>
          </a:p>
          <a:p>
            <a:pPr algn="r" eaLnBrk="0" fontAlgn="base" hangingPunct="0">
              <a:spcBef>
                <a:spcPct val="0"/>
              </a:spcBef>
              <a:spcAft>
                <a:spcPct val="0"/>
              </a:spcAft>
            </a:pPr>
            <a:r>
              <a:rPr lang="ru-RU" b="1" i="1" dirty="0" smtClean="0">
                <a:latin typeface="Times New Roman" pitchFamily="18" charset="0"/>
                <a:cs typeface="Times New Roman" pitchFamily="18" charset="0"/>
              </a:rPr>
              <a:t>учитель истории и обществознания</a:t>
            </a:r>
          </a:p>
          <a:p>
            <a:pPr algn="r" eaLnBrk="0" fontAlgn="base" hangingPunct="0">
              <a:spcBef>
                <a:spcPct val="0"/>
              </a:spcBef>
              <a:spcAft>
                <a:spcPct val="0"/>
              </a:spcAft>
            </a:pPr>
            <a:endParaRPr kumimoji="0" lang="ru-RU" b="1" i="1" strike="noStrike" cap="none" normalizeH="0" baseline="0" dirty="0" smtClean="0">
              <a:ln>
                <a:noFill/>
              </a:ln>
              <a:solidFill>
                <a:schemeClr val="tx1"/>
              </a:solidFill>
              <a:effectLst/>
              <a:latin typeface="Times New Roman" pitchFamily="18" charset="0"/>
              <a:cs typeface="Times New Roman" pitchFamily="18" charset="0"/>
            </a:endParaRPr>
          </a:p>
          <a:p>
            <a:pPr algn="ctr" eaLnBrk="0" fontAlgn="base" hangingPunct="0">
              <a:spcBef>
                <a:spcPct val="0"/>
              </a:spcBef>
              <a:spcAft>
                <a:spcPct val="0"/>
              </a:spcAft>
            </a:pPr>
            <a:r>
              <a:rPr lang="ru-RU" b="1" dirty="0" smtClean="0">
                <a:latin typeface="Times New Roman" pitchFamily="18" charset="0"/>
                <a:cs typeface="Times New Roman" pitchFamily="18" charset="0"/>
              </a:rPr>
              <a:t>2021 год</a:t>
            </a:r>
            <a:endParaRPr kumimoji="0" lang="ru-RU" b="1"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algn="ctr">
              <a:buNone/>
            </a:pPr>
            <a:r>
              <a:rPr lang="ru-RU" dirty="0" smtClean="0"/>
              <a:t>	</a:t>
            </a:r>
          </a:p>
          <a:p>
            <a:pPr algn="ctr">
              <a:buNone/>
            </a:pPr>
            <a:endParaRPr lang="ru-RU" b="1" dirty="0" smtClean="0">
              <a:latin typeface="Georgia" pitchFamily="18" charset="0"/>
            </a:endParaRPr>
          </a:p>
          <a:p>
            <a:pPr algn="ctr">
              <a:buNone/>
            </a:pPr>
            <a:endParaRPr lang="ru-RU" sz="2800" b="1" dirty="0" smtClean="0">
              <a:latin typeface="Georgia" pitchFamily="18" charset="0"/>
            </a:endParaRPr>
          </a:p>
          <a:p>
            <a:pPr algn="ctr">
              <a:buNone/>
            </a:pPr>
            <a:r>
              <a:rPr lang="ru-RU" sz="2800" b="1" dirty="0" smtClean="0">
                <a:solidFill>
                  <a:srgbClr val="FFC000"/>
                </a:solidFill>
                <a:latin typeface="Georgia" pitchFamily="18" charset="0"/>
              </a:rPr>
              <a:t>Самые известные и лучшие в своем классе субмарины за всю историю подводного флота России</a:t>
            </a:r>
            <a:r>
              <a:rPr lang="ru-RU" sz="2800" dirty="0" smtClean="0"/>
              <a:t/>
            </a:r>
            <a:br>
              <a:rPr lang="ru-RU" sz="2800" dirty="0" smtClean="0"/>
            </a:br>
            <a:r>
              <a:rPr lang="ru-RU" dirty="0" smtClean="0"/>
              <a:t/>
            </a:r>
            <a:br>
              <a:rPr lang="ru-RU" dirty="0" smtClean="0"/>
            </a:br>
            <a:endParaRPr lang="ru-RU" dirty="0"/>
          </a:p>
        </p:txBody>
      </p:sp>
      <p:sp>
        <p:nvSpPr>
          <p:cNvPr id="4" name="Заголовок 3"/>
          <p:cNvSpPr>
            <a:spLocks noGrp="1"/>
          </p:cNvSpPr>
          <p:nvPr>
            <p:ph type="title"/>
          </p:nvPr>
        </p:nvSpPr>
        <p:spPr>
          <a:prstGeom prst="ribb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0000"/>
          </a:bodyPr>
          <a:lstStyle/>
          <a:p>
            <a:pPr algn="ctr"/>
            <a:r>
              <a:rPr lang="ru-RU" sz="2800" b="1" dirty="0" smtClean="0">
                <a:solidFill>
                  <a:srgbClr val="C00000"/>
                </a:solidFill>
                <a:latin typeface="Georgia" pitchFamily="18" charset="0"/>
              </a:rPr>
              <a:t>1906</a:t>
            </a:r>
            <a:r>
              <a:rPr lang="ru-RU" sz="2800" b="1" dirty="0" smtClean="0">
                <a:latin typeface="Georgia" pitchFamily="18" charset="0"/>
              </a:rPr>
              <a:t>  </a:t>
            </a:r>
            <a:r>
              <a:rPr lang="ru-RU" sz="3200" b="1" dirty="0" smtClean="0">
                <a:latin typeface="Georgia" pitchFamily="18" charset="0"/>
              </a:rPr>
              <a:t>19 марта     </a:t>
            </a:r>
            <a:r>
              <a:rPr lang="ru-RU" sz="2800" b="1" dirty="0" smtClean="0">
                <a:solidFill>
                  <a:srgbClr val="C00000"/>
                </a:solidFill>
                <a:latin typeface="Georgia" pitchFamily="18" charset="0"/>
              </a:rPr>
              <a:t>2021</a:t>
            </a:r>
            <a:endParaRPr lang="ru-RU" sz="2800" b="1" dirty="0">
              <a:solidFill>
                <a:srgbClr val="C00000"/>
              </a:solidFill>
              <a:latin typeface="Georgia" pitchFamily="18" charset="0"/>
            </a:endParaRPr>
          </a:p>
        </p:txBody>
      </p:sp>
      <p:sp>
        <p:nvSpPr>
          <p:cNvPr id="5" name="Прямоугольник 4"/>
          <p:cNvSpPr/>
          <p:nvPr/>
        </p:nvSpPr>
        <p:spPr>
          <a:xfrm>
            <a:off x="611560" y="1556792"/>
            <a:ext cx="7848872" cy="461665"/>
          </a:xfrm>
          <a:prstGeom prst="rect">
            <a:avLst/>
          </a:prstGeom>
        </p:spPr>
        <p:txBody>
          <a:bodyPr wrap="square">
            <a:spAutoFit/>
          </a:bodyPr>
          <a:lstStyle/>
          <a:p>
            <a:pPr algn="ctr"/>
            <a:r>
              <a:rPr lang="ru-RU" sz="2400" b="1" dirty="0" smtClean="0">
                <a:latin typeface="Georgia" pitchFamily="18" charset="0"/>
              </a:rPr>
              <a:t>115 лет ПОДВОДНОМУ ФЛОТУ РОССИИ</a:t>
            </a:r>
            <a:endParaRPr lang="ru-RU" sz="2400" dirty="0"/>
          </a:p>
        </p:txBody>
      </p:sp>
      <p:sp>
        <p:nvSpPr>
          <p:cNvPr id="6" name="Прямоугольник 5"/>
          <p:cNvSpPr/>
          <p:nvPr/>
        </p:nvSpPr>
        <p:spPr>
          <a:xfrm>
            <a:off x="1303742" y="2204864"/>
            <a:ext cx="6579045" cy="707886"/>
          </a:xfrm>
          <a:prstGeom prst="rect">
            <a:avLst/>
          </a:prstGeom>
        </p:spPr>
        <p:txBody>
          <a:bodyPr wrap="none">
            <a:spAutoFit/>
          </a:bodyPr>
          <a:lstStyle/>
          <a:p>
            <a:pPr lvl="0" algn="ctr" fontAlgn="base">
              <a:spcBef>
                <a:spcPct val="0"/>
              </a:spcBef>
              <a:spcAft>
                <a:spcPct val="0"/>
              </a:spcAft>
            </a:pPr>
            <a:r>
              <a:rPr lang="ru-RU" sz="4000" b="1" dirty="0" smtClean="0">
                <a:solidFill>
                  <a:srgbClr val="FF0000"/>
                </a:solidFill>
                <a:latin typeface="Georgia" pitchFamily="18" charset="0"/>
                <a:ea typeface="Calibri" pitchFamily="34" charset="0"/>
                <a:cs typeface="Times New Roman" pitchFamily="18" charset="0"/>
              </a:rPr>
              <a:t>«Полное погружение!»</a:t>
            </a:r>
            <a:endParaRPr lang="ru-RU" sz="4000" i="1" dirty="0" smtClean="0">
              <a:latin typeface="Georgia" pitchFamily="18" charset="0"/>
              <a:ea typeface="Calibri"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51520" y="1412777"/>
            <a:ext cx="8712968" cy="3240359"/>
          </a:xfrm>
        </p:spPr>
        <p:txBody>
          <a:bodyPr>
            <a:normAutofit/>
          </a:bodyPr>
          <a:lstStyle/>
          <a:p>
            <a:pPr algn="just" fontAlgn="base">
              <a:buNone/>
            </a:pPr>
            <a:r>
              <a:rPr lang="ru-RU" dirty="0" smtClean="0"/>
              <a:t>	</a:t>
            </a:r>
            <a:r>
              <a:rPr lang="ru-RU" sz="1800" dirty="0" smtClean="0">
                <a:latin typeface="Times New Roman" pitchFamily="18" charset="0"/>
                <a:cs typeface="Times New Roman" pitchFamily="18" charset="0"/>
              </a:rPr>
              <a:t>19 марта 1906 года вышел указ «О классификации военных судов российского императорского флота». Именно этим указом были созданы подводные силы Балтийского моря с базированием первого соединения подводных лодок в военно-морской базе </a:t>
            </a:r>
            <a:r>
              <a:rPr lang="ru-RU" sz="1800" dirty="0" err="1" smtClean="0">
                <a:latin typeface="Times New Roman" pitchFamily="18" charset="0"/>
                <a:cs typeface="Times New Roman" pitchFamily="18" charset="0"/>
              </a:rPr>
              <a:t>Либава</a:t>
            </a:r>
            <a:r>
              <a:rPr lang="ru-RU" sz="1800" dirty="0" smtClean="0">
                <a:latin typeface="Times New Roman" pitchFamily="18" charset="0"/>
                <a:cs typeface="Times New Roman" pitchFamily="18" charset="0"/>
              </a:rPr>
              <a:t> (Латвия).</a:t>
            </a:r>
          </a:p>
          <a:p>
            <a:pPr algn="just" fontAlgn="base">
              <a:buNone/>
            </a:pPr>
            <a:r>
              <a:rPr lang="ru-RU" sz="1800" dirty="0" smtClean="0">
                <a:latin typeface="Times New Roman" pitchFamily="18" charset="0"/>
                <a:cs typeface="Times New Roman" pitchFamily="18" charset="0"/>
              </a:rPr>
              <a:t>	Император Николай II «высочайше повелеть соизволил» включить в классификацию «посыльные суда» и «подводные лодки». В тексте указа были перечислены 20 названий построенных к тому времени субмарин.</a:t>
            </a:r>
          </a:p>
          <a:p>
            <a:pPr algn="just" fontAlgn="base">
              <a:buNone/>
            </a:pPr>
            <a:r>
              <a:rPr lang="ru-RU" sz="1800" dirty="0" smtClean="0">
                <a:latin typeface="Times New Roman" pitchFamily="18" charset="0"/>
                <a:cs typeface="Times New Roman" pitchFamily="18" charset="0"/>
              </a:rPr>
              <a:t>  	Приказом по Морскому ведомству России подводные лодки были объявлены самостоятельным классом кораблей флота. Их называли «потаенными судами».</a:t>
            </a:r>
          </a:p>
        </p:txBody>
      </p:sp>
      <p:sp>
        <p:nvSpPr>
          <p:cNvPr id="4" name="Заголовок 3"/>
          <p:cNvSpPr>
            <a:spLocks noGrp="1"/>
          </p:cNvSpPr>
          <p:nvPr>
            <p:ph type="title"/>
          </p:nvPr>
        </p:nvSpPr>
        <p:spPr>
          <a:prstGeom prst="ribb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0000"/>
          </a:bodyPr>
          <a:lstStyle/>
          <a:p>
            <a:pPr algn="ctr"/>
            <a:r>
              <a:rPr lang="ru-RU" sz="2800" b="1" dirty="0" smtClean="0">
                <a:solidFill>
                  <a:srgbClr val="C00000"/>
                </a:solidFill>
                <a:latin typeface="Georgia" pitchFamily="18" charset="0"/>
              </a:rPr>
              <a:t>1906</a:t>
            </a:r>
            <a:r>
              <a:rPr lang="ru-RU" sz="2800" b="1" dirty="0" smtClean="0">
                <a:latin typeface="Georgia" pitchFamily="18" charset="0"/>
              </a:rPr>
              <a:t>  </a:t>
            </a:r>
            <a:r>
              <a:rPr lang="ru-RU" sz="3200" b="1" dirty="0" smtClean="0">
                <a:latin typeface="Georgia" pitchFamily="18" charset="0"/>
              </a:rPr>
              <a:t>19 марта     </a:t>
            </a:r>
            <a:r>
              <a:rPr lang="ru-RU" sz="2800" b="1" dirty="0" smtClean="0">
                <a:solidFill>
                  <a:srgbClr val="C00000"/>
                </a:solidFill>
                <a:latin typeface="Georgia" pitchFamily="18" charset="0"/>
              </a:rPr>
              <a:t>2021</a:t>
            </a:r>
            <a:endParaRPr lang="ru-RU" sz="2800" b="1" dirty="0">
              <a:solidFill>
                <a:srgbClr val="C00000"/>
              </a:solidFill>
              <a:latin typeface="Georgia" pitchFamily="18" charset="0"/>
            </a:endParaRPr>
          </a:p>
        </p:txBody>
      </p:sp>
      <p:pic>
        <p:nvPicPr>
          <p:cNvPr id="17410" name="Picture 2" descr="Подводная лодка &quot;Сом&quot; РОО &quot;Санкт-Петербургский Клуб Моряков-подводников и ветеранов ВМФ&quot;"/>
          <p:cNvPicPr>
            <a:picLocks noChangeAspect="1" noChangeArrowheads="1"/>
          </p:cNvPicPr>
          <p:nvPr/>
        </p:nvPicPr>
        <p:blipFill>
          <a:blip r:embed="rId2" cstate="print"/>
          <a:srcRect t="6574" b="37549"/>
          <a:stretch>
            <a:fillRect/>
          </a:stretch>
        </p:blipFill>
        <p:spPr bwMode="auto">
          <a:xfrm>
            <a:off x="0" y="4365104"/>
            <a:ext cx="9144000" cy="2492896"/>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graphicFrame>
        <p:nvGraphicFramePr>
          <p:cNvPr id="4" name="Содержимое 3"/>
          <p:cNvGraphicFramePr>
            <a:graphicFrameLocks noGrp="1"/>
          </p:cNvGraphicFramePr>
          <p:nvPr>
            <p:ph idx="1"/>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solidFill>
                  <a:srgbClr val="FFC000"/>
                </a:solidFill>
                <a:latin typeface="Times New Roman" pitchFamily="18" charset="0"/>
                <a:cs typeface="Times New Roman" pitchFamily="18" charset="0"/>
              </a:rPr>
              <a:t>САМАЯ ПЕРВАЯ:</a:t>
            </a:r>
            <a:br>
              <a:rPr lang="ru-RU" b="1" dirty="0" smtClean="0">
                <a:solidFill>
                  <a:srgbClr val="FFC000"/>
                </a:solidFill>
                <a:latin typeface="Times New Roman" pitchFamily="18" charset="0"/>
                <a:cs typeface="Times New Roman" pitchFamily="18" charset="0"/>
              </a:rPr>
            </a:br>
            <a:r>
              <a:rPr lang="ru-RU" sz="2700" b="1" dirty="0" smtClean="0">
                <a:solidFill>
                  <a:srgbClr val="FFC000"/>
                </a:solidFill>
                <a:latin typeface="Times New Roman" pitchFamily="18" charset="0"/>
                <a:cs typeface="Times New Roman" pitchFamily="18" charset="0"/>
              </a:rPr>
              <a:t>подводная лодка «Дельфин»</a:t>
            </a:r>
            <a:endParaRPr lang="ru-RU" sz="2700" b="1" dirty="0">
              <a:solidFill>
                <a:srgbClr val="FFC000"/>
              </a:solidFill>
              <a:latin typeface="Times New Roman" pitchFamily="18" charset="0"/>
              <a:cs typeface="Times New Roman" pitchFamily="18" charset="0"/>
            </a:endParaRPr>
          </a:p>
        </p:txBody>
      </p:sp>
      <p:sp>
        <p:nvSpPr>
          <p:cNvPr id="5" name="Прямоугольник 4"/>
          <p:cNvSpPr/>
          <p:nvPr/>
        </p:nvSpPr>
        <p:spPr>
          <a:xfrm>
            <a:off x="251520" y="1484784"/>
            <a:ext cx="4680520" cy="5078313"/>
          </a:xfrm>
          <a:prstGeom prst="rect">
            <a:avLst/>
          </a:prstGeom>
        </p:spPr>
        <p:txBody>
          <a:bodyPr wrap="square">
            <a:spAutoFit/>
          </a:bodyPr>
          <a:lstStyle/>
          <a:p>
            <a:pPr algn="just"/>
            <a:r>
              <a:rPr lang="ru-RU"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Подводная лодка «Дельфин» (миноносец № 150)</a:t>
            </a:r>
            <a:r>
              <a:rPr lang="ru-RU" dirty="0" smtClean="0"/>
              <a:t> — </a:t>
            </a:r>
            <a:r>
              <a:rPr lang="ru-RU" dirty="0" smtClean="0">
                <a:latin typeface="Times New Roman" pitchFamily="18" charset="0"/>
                <a:cs typeface="Times New Roman" pitchFamily="18" charset="0"/>
              </a:rPr>
              <a:t>Первая российская подводная лодка из официально зачисленных в списки кораблей Российского флота. В 1903—1904 годах «Дельфин» достраивался и проходил испытания на Балтике, служил для подготовки первых русских подводников. Впоследствии корабль послужил основой для последующих типов русских подводных лодок. В конце 1904 года был перевезён по железной дороге во Владивосток. За время Русско-японской войны 17 дней провёл в море, в том числе совершил боевой поход продолжительностью 8 суток. В июне 1916 года перевезён в Мурманск, в августе 1917 года исключён из списков кораблей, в 1920-х годах корпус «Дельфина» был разделан на металл.</a:t>
            </a:r>
            <a:endParaRPr lang="ru-RU" dirty="0">
              <a:latin typeface="Times New Roman" pitchFamily="18" charset="0"/>
              <a:cs typeface="Times New Roman" pitchFamily="18" charset="0"/>
            </a:endParaRPr>
          </a:p>
        </p:txBody>
      </p:sp>
      <p:pic>
        <p:nvPicPr>
          <p:cNvPr id="39940" name="Picture 4" descr="Подводная лодка «Дельфин» после модернизации у стенки Балтийского завода, 1904 год"/>
          <p:cNvPicPr>
            <a:picLocks noChangeAspect="1" noChangeArrowheads="1"/>
          </p:cNvPicPr>
          <p:nvPr/>
        </p:nvPicPr>
        <p:blipFill>
          <a:blip r:embed="rId2" cstate="print"/>
          <a:srcRect/>
          <a:stretch>
            <a:fillRect/>
          </a:stretch>
        </p:blipFill>
        <p:spPr bwMode="auto">
          <a:xfrm>
            <a:off x="5148063" y="4149080"/>
            <a:ext cx="3909167" cy="2377870"/>
          </a:xfrm>
          <a:prstGeom prst="rect">
            <a:avLst/>
          </a:prstGeom>
          <a:ln>
            <a:noFill/>
          </a:ln>
          <a:effectLst>
            <a:softEdge rad="112500"/>
          </a:effectLst>
        </p:spPr>
      </p:pic>
      <p:pic>
        <p:nvPicPr>
          <p:cNvPr id="39944" name="Picture 8" descr="«Дельфин» - первая российская подводная лодка"/>
          <p:cNvPicPr>
            <a:picLocks noChangeAspect="1" noChangeArrowheads="1"/>
          </p:cNvPicPr>
          <p:nvPr/>
        </p:nvPicPr>
        <p:blipFill>
          <a:blip r:embed="rId3" cstate="print"/>
          <a:srcRect/>
          <a:stretch>
            <a:fillRect/>
          </a:stretch>
        </p:blipFill>
        <p:spPr bwMode="auto">
          <a:xfrm>
            <a:off x="5076056" y="1628800"/>
            <a:ext cx="4067944" cy="246149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topwar.ru/uploads/posts/2018-05/1525605315_1468935172144964502.jpg"/>
          <p:cNvPicPr>
            <a:picLocks noChangeAspect="1" noChangeArrowheads="1"/>
          </p:cNvPicPr>
          <p:nvPr/>
        </p:nvPicPr>
        <p:blipFill>
          <a:blip r:embed="rId2" cstate="print"/>
          <a:srcRect l="21476"/>
          <a:stretch>
            <a:fillRect/>
          </a:stretch>
        </p:blipFill>
        <p:spPr bwMode="auto">
          <a:xfrm>
            <a:off x="4880879" y="1772816"/>
            <a:ext cx="4263121" cy="2592288"/>
          </a:xfrm>
          <a:prstGeom prst="rect">
            <a:avLst/>
          </a:prstGeom>
          <a:ln>
            <a:noFill/>
          </a:ln>
          <a:effectLst>
            <a:softEdge rad="112500"/>
          </a:effectLst>
        </p:spPr>
      </p:pic>
      <p:sp>
        <p:nvSpPr>
          <p:cNvPr id="3" name="Содержимое 2"/>
          <p:cNvSpPr>
            <a:spLocks noGrp="1"/>
          </p:cNvSpPr>
          <p:nvPr>
            <p:ph idx="1"/>
          </p:nvPr>
        </p:nvSpPr>
        <p:spPr>
          <a:xfrm>
            <a:off x="0" y="1683965"/>
            <a:ext cx="4896544" cy="5174035"/>
          </a:xfrm>
        </p:spPr>
        <p:txBody>
          <a:bodyPr>
            <a:normAutofit fontScale="25000" lnSpcReduction="20000"/>
          </a:bodyPr>
          <a:lstStyle/>
          <a:p>
            <a:pPr algn="just" fontAlgn="base">
              <a:buNone/>
            </a:pPr>
            <a:r>
              <a:rPr lang="ru-RU" dirty="0" smtClean="0"/>
              <a:t>	</a:t>
            </a:r>
            <a:r>
              <a:rPr lang="ru-RU" sz="7200" dirty="0" smtClean="0">
                <a:latin typeface="Times New Roman" pitchFamily="18" charset="0"/>
                <a:cs typeface="Times New Roman" pitchFamily="18" charset="0"/>
              </a:rPr>
              <a:t>На долю экипажей дизельных подлодок типов «Щука», «Средняя», «Малютка» и других выпала одна из самых трагических и тяжелых страниц отечественной истории – Великая Отечественная война. Всего в войне участвовало более 260 субмарин различного класса, водоизмещения и вооруженности. Самым массовым и известным проектом этого времени являются «Щуки» подводным водоизмещением в 706 тонн.</a:t>
            </a:r>
          </a:p>
          <a:p>
            <a:pPr algn="just" fontAlgn="base">
              <a:buNone/>
            </a:pPr>
            <a:r>
              <a:rPr lang="ru-RU" sz="7200" dirty="0" smtClean="0">
                <a:latin typeface="Times New Roman" pitchFamily="18" charset="0"/>
                <a:cs typeface="Times New Roman" pitchFamily="18" charset="0"/>
              </a:rPr>
              <a:t>	Из 44 воевавших «Щук» погибла 31 – до сих пор поисковики находят остовы погибших кораблей этого типа на Балтике и в Черном море.</a:t>
            </a:r>
          </a:p>
          <a:p>
            <a:pPr algn="just" fontAlgn="base">
              <a:buNone/>
            </a:pPr>
            <a:r>
              <a:rPr lang="ru-RU" sz="7200" dirty="0" smtClean="0">
                <a:latin typeface="Times New Roman" pitchFamily="18" charset="0"/>
                <a:cs typeface="Times New Roman" pitchFamily="18" charset="0"/>
              </a:rPr>
              <a:t>	Всего было построено шесть серий подлодок этого типа, которые постепенно улучшали свои мореходные качества, техническую и другую вооруженность. </a:t>
            </a:r>
          </a:p>
          <a:p>
            <a:pPr algn="just" fontAlgn="base">
              <a:buNone/>
            </a:pPr>
            <a:r>
              <a:rPr lang="ru-RU" sz="7200" dirty="0" smtClean="0">
                <a:latin typeface="Times New Roman" pitchFamily="18" charset="0"/>
                <a:cs typeface="Times New Roman" pitchFamily="18" charset="0"/>
              </a:rPr>
              <a:t>	Последние «Щуки» продолжали службу в Военно-морском флоте вплоть до конца 1950-х годов.</a:t>
            </a:r>
          </a:p>
          <a:p>
            <a:pPr fontAlgn="base">
              <a:buNone/>
            </a:pPr>
            <a:r>
              <a:rPr lang="ru-RU" b="1" dirty="0" smtClean="0"/>
              <a:t/>
            </a:r>
            <a:br>
              <a:rPr lang="ru-RU" b="1" dirty="0" smtClean="0"/>
            </a:br>
            <a:endParaRPr lang="ru-RU" b="1" dirty="0" smtClean="0"/>
          </a:p>
        </p:txBody>
      </p:sp>
      <p:sp>
        <p:nvSpPr>
          <p:cNvPr id="7" name="Заголовок 6"/>
          <p:cNvSpPr>
            <a:spLocks noGrp="1"/>
          </p:cNvSpPr>
          <p:nvPr>
            <p:ph type="title"/>
          </p:nvPr>
        </p:nvSpPr>
        <p:spPr>
          <a:xfrm>
            <a:off x="539552" y="548680"/>
            <a:ext cx="8229600" cy="1143000"/>
          </a:xfrm>
        </p:spPr>
        <p:txBody>
          <a:bodyPr>
            <a:normAutofit fontScale="90000"/>
          </a:bodyPr>
          <a:lstStyle/>
          <a:p>
            <a:pPr fontAlgn="base"/>
            <a:r>
              <a:rPr lang="ru-RU" sz="3600" b="1" dirty="0" smtClean="0">
                <a:solidFill>
                  <a:srgbClr val="FFC000"/>
                </a:solidFill>
                <a:latin typeface="Times New Roman" pitchFamily="18" charset="0"/>
                <a:cs typeface="Times New Roman" pitchFamily="18" charset="0"/>
              </a:rPr>
              <a:t>САМЫЕ БОЕВЫЕ:</a:t>
            </a:r>
            <a:r>
              <a:rPr lang="ru-RU" sz="2700" b="1" dirty="0" smtClean="0">
                <a:solidFill>
                  <a:srgbClr val="FFC000"/>
                </a:solidFill>
                <a:latin typeface="Times New Roman" pitchFamily="18" charset="0"/>
                <a:cs typeface="Times New Roman" pitchFamily="18" charset="0"/>
              </a:rPr>
              <a:t/>
            </a:r>
            <a:br>
              <a:rPr lang="ru-RU" sz="2700" b="1" dirty="0" smtClean="0">
                <a:solidFill>
                  <a:srgbClr val="FFC000"/>
                </a:solidFill>
                <a:latin typeface="Times New Roman" pitchFamily="18" charset="0"/>
                <a:cs typeface="Times New Roman" pitchFamily="18" charset="0"/>
              </a:rPr>
            </a:br>
            <a:r>
              <a:rPr lang="ru-RU" sz="2700" b="1" dirty="0" smtClean="0">
                <a:solidFill>
                  <a:srgbClr val="FFC000"/>
                </a:solidFill>
                <a:latin typeface="Times New Roman" pitchFamily="18" charset="0"/>
                <a:cs typeface="Times New Roman" pitchFamily="18" charset="0"/>
              </a:rPr>
              <a:t>Героические «Щуки» времен </a:t>
            </a:r>
            <a:br>
              <a:rPr lang="ru-RU" sz="2700" b="1" dirty="0" smtClean="0">
                <a:solidFill>
                  <a:srgbClr val="FFC000"/>
                </a:solidFill>
                <a:latin typeface="Times New Roman" pitchFamily="18" charset="0"/>
                <a:cs typeface="Times New Roman" pitchFamily="18" charset="0"/>
              </a:rPr>
            </a:br>
            <a:r>
              <a:rPr lang="ru-RU" sz="2700" b="1" dirty="0" smtClean="0">
                <a:solidFill>
                  <a:srgbClr val="FFC000"/>
                </a:solidFill>
                <a:latin typeface="Times New Roman" pitchFamily="18" charset="0"/>
                <a:cs typeface="Times New Roman" pitchFamily="18" charset="0"/>
              </a:rPr>
              <a:t>Великой Отечественной войны</a:t>
            </a:r>
            <a:r>
              <a:rPr lang="ru-RU" b="1" dirty="0" smtClean="0">
                <a:solidFill>
                  <a:srgbClr val="FFC000"/>
                </a:solidFill>
                <a:latin typeface="Times New Roman" pitchFamily="18" charset="0"/>
                <a:cs typeface="Times New Roman" pitchFamily="18" charset="0"/>
              </a:rPr>
              <a:t/>
            </a:r>
            <a:br>
              <a:rPr lang="ru-RU" b="1" dirty="0" smtClean="0">
                <a:solidFill>
                  <a:srgbClr val="FFC000"/>
                </a:solidFill>
                <a:latin typeface="Times New Roman" pitchFamily="18" charset="0"/>
                <a:cs typeface="Times New Roman" pitchFamily="18" charset="0"/>
              </a:rPr>
            </a:br>
            <a:endParaRPr lang="ru-RU" dirty="0"/>
          </a:p>
        </p:txBody>
      </p:sp>
      <p:pic>
        <p:nvPicPr>
          <p:cNvPr id="19460" name="Picture 4" descr="https://im0-tub-ru.yandex.net/i?id=8c785822f11550d3f07a7b8df383c53d-l&amp;n=13"/>
          <p:cNvPicPr>
            <a:picLocks noChangeAspect="1" noChangeArrowheads="1"/>
          </p:cNvPicPr>
          <p:nvPr/>
        </p:nvPicPr>
        <p:blipFill>
          <a:blip r:embed="rId3" cstate="print"/>
          <a:srcRect/>
          <a:stretch>
            <a:fillRect/>
          </a:stretch>
        </p:blipFill>
        <p:spPr bwMode="auto">
          <a:xfrm>
            <a:off x="4860032" y="4221088"/>
            <a:ext cx="4283968" cy="263691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6672"/>
            <a:ext cx="8229600" cy="1143000"/>
          </a:xfrm>
        </p:spPr>
        <p:txBody>
          <a:bodyPr>
            <a:normAutofit fontScale="90000"/>
          </a:bodyPr>
          <a:lstStyle/>
          <a:p>
            <a:pPr fontAlgn="base"/>
            <a:r>
              <a:rPr lang="ru-RU" sz="2700" b="1" dirty="0" smtClean="0">
                <a:latin typeface="Georgia" pitchFamily="18" charset="0"/>
              </a:rPr>
              <a:t/>
            </a:r>
            <a:br>
              <a:rPr lang="ru-RU" sz="2700" b="1" dirty="0" smtClean="0">
                <a:latin typeface="Georgia" pitchFamily="18" charset="0"/>
              </a:rPr>
            </a:br>
            <a:r>
              <a:rPr lang="ru-RU" sz="2700" b="1" dirty="0" smtClean="0">
                <a:latin typeface="Georgia" pitchFamily="18" charset="0"/>
              </a:rPr>
              <a:t/>
            </a:r>
            <a:br>
              <a:rPr lang="ru-RU" sz="2700" b="1" dirty="0" smtClean="0">
                <a:latin typeface="Georgia" pitchFamily="18" charset="0"/>
              </a:rPr>
            </a:br>
            <a:r>
              <a:rPr lang="ru-RU" sz="2700" b="1" dirty="0" smtClean="0">
                <a:latin typeface="Georgia" pitchFamily="18" charset="0"/>
              </a:rPr>
              <a:t/>
            </a:r>
            <a:br>
              <a:rPr lang="ru-RU" sz="2700" b="1" dirty="0" smtClean="0">
                <a:latin typeface="Georgia" pitchFamily="18" charset="0"/>
              </a:rPr>
            </a:br>
            <a:r>
              <a:rPr lang="ru-RU" sz="2700" b="1" dirty="0" smtClean="0">
                <a:latin typeface="Georgia" pitchFamily="18" charset="0"/>
              </a:rPr>
              <a:t/>
            </a:r>
            <a:br>
              <a:rPr lang="ru-RU" sz="2700" b="1" dirty="0" smtClean="0">
                <a:latin typeface="Georgia" pitchFamily="18" charset="0"/>
              </a:rPr>
            </a:br>
            <a:r>
              <a:rPr lang="ru-RU" sz="3600" b="1" dirty="0" smtClean="0">
                <a:solidFill>
                  <a:srgbClr val="FFC000"/>
                </a:solidFill>
                <a:latin typeface="Georgia" pitchFamily="18" charset="0"/>
              </a:rPr>
              <a:t>САМЫЕ МАССОВЫЕ:</a:t>
            </a:r>
            <a:r>
              <a:rPr lang="ru-RU" sz="2700" b="1" dirty="0" smtClean="0">
                <a:solidFill>
                  <a:srgbClr val="FFC000"/>
                </a:solidFill>
                <a:latin typeface="Georgia" pitchFamily="18" charset="0"/>
              </a:rPr>
              <a:t/>
            </a:r>
            <a:br>
              <a:rPr lang="ru-RU" sz="2700" b="1" dirty="0" smtClean="0">
                <a:solidFill>
                  <a:srgbClr val="FFC000"/>
                </a:solidFill>
                <a:latin typeface="Georgia" pitchFamily="18" charset="0"/>
              </a:rPr>
            </a:br>
            <a:r>
              <a:rPr lang="ru-RU" sz="2700" b="1" dirty="0" smtClean="0">
                <a:solidFill>
                  <a:srgbClr val="FFC000"/>
                </a:solidFill>
                <a:latin typeface="Georgia" pitchFamily="18" charset="0"/>
              </a:rPr>
              <a:t>75 «букашек» Советского Союза</a:t>
            </a:r>
            <a:r>
              <a:rPr lang="ru-RU" b="1" dirty="0" smtClean="0"/>
              <a:t/>
            </a:r>
            <a:br>
              <a:rPr lang="ru-RU" b="1" dirty="0" smtClean="0"/>
            </a:br>
            <a:r>
              <a:rPr lang="ru-RU" dirty="0" smtClean="0"/>
              <a:t/>
            </a:r>
            <a:br>
              <a:rPr lang="ru-RU" dirty="0" smtClean="0"/>
            </a:br>
            <a:r>
              <a:rPr lang="ru-RU" dirty="0" smtClean="0"/>
              <a:t/>
            </a:r>
            <a:br>
              <a:rPr lang="ru-RU" dirty="0" smtClean="0"/>
            </a:br>
            <a:endParaRPr lang="ru-RU" dirty="0"/>
          </a:p>
        </p:txBody>
      </p:sp>
      <p:sp>
        <p:nvSpPr>
          <p:cNvPr id="4" name="Прямоугольник 3"/>
          <p:cNvSpPr/>
          <p:nvPr/>
        </p:nvSpPr>
        <p:spPr>
          <a:xfrm>
            <a:off x="179512" y="1225689"/>
            <a:ext cx="4752528" cy="5909310"/>
          </a:xfrm>
          <a:prstGeom prst="rect">
            <a:avLst/>
          </a:prstGeom>
        </p:spPr>
        <p:txBody>
          <a:bodyPr wrap="square">
            <a:spAutoFit/>
          </a:bodyPr>
          <a:lstStyle/>
          <a:p>
            <a:pPr algn="just" fontAlgn="base"/>
            <a:endParaRPr lang="ru-RU" dirty="0" smtClean="0">
              <a:latin typeface="Times New Roman" pitchFamily="18" charset="0"/>
              <a:cs typeface="Times New Roman" pitchFamily="18" charset="0"/>
            </a:endParaRPr>
          </a:p>
          <a:p>
            <a:pPr algn="just" fontAlgn="base"/>
            <a:r>
              <a:rPr lang="ru-RU" dirty="0" smtClean="0">
                <a:latin typeface="Times New Roman" pitchFamily="18" charset="0"/>
                <a:cs typeface="Times New Roman" pitchFamily="18" charset="0"/>
              </a:rPr>
              <a:t>В 1955 году в ЦКБ-18 был разработан проект большой многоцелевой океанской подводной лодки 641-го проекта.</a:t>
            </a:r>
          </a:p>
          <a:p>
            <a:pPr algn="just" fontAlgn="base"/>
            <a:r>
              <a:rPr lang="ru-RU" dirty="0" smtClean="0">
                <a:latin typeface="Times New Roman" pitchFamily="18" charset="0"/>
                <a:cs typeface="Times New Roman" pitchFamily="18" charset="0"/>
              </a:rPr>
              <a:t>Эти дизельные субмарины второго поколения (знаменитые "букашки", которые получили это название из-за буквы Б в бортовых номерах) до начала 1970-х годов по праву считались лучшими в мире.</a:t>
            </a:r>
          </a:p>
          <a:p>
            <a:pPr algn="just" fontAlgn="base"/>
            <a:r>
              <a:rPr lang="ru-RU" dirty="0" smtClean="0">
                <a:latin typeface="Times New Roman" pitchFamily="18" charset="0"/>
                <a:cs typeface="Times New Roman" pitchFamily="18" charset="0"/>
              </a:rPr>
              <a:t>Характерной особенностью новых подводных лодок стало применение высоколегированной стали АК-25, увеличение дальности плавания до 30 тысяч миль, подводной скорости до 16 узлов, автономности плавания до 90 суток.</a:t>
            </a:r>
          </a:p>
          <a:p>
            <a:pPr algn="just" fontAlgn="base"/>
            <a:r>
              <a:rPr lang="ru-RU" dirty="0" smtClean="0">
                <a:latin typeface="Times New Roman" pitchFamily="18" charset="0"/>
                <a:cs typeface="Times New Roman" pitchFamily="18" charset="0"/>
              </a:rPr>
              <a:t>Формально самыми массовыми подлодками отечественного производства считаются субмарины 613-го проекта (их было построено 215 штук). </a:t>
            </a:r>
          </a:p>
          <a:p>
            <a:r>
              <a:rPr lang="ru-RU" dirty="0" smtClean="0"/>
              <a:t/>
            </a:r>
            <a:br>
              <a:rPr lang="ru-RU" dirty="0" smtClean="0"/>
            </a:br>
            <a:r>
              <a:rPr lang="ru-RU" dirty="0" smtClean="0"/>
              <a:t/>
            </a:r>
            <a:br>
              <a:rPr lang="ru-RU" dirty="0" smtClean="0"/>
            </a:br>
            <a:endParaRPr lang="ru-RU" dirty="0"/>
          </a:p>
        </p:txBody>
      </p:sp>
      <p:pic>
        <p:nvPicPr>
          <p:cNvPr id="18434" name="Picture 2" descr="https://img-fotki.yandex.ru/get/3010/13428093.2a/0_c4b23_e0ca6f03_orig.jpg"/>
          <p:cNvPicPr>
            <a:picLocks noChangeAspect="1" noChangeArrowheads="1"/>
          </p:cNvPicPr>
          <p:nvPr/>
        </p:nvPicPr>
        <p:blipFill>
          <a:blip r:embed="rId2" cstate="print"/>
          <a:srcRect/>
          <a:stretch>
            <a:fillRect/>
          </a:stretch>
        </p:blipFill>
        <p:spPr bwMode="auto">
          <a:xfrm>
            <a:off x="5076056" y="4005064"/>
            <a:ext cx="3908393" cy="2664296"/>
          </a:xfrm>
          <a:prstGeom prst="rect">
            <a:avLst/>
          </a:prstGeom>
          <a:ln>
            <a:noFill/>
          </a:ln>
          <a:effectLst>
            <a:softEdge rad="112500"/>
          </a:effectLst>
        </p:spPr>
      </p:pic>
      <p:pic>
        <p:nvPicPr>
          <p:cNvPr id="18436" name="Picture 4" descr="https://coollib.net/i/2/326102/i_063.jpg"/>
          <p:cNvPicPr>
            <a:picLocks noChangeAspect="1" noChangeArrowheads="1"/>
          </p:cNvPicPr>
          <p:nvPr/>
        </p:nvPicPr>
        <p:blipFill>
          <a:blip r:embed="rId3" cstate="print"/>
          <a:srcRect/>
          <a:stretch>
            <a:fillRect/>
          </a:stretch>
        </p:blipFill>
        <p:spPr bwMode="auto">
          <a:xfrm>
            <a:off x="5076056" y="1412776"/>
            <a:ext cx="3816424" cy="264750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600" b="1" dirty="0" smtClean="0">
                <a:solidFill>
                  <a:srgbClr val="FFC000"/>
                </a:solidFill>
                <a:latin typeface="Georgia" pitchFamily="18" charset="0"/>
              </a:rPr>
              <a:t>САМЫЕ МАССОВЫЕ:</a:t>
            </a:r>
            <a:r>
              <a:rPr lang="ru-RU" b="1" dirty="0" smtClean="0">
                <a:solidFill>
                  <a:srgbClr val="FFC000"/>
                </a:solidFill>
                <a:latin typeface="Georgia" pitchFamily="18" charset="0"/>
              </a:rPr>
              <a:t/>
            </a:r>
            <a:br>
              <a:rPr lang="ru-RU" b="1" dirty="0" smtClean="0">
                <a:solidFill>
                  <a:srgbClr val="FFC000"/>
                </a:solidFill>
                <a:latin typeface="Georgia" pitchFamily="18" charset="0"/>
              </a:rPr>
            </a:br>
            <a:r>
              <a:rPr lang="ru-RU" sz="2700" b="1" dirty="0" smtClean="0">
                <a:solidFill>
                  <a:srgbClr val="FFC000"/>
                </a:solidFill>
                <a:latin typeface="Georgia" pitchFamily="18" charset="0"/>
              </a:rPr>
              <a:t>75 «букашек» Советского Союза</a:t>
            </a:r>
            <a:r>
              <a:rPr lang="ru-RU" b="1" dirty="0" smtClean="0"/>
              <a:t/>
            </a:r>
            <a:br>
              <a:rPr lang="ru-RU" b="1" dirty="0" smtClean="0"/>
            </a:br>
            <a:endParaRPr lang="ru-RU" dirty="0"/>
          </a:p>
        </p:txBody>
      </p:sp>
      <p:sp>
        <p:nvSpPr>
          <p:cNvPr id="3" name="Содержимое 2"/>
          <p:cNvSpPr>
            <a:spLocks noGrp="1"/>
          </p:cNvSpPr>
          <p:nvPr>
            <p:ph idx="1"/>
          </p:nvPr>
        </p:nvSpPr>
        <p:spPr>
          <a:xfrm>
            <a:off x="-252536" y="1268760"/>
            <a:ext cx="5076056" cy="4525963"/>
          </a:xfrm>
        </p:spPr>
        <p:txBody>
          <a:bodyPr>
            <a:noAutofit/>
          </a:bodyPr>
          <a:lstStyle/>
          <a:p>
            <a:pPr algn="just" fontAlgn="base">
              <a:buNone/>
            </a:pPr>
            <a:r>
              <a:rPr lang="ru-RU" sz="1800" dirty="0" smtClean="0"/>
              <a:t>	</a:t>
            </a:r>
            <a:r>
              <a:rPr lang="ru-RU" sz="1800" dirty="0" smtClean="0">
                <a:latin typeface="Times New Roman" pitchFamily="18" charset="0"/>
                <a:cs typeface="Times New Roman" pitchFamily="18" charset="0"/>
              </a:rPr>
              <a:t>641-й проект уникален тем, что ни одна субмарина не потерпела крушения в море по причине технической неисправности.</a:t>
            </a:r>
          </a:p>
          <a:p>
            <a:pPr algn="just" fontAlgn="base">
              <a:buNone/>
            </a:pPr>
            <a:r>
              <a:rPr lang="ru-RU" sz="1800" dirty="0" smtClean="0">
                <a:latin typeface="Times New Roman" pitchFamily="18" charset="0"/>
                <a:cs typeface="Times New Roman" pitchFamily="18" charset="0"/>
              </a:rPr>
              <a:t>	Лодка проекта 641 стала первым в истории СССР подводным кораблем, построенным на экспорт. В сентябре 1967 года заказчику – военно-морским силам Индии – была передана подводная лодка Б-51 "</a:t>
            </a:r>
            <a:r>
              <a:rPr lang="ru-RU" sz="1800" dirty="0" err="1" smtClean="0">
                <a:latin typeface="Times New Roman" pitchFamily="18" charset="0"/>
                <a:cs typeface="Times New Roman" pitchFamily="18" charset="0"/>
              </a:rPr>
              <a:t>Кальвари</a:t>
            </a:r>
            <a:r>
              <a:rPr lang="ru-RU" sz="1800" dirty="0" smtClean="0">
                <a:latin typeface="Times New Roman" pitchFamily="18" charset="0"/>
                <a:cs typeface="Times New Roman" pitchFamily="18" charset="0"/>
              </a:rPr>
              <a:t>" проекта 641И.</a:t>
            </a:r>
          </a:p>
          <a:p>
            <a:pPr algn="just" fontAlgn="base">
              <a:buNone/>
            </a:pPr>
            <a:r>
              <a:rPr lang="ru-RU" sz="1800" dirty="0" smtClean="0">
                <a:latin typeface="Times New Roman" pitchFamily="18" charset="0"/>
                <a:cs typeface="Times New Roman" pitchFamily="18" charset="0"/>
              </a:rPr>
              <a:t>	Среди кораблей, в разные годы построенных на Адмиралтейских верфях, немало таких, которые впоследствии были установлены в качестве музеев и кораблей-памятников. И опять безусловным лидером в этом перечне являются лодки 641-го проекта – таких кораблей-памятников уже пять: в Санкт-Петербурге, Калининграде, Вытегре (Вологодская область) и др.</a:t>
            </a:r>
          </a:p>
          <a:p>
            <a:pPr algn="just">
              <a:buNone/>
            </a:pPr>
            <a:r>
              <a:rPr lang="ru-RU" sz="1800" dirty="0" smtClean="0"/>
              <a:t/>
            </a:r>
            <a:br>
              <a:rPr lang="ru-RU" sz="1800" dirty="0" smtClean="0"/>
            </a:br>
            <a:r>
              <a:rPr lang="ru-RU" sz="1800" dirty="0" smtClean="0"/>
              <a:t/>
            </a:r>
            <a:br>
              <a:rPr lang="ru-RU" sz="1800" dirty="0" smtClean="0"/>
            </a:br>
            <a:endParaRPr lang="ru-RU" sz="1800" dirty="0"/>
          </a:p>
        </p:txBody>
      </p:sp>
      <p:pic>
        <p:nvPicPr>
          <p:cNvPr id="20482" name="Picture 2" descr="https://img5.goodfon.ru/original/1680x1050/b/f1/submarina-kalvari-indiia.jpg"/>
          <p:cNvPicPr>
            <a:picLocks noChangeAspect="1" noChangeArrowheads="1"/>
          </p:cNvPicPr>
          <p:nvPr/>
        </p:nvPicPr>
        <p:blipFill>
          <a:blip r:embed="rId2" cstate="print"/>
          <a:srcRect/>
          <a:stretch>
            <a:fillRect/>
          </a:stretch>
        </p:blipFill>
        <p:spPr bwMode="auto">
          <a:xfrm>
            <a:off x="4860032" y="1412775"/>
            <a:ext cx="4283968" cy="2644267"/>
          </a:xfrm>
          <a:prstGeom prst="rect">
            <a:avLst/>
          </a:prstGeom>
          <a:ln>
            <a:noFill/>
          </a:ln>
          <a:effectLst>
            <a:softEdge rad="112500"/>
          </a:effectLst>
        </p:spPr>
      </p:pic>
      <p:pic>
        <p:nvPicPr>
          <p:cNvPr id="20486" name="Picture 6" descr="http://photos.wikimapia.org/p/00/03/59/97/66_big.jpg"/>
          <p:cNvPicPr>
            <a:picLocks noChangeAspect="1" noChangeArrowheads="1"/>
          </p:cNvPicPr>
          <p:nvPr/>
        </p:nvPicPr>
        <p:blipFill>
          <a:blip r:embed="rId3" cstate="print"/>
          <a:srcRect l="4320" t="7500" r="1721" b="14501"/>
          <a:stretch>
            <a:fillRect/>
          </a:stretch>
        </p:blipFill>
        <p:spPr bwMode="auto">
          <a:xfrm>
            <a:off x="4932039" y="4077072"/>
            <a:ext cx="4096147" cy="252028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229600" cy="1143000"/>
          </a:xfrm>
        </p:spPr>
        <p:txBody>
          <a:bodyPr>
            <a:normAutofit fontScale="90000"/>
          </a:bodyPr>
          <a:lstStyle/>
          <a:p>
            <a:r>
              <a:rPr lang="ru-RU" sz="3600" b="1" dirty="0" smtClean="0">
                <a:solidFill>
                  <a:srgbClr val="FFC000"/>
                </a:solidFill>
                <a:latin typeface="Georgia" pitchFamily="18" charset="0"/>
              </a:rPr>
              <a:t/>
            </a:r>
            <a:br>
              <a:rPr lang="ru-RU" sz="3600" b="1" dirty="0" smtClean="0">
                <a:solidFill>
                  <a:srgbClr val="FFC000"/>
                </a:solidFill>
                <a:latin typeface="Georgia" pitchFamily="18" charset="0"/>
              </a:rPr>
            </a:br>
            <a:r>
              <a:rPr lang="ru-RU" sz="3600" b="1" dirty="0" smtClean="0">
                <a:solidFill>
                  <a:srgbClr val="FFC000"/>
                </a:solidFill>
                <a:latin typeface="Georgia" pitchFamily="18" charset="0"/>
              </a:rPr>
              <a:t/>
            </a:r>
            <a:br>
              <a:rPr lang="ru-RU" sz="3600" b="1" dirty="0" smtClean="0">
                <a:solidFill>
                  <a:srgbClr val="FFC000"/>
                </a:solidFill>
                <a:latin typeface="Georgia" pitchFamily="18" charset="0"/>
              </a:rPr>
            </a:br>
            <a:r>
              <a:rPr lang="ru-RU" sz="3600" b="1" dirty="0" smtClean="0">
                <a:solidFill>
                  <a:srgbClr val="FFC000"/>
                </a:solidFill>
                <a:latin typeface="Georgia" pitchFamily="18" charset="0"/>
              </a:rPr>
              <a:t/>
            </a:r>
            <a:br>
              <a:rPr lang="ru-RU" sz="3600" b="1" dirty="0" smtClean="0">
                <a:solidFill>
                  <a:srgbClr val="FFC000"/>
                </a:solidFill>
                <a:latin typeface="Georgia" pitchFamily="18" charset="0"/>
              </a:rPr>
            </a:br>
            <a:r>
              <a:rPr lang="ru-RU" sz="3600" b="1" dirty="0" smtClean="0">
                <a:solidFill>
                  <a:srgbClr val="FFC000"/>
                </a:solidFill>
                <a:latin typeface="Georgia" pitchFamily="18" charset="0"/>
              </a:rPr>
              <a:t>ОНИ СПАСЛИ МИР</a:t>
            </a:r>
            <a:r>
              <a:rPr lang="ru-RU" b="1" dirty="0" smtClean="0"/>
              <a:t/>
            </a:r>
            <a:br>
              <a:rPr lang="ru-RU" b="1" dirty="0" smtClean="0"/>
            </a:br>
            <a:r>
              <a:rPr lang="ru-RU" sz="2700" b="1" dirty="0" smtClean="0">
                <a:solidFill>
                  <a:srgbClr val="FFC000"/>
                </a:solidFill>
                <a:latin typeface="Georgia" pitchFamily="18" charset="0"/>
              </a:rPr>
              <a:t>Участие советских подлодок </a:t>
            </a:r>
            <a:br>
              <a:rPr lang="ru-RU" sz="2700" b="1" dirty="0" smtClean="0">
                <a:solidFill>
                  <a:srgbClr val="FFC000"/>
                </a:solidFill>
                <a:latin typeface="Georgia" pitchFamily="18" charset="0"/>
              </a:rPr>
            </a:br>
            <a:r>
              <a:rPr lang="ru-RU" sz="2700" b="1" dirty="0" smtClean="0">
                <a:solidFill>
                  <a:srgbClr val="FFC000"/>
                </a:solidFill>
                <a:latin typeface="Georgia" pitchFamily="18" charset="0"/>
              </a:rPr>
              <a:t>в Карибском кризисе</a:t>
            </a:r>
            <a:r>
              <a:rPr lang="ru-RU" dirty="0" smtClean="0"/>
              <a:t/>
            </a:r>
            <a:br>
              <a:rPr lang="ru-RU" dirty="0" smtClean="0"/>
            </a:br>
            <a:r>
              <a:rPr lang="ru-RU" dirty="0" smtClean="0"/>
              <a:t/>
            </a:r>
            <a:br>
              <a:rPr lang="ru-RU" dirty="0" smtClean="0"/>
            </a:br>
            <a:endParaRPr lang="ru-RU" dirty="0"/>
          </a:p>
        </p:txBody>
      </p:sp>
      <p:sp>
        <p:nvSpPr>
          <p:cNvPr id="6" name="Прямоугольник 5"/>
          <p:cNvSpPr/>
          <p:nvPr/>
        </p:nvSpPr>
        <p:spPr>
          <a:xfrm>
            <a:off x="0" y="1196752"/>
            <a:ext cx="5220072" cy="5909310"/>
          </a:xfrm>
          <a:prstGeom prst="rect">
            <a:avLst/>
          </a:prstGeom>
        </p:spPr>
        <p:txBody>
          <a:bodyPr wrap="square">
            <a:spAutoFit/>
          </a:bodyPr>
          <a:lstStyle/>
          <a:p>
            <a:pPr fontAlgn="base"/>
            <a:endParaRPr lang="ru-RU" dirty="0" smtClean="0">
              <a:latin typeface="Times New Roman" pitchFamily="18" charset="0"/>
              <a:cs typeface="Times New Roman" pitchFamily="18" charset="0"/>
            </a:endParaRPr>
          </a:p>
          <a:p>
            <a:pPr fontAlgn="base"/>
            <a:r>
              <a:rPr lang="ru-RU" dirty="0" smtClean="0">
                <a:latin typeface="Times New Roman" pitchFamily="18" charset="0"/>
                <a:cs typeface="Times New Roman" pitchFamily="18" charset="0"/>
              </a:rPr>
              <a:t>Четыре лодки 641-го проекта – Б-4 – участвовали в операции "Кама" в период Карибского кризиса. Вот как вспоминает о том периоде участник похода капитан второго ранга Анатолий Андреев:</a:t>
            </a:r>
          </a:p>
          <a:p>
            <a:pPr algn="just" fontAlgn="base"/>
            <a:r>
              <a:rPr lang="ru-RU" i="1" dirty="0" smtClean="0">
                <a:latin typeface="Times New Roman" pitchFamily="18" charset="0"/>
                <a:cs typeface="Times New Roman" pitchFamily="18" charset="0"/>
              </a:rPr>
              <a:t>«Когда в 1962 году Америка устроила морскую блокаду Кубе, в ответ Хрущев приказал перебросить в Карибское море подводные лодки. В случае перехвата советских кораблей они должны были нанести по американским кораблям удар из-под воды. 31 сентября руководство дало команду отправляться в очередной поход. В составе 69-й бригады Северного флота в поход вышли четыре лодки.</a:t>
            </a:r>
          </a:p>
          <a:p>
            <a:pPr algn="just" fontAlgn="base"/>
            <a:r>
              <a:rPr lang="ru-RU" i="1" dirty="0" smtClean="0">
                <a:latin typeface="Times New Roman" pitchFamily="18" charset="0"/>
                <a:cs typeface="Times New Roman" pitchFamily="18" charset="0"/>
              </a:rPr>
              <a:t>Поскольку курс вначале указан не был, штурманы вооружались картами всего Мирового океана. Вышли из Кольского залива в ночь на 1 октября и все гадали: Албания или Югославия, Алжир или Египет, а может, Ангола?</a:t>
            </a:r>
          </a:p>
          <a:p>
            <a:r>
              <a:rPr lang="ru-RU" dirty="0" smtClean="0"/>
              <a:t/>
            </a:r>
            <a:br>
              <a:rPr lang="ru-RU" dirty="0" smtClean="0"/>
            </a:br>
            <a:endParaRPr lang="ru-RU" dirty="0"/>
          </a:p>
        </p:txBody>
      </p:sp>
      <p:sp>
        <p:nvSpPr>
          <p:cNvPr id="21506" name="AutoShape 2" descr="https://cdn25.img.ria.ru/images/150682/81/1506828106_0:0:2000:1454_1440x900_80_0_1_23c8301be3d9512b291c1522e6c1d552.jpg.webp?source-sid=ap_phot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1508" name="AutoShape 4" descr="https://cdn25.img.ria.ru/images/150682/81/1506828106_0:0:2000:1454_1440x900_80_0_1_23c8301be3d9512b291c1522e6c1d552.jpg.webp?source-sid=ap_phot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1510" name="AutoShape 6" descr="https://cdn25.img.ria.ru/images/150682/81/1506828106_0:0:2000:1454_1440x900_80_0_1_23c8301be3d9512b291c1522e6c1d552.jpg.webp?source-sid=ap_phot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1512" name="AutoShape 8" descr="https://cdn25.img.ria.ru/images/150682/81/1506828106_0:0:2000:1454_1440x900_80_0_1_23c8301be3d9512b291c1522e6c1d552.jpg.webp?source-sid=ap_phot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1514" name="AutoShape 10" descr="https://cdn25.img.ria.ru/images/150682/81/1506828106_0:0:2000:1454_1440x900_80_0_1_23c8301be3d9512b291c1522e6c1d552.jpg.webp?source-sid=ap_phot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1516" name="AutoShape 12" descr="https://cdn25.img.ria.ru/images/150682/81/1506828106_0:0:2000:1454_1440x900_80_0_1_23c8301be3d9512b291c1522e6c1d552.jpg.webp?source-sid=ap_phot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21518" name="Picture 14" descr="https://topwar.ru/uploads/posts/2015-08/thumbs/1439044398_1249145757_641-2.jpg"/>
          <p:cNvPicPr>
            <a:picLocks noChangeAspect="1" noChangeArrowheads="1"/>
          </p:cNvPicPr>
          <p:nvPr/>
        </p:nvPicPr>
        <p:blipFill>
          <a:blip r:embed="rId2" cstate="print"/>
          <a:srcRect/>
          <a:stretch>
            <a:fillRect/>
          </a:stretch>
        </p:blipFill>
        <p:spPr bwMode="auto">
          <a:xfrm>
            <a:off x="5339803" y="1628800"/>
            <a:ext cx="3804197" cy="2520280"/>
          </a:xfrm>
          <a:prstGeom prst="rect">
            <a:avLst/>
          </a:prstGeom>
          <a:ln>
            <a:noFill/>
          </a:ln>
          <a:effectLst>
            <a:softEdge rad="112500"/>
          </a:effectLst>
        </p:spPr>
      </p:pic>
      <p:pic>
        <p:nvPicPr>
          <p:cNvPr id="21520" name="Picture 16" descr="https://topwar.ru/uploads/posts/2015-08/1439044485_1378919996_p5m_vp-45_and_dd-835_with_foxtrot_sub_at_cuban_missile_crisis_1962.jpg"/>
          <p:cNvPicPr>
            <a:picLocks noChangeAspect="1" noChangeArrowheads="1"/>
          </p:cNvPicPr>
          <p:nvPr/>
        </p:nvPicPr>
        <p:blipFill>
          <a:blip r:embed="rId3" cstate="print"/>
          <a:srcRect/>
          <a:stretch>
            <a:fillRect/>
          </a:stretch>
        </p:blipFill>
        <p:spPr bwMode="auto">
          <a:xfrm>
            <a:off x="5364088" y="4194643"/>
            <a:ext cx="3779912" cy="266335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600" b="1" dirty="0" smtClean="0">
                <a:solidFill>
                  <a:srgbClr val="FFC000"/>
                </a:solidFill>
                <a:latin typeface="Georgia" pitchFamily="18" charset="0"/>
              </a:rPr>
              <a:t>ОНИ СПАСЛИ МИР</a:t>
            </a:r>
            <a:r>
              <a:rPr lang="ru-RU" b="1" dirty="0" smtClean="0"/>
              <a:t/>
            </a:r>
            <a:br>
              <a:rPr lang="ru-RU" b="1" dirty="0" smtClean="0"/>
            </a:br>
            <a:r>
              <a:rPr lang="ru-RU" sz="2700" b="1" dirty="0" smtClean="0">
                <a:solidFill>
                  <a:srgbClr val="FFC000"/>
                </a:solidFill>
                <a:latin typeface="Georgia" pitchFamily="18" charset="0"/>
              </a:rPr>
              <a:t>Участие советских подлодок </a:t>
            </a:r>
            <a:br>
              <a:rPr lang="ru-RU" sz="2700" b="1" dirty="0" smtClean="0">
                <a:solidFill>
                  <a:srgbClr val="FFC000"/>
                </a:solidFill>
                <a:latin typeface="Georgia" pitchFamily="18" charset="0"/>
              </a:rPr>
            </a:br>
            <a:r>
              <a:rPr lang="ru-RU" sz="2700" b="1" dirty="0" smtClean="0">
                <a:solidFill>
                  <a:srgbClr val="FFC000"/>
                </a:solidFill>
                <a:latin typeface="Georgia" pitchFamily="18" charset="0"/>
              </a:rPr>
              <a:t>в Карибском кризисе</a:t>
            </a:r>
            <a:endParaRPr lang="ru-RU" sz="2700" dirty="0"/>
          </a:p>
        </p:txBody>
      </p:sp>
      <p:sp>
        <p:nvSpPr>
          <p:cNvPr id="3" name="Содержимое 2"/>
          <p:cNvSpPr>
            <a:spLocks noGrp="1"/>
          </p:cNvSpPr>
          <p:nvPr>
            <p:ph idx="1"/>
          </p:nvPr>
        </p:nvSpPr>
        <p:spPr>
          <a:xfrm>
            <a:off x="0" y="1628800"/>
            <a:ext cx="4978896" cy="4752528"/>
          </a:xfrm>
        </p:spPr>
        <p:txBody>
          <a:bodyPr>
            <a:normAutofit lnSpcReduction="10000"/>
          </a:bodyPr>
          <a:lstStyle/>
          <a:p>
            <a:pPr algn="just" fontAlgn="base">
              <a:buNone/>
            </a:pPr>
            <a:r>
              <a:rPr lang="ru-RU" dirty="0" smtClean="0"/>
              <a:t>	</a:t>
            </a:r>
            <a:r>
              <a:rPr lang="ru-RU" sz="1800" i="1" dirty="0" smtClean="0">
                <a:latin typeface="Times New Roman" pitchFamily="18" charset="0"/>
                <a:cs typeface="Times New Roman" pitchFamily="18" charset="0"/>
              </a:rPr>
              <a:t>В Атлантике на лодку обрушился такой шторм, который команда не встречала ни в одном походе ни до, ни после.</a:t>
            </a:r>
          </a:p>
          <a:p>
            <a:pPr algn="just" fontAlgn="base">
              <a:buNone/>
            </a:pPr>
            <a:r>
              <a:rPr lang="ru-RU" sz="1800" i="1" dirty="0" smtClean="0">
                <a:latin typeface="Times New Roman" pitchFamily="18" charset="0"/>
                <a:cs typeface="Times New Roman" pitchFamily="18" charset="0"/>
              </a:rPr>
              <a:t>	Волны достигали 10-12 метров, лодку просто укладывало на бок. Шли почти вслепую, перископы оказались бесполезными, так как попытайся мы ими воспользоваться, их бы просто вырвало. Однако страха у нас не было. Потому что в нашей Б-36 мы были уверены. Адмиралтейские рабочие сделали такую субмарину, которая легко, как "ванька-встанька", возвращалась в исходное положение, как только уходила волна.</a:t>
            </a:r>
          </a:p>
          <a:p>
            <a:pPr algn="just" fontAlgn="base">
              <a:buNone/>
            </a:pPr>
            <a:r>
              <a:rPr lang="ru-RU" sz="1800" i="1" dirty="0" smtClean="0">
                <a:latin typeface="Times New Roman" pitchFamily="18" charset="0"/>
                <a:cs typeface="Times New Roman" pitchFamily="18" charset="0"/>
              </a:rPr>
              <a:t>	Лишь на десятые сутки, пройдя Англию, командир вскрыл увесистый конверт и объявил: Куба, порт </a:t>
            </a:r>
            <a:r>
              <a:rPr lang="ru-RU" sz="1800" i="1" dirty="0" err="1" smtClean="0">
                <a:latin typeface="Times New Roman" pitchFamily="18" charset="0"/>
                <a:cs typeface="Times New Roman" pitchFamily="18" charset="0"/>
              </a:rPr>
              <a:t>Мариэль</a:t>
            </a:r>
            <a:r>
              <a:rPr lang="ru-RU" sz="1800" i="1" dirty="0" smtClean="0">
                <a:latin typeface="Times New Roman" pitchFamily="18" charset="0"/>
                <a:cs typeface="Times New Roman" pitchFamily="18" charset="0"/>
              </a:rPr>
              <a:t>.</a:t>
            </a:r>
          </a:p>
        </p:txBody>
      </p:sp>
      <p:pic>
        <p:nvPicPr>
          <p:cNvPr id="22530" name="Picture 2" descr="https://cdn2.tass.ru/width/800_2289c446/tass/m2/longread/b8f69663e4b148a0431aadf969b89a2e.jpg"/>
          <p:cNvPicPr>
            <a:picLocks noChangeAspect="1" noChangeArrowheads="1"/>
          </p:cNvPicPr>
          <p:nvPr/>
        </p:nvPicPr>
        <p:blipFill>
          <a:blip r:embed="rId2" cstate="print"/>
          <a:srcRect/>
          <a:stretch>
            <a:fillRect/>
          </a:stretch>
        </p:blipFill>
        <p:spPr bwMode="auto">
          <a:xfrm>
            <a:off x="4932040" y="1844824"/>
            <a:ext cx="4019600" cy="2502201"/>
          </a:xfrm>
          <a:prstGeom prst="rect">
            <a:avLst/>
          </a:prstGeom>
          <a:ln>
            <a:noFill/>
          </a:ln>
          <a:effectLst>
            <a:softEdge rad="112500"/>
          </a:effectLst>
        </p:spPr>
      </p:pic>
      <p:pic>
        <p:nvPicPr>
          <p:cNvPr id="22532" name="Picture 4" descr="https://militaryarms.ru/wp-content/uploads/2017/08/sovetskie-suda.jpg"/>
          <p:cNvPicPr>
            <a:picLocks noChangeAspect="1" noChangeArrowheads="1"/>
          </p:cNvPicPr>
          <p:nvPr/>
        </p:nvPicPr>
        <p:blipFill>
          <a:blip r:embed="rId3" cstate="print"/>
          <a:srcRect/>
          <a:stretch>
            <a:fillRect/>
          </a:stretch>
        </p:blipFill>
        <p:spPr bwMode="auto">
          <a:xfrm>
            <a:off x="5004048" y="4365104"/>
            <a:ext cx="3869382" cy="228535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600" b="1" dirty="0" smtClean="0">
                <a:solidFill>
                  <a:srgbClr val="FFC000"/>
                </a:solidFill>
                <a:latin typeface="Georgia" pitchFamily="18" charset="0"/>
              </a:rPr>
              <a:t>ОНИ СПАСЛИ МИР</a:t>
            </a:r>
            <a:r>
              <a:rPr lang="ru-RU" b="1" dirty="0" smtClean="0"/>
              <a:t/>
            </a:r>
            <a:br>
              <a:rPr lang="ru-RU" b="1" dirty="0" smtClean="0"/>
            </a:br>
            <a:r>
              <a:rPr lang="ru-RU" sz="2700" b="1" dirty="0" smtClean="0">
                <a:solidFill>
                  <a:srgbClr val="FFC000"/>
                </a:solidFill>
                <a:latin typeface="Georgia" pitchFamily="18" charset="0"/>
              </a:rPr>
              <a:t>Участие советских подлодок </a:t>
            </a:r>
            <a:br>
              <a:rPr lang="ru-RU" sz="2700" b="1" dirty="0" smtClean="0">
                <a:solidFill>
                  <a:srgbClr val="FFC000"/>
                </a:solidFill>
                <a:latin typeface="Georgia" pitchFamily="18" charset="0"/>
              </a:rPr>
            </a:br>
            <a:r>
              <a:rPr lang="ru-RU" sz="2700" b="1" dirty="0" smtClean="0">
                <a:solidFill>
                  <a:srgbClr val="FFC000"/>
                </a:solidFill>
                <a:latin typeface="Georgia" pitchFamily="18" charset="0"/>
              </a:rPr>
              <a:t>в Карибском кризисе</a:t>
            </a:r>
            <a:endParaRPr lang="ru-RU" sz="2700" dirty="0"/>
          </a:p>
        </p:txBody>
      </p:sp>
      <p:sp>
        <p:nvSpPr>
          <p:cNvPr id="3" name="Содержимое 2"/>
          <p:cNvSpPr>
            <a:spLocks noGrp="1"/>
          </p:cNvSpPr>
          <p:nvPr>
            <p:ph idx="1"/>
          </p:nvPr>
        </p:nvSpPr>
        <p:spPr>
          <a:xfrm>
            <a:off x="0" y="1628800"/>
            <a:ext cx="5112568" cy="5069160"/>
          </a:xfrm>
        </p:spPr>
        <p:txBody>
          <a:bodyPr>
            <a:normAutofit fontScale="25000" lnSpcReduction="20000"/>
          </a:bodyPr>
          <a:lstStyle/>
          <a:p>
            <a:pPr algn="just">
              <a:buNone/>
            </a:pPr>
            <a:r>
              <a:rPr lang="ru-RU" sz="4500" dirty="0" smtClean="0">
                <a:latin typeface="Times New Roman" pitchFamily="18" charset="0"/>
                <a:cs typeface="Times New Roman" pitchFamily="18" charset="0"/>
              </a:rPr>
              <a:t>	</a:t>
            </a:r>
            <a:r>
              <a:rPr lang="ru-RU" sz="7200" i="1" dirty="0" smtClean="0">
                <a:latin typeface="Times New Roman" pitchFamily="18" charset="0"/>
                <a:cs typeface="Times New Roman" pitchFamily="18" charset="0"/>
              </a:rPr>
              <a:t>По мере приближения к берегам Америки возрастало напряжение. Все чаще приходилось скрываться под водой от самолетов. </a:t>
            </a:r>
          </a:p>
          <a:p>
            <a:pPr algn="just">
              <a:buNone/>
            </a:pPr>
            <a:r>
              <a:rPr lang="ru-RU" sz="7200" i="1" dirty="0" smtClean="0">
                <a:latin typeface="Times New Roman" pitchFamily="18" charset="0"/>
                <a:cs typeface="Times New Roman" pitchFamily="18" charset="0"/>
              </a:rPr>
              <a:t>	1 ноября командир принял решение отрываться самостоятельно. Тогда, при ярком дневном солнце, американский эсминец, на мостике которого находились лишь вахтенный офицер и сигнальщики, проходил рядом с Б-36. На лодке была объявлена боевая тревога. Чтобы не насторожить сопровождение, отдан приказ не опускать перископы и не убирать ходовой флаг и штыревую антенну. Как только корабль немного отошел и стал разворачиваться, было сыграно полное погружение! Лодка набирала полный ход и "поднырнула" под эсминец, что позволило ей оторваться.» </a:t>
            </a:r>
          </a:p>
          <a:p>
            <a:pPr algn="just">
              <a:buNone/>
            </a:pPr>
            <a:r>
              <a:rPr lang="ru-RU" sz="7200" dirty="0" smtClean="0">
                <a:latin typeface="Times New Roman" pitchFamily="18" charset="0"/>
                <a:cs typeface="Times New Roman" pitchFamily="18" charset="0"/>
              </a:rPr>
              <a:t>	После участия Б-36 в Карибском кризисе проект вновь был усовершенствован, в том числе поставлена система водяного охлаждения, новая гидроакустика, устранена шумность.</a:t>
            </a:r>
            <a:br>
              <a:rPr lang="ru-RU" sz="7200" dirty="0" smtClean="0">
                <a:latin typeface="Times New Roman" pitchFamily="18" charset="0"/>
                <a:cs typeface="Times New Roman" pitchFamily="18" charset="0"/>
              </a:rPr>
            </a:br>
            <a:r>
              <a:rPr lang="ru-RU" sz="2000" dirty="0" smtClean="0"/>
              <a:t/>
            </a:r>
            <a:br>
              <a:rPr lang="ru-RU" sz="2000" dirty="0" smtClean="0"/>
            </a:br>
            <a:r>
              <a:rPr lang="ru-RU" sz="2000" dirty="0" smtClean="0"/>
              <a:t/>
            </a:r>
            <a:br>
              <a:rPr lang="ru-RU" sz="2000" dirty="0" smtClean="0"/>
            </a:br>
            <a:endParaRPr lang="ru-RU" dirty="0"/>
          </a:p>
        </p:txBody>
      </p:sp>
      <p:pic>
        <p:nvPicPr>
          <p:cNvPr id="23554" name="Picture 2" descr="https://lh3.googleusercontent.com/proxy/dSUNvoXprUccxemGumbv4tKjj7OkLuQ6obVTl__TCDopZRdYvfFnSUSHAW8OqWUkV8dfxy_J3VOsfdmYx8ZC19YfYkGN=s0-d"/>
          <p:cNvPicPr>
            <a:picLocks noChangeAspect="1" noChangeArrowheads="1"/>
          </p:cNvPicPr>
          <p:nvPr/>
        </p:nvPicPr>
        <p:blipFill>
          <a:blip r:embed="rId2" cstate="print"/>
          <a:srcRect/>
          <a:stretch>
            <a:fillRect/>
          </a:stretch>
        </p:blipFill>
        <p:spPr bwMode="auto">
          <a:xfrm>
            <a:off x="5076056" y="1628800"/>
            <a:ext cx="3859188" cy="2684893"/>
          </a:xfrm>
          <a:prstGeom prst="rect">
            <a:avLst/>
          </a:prstGeom>
          <a:ln>
            <a:noFill/>
          </a:ln>
          <a:effectLst>
            <a:softEdge rad="112500"/>
          </a:effectLst>
        </p:spPr>
      </p:pic>
      <p:pic>
        <p:nvPicPr>
          <p:cNvPr id="23558" name="Picture 6" descr="http://images.myshared.ru/7/538705/slide_7.jpg"/>
          <p:cNvPicPr>
            <a:picLocks noChangeAspect="1" noChangeArrowheads="1"/>
          </p:cNvPicPr>
          <p:nvPr/>
        </p:nvPicPr>
        <p:blipFill>
          <a:blip r:embed="rId3" cstate="print"/>
          <a:srcRect l="14175" t="23100" r="18889" b="11801"/>
          <a:stretch>
            <a:fillRect/>
          </a:stretch>
        </p:blipFill>
        <p:spPr bwMode="auto">
          <a:xfrm>
            <a:off x="5148064" y="4284351"/>
            <a:ext cx="3672408" cy="2385009"/>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fontAlgn="base"/>
            <a:r>
              <a:rPr lang="ru-RU" b="1" dirty="0" smtClean="0">
                <a:solidFill>
                  <a:srgbClr val="FFC000"/>
                </a:solidFill>
                <a:latin typeface="Times New Roman" pitchFamily="18" charset="0"/>
                <a:cs typeface="Times New Roman" pitchFamily="18" charset="0"/>
              </a:rPr>
              <a:t/>
            </a:r>
            <a:br>
              <a:rPr lang="ru-RU" b="1" dirty="0" smtClean="0">
                <a:solidFill>
                  <a:srgbClr val="FFC000"/>
                </a:solidFill>
                <a:latin typeface="Times New Roman" pitchFamily="18" charset="0"/>
                <a:cs typeface="Times New Roman" pitchFamily="18" charset="0"/>
              </a:rPr>
            </a:br>
            <a:r>
              <a:rPr lang="ru-RU" b="1" dirty="0" smtClean="0">
                <a:solidFill>
                  <a:srgbClr val="FFC000"/>
                </a:solidFill>
                <a:latin typeface="Times New Roman" pitchFamily="18" charset="0"/>
                <a:cs typeface="Times New Roman" pitchFamily="18" charset="0"/>
              </a:rPr>
              <a:t/>
            </a:r>
            <a:br>
              <a:rPr lang="ru-RU" b="1" dirty="0" smtClean="0">
                <a:solidFill>
                  <a:srgbClr val="FFC000"/>
                </a:solidFill>
                <a:latin typeface="Times New Roman" pitchFamily="18" charset="0"/>
                <a:cs typeface="Times New Roman" pitchFamily="18" charset="0"/>
              </a:rPr>
            </a:br>
            <a:r>
              <a:rPr lang="ru-RU" b="1" dirty="0" smtClean="0">
                <a:solidFill>
                  <a:srgbClr val="FFC000"/>
                </a:solidFill>
                <a:latin typeface="Times New Roman" pitchFamily="18" charset="0"/>
                <a:cs typeface="Times New Roman" pitchFamily="18" charset="0"/>
              </a:rPr>
              <a:t/>
            </a:r>
            <a:br>
              <a:rPr lang="ru-RU" b="1" dirty="0" smtClean="0">
                <a:solidFill>
                  <a:srgbClr val="FFC000"/>
                </a:solidFill>
                <a:latin typeface="Times New Roman" pitchFamily="18" charset="0"/>
                <a:cs typeface="Times New Roman" pitchFamily="18" charset="0"/>
              </a:rPr>
            </a:br>
            <a:r>
              <a:rPr lang="ru-RU" sz="3600" b="1" dirty="0" smtClean="0">
                <a:solidFill>
                  <a:srgbClr val="FFC000"/>
                </a:solidFill>
                <a:latin typeface="Times New Roman" pitchFamily="18" charset="0"/>
                <a:cs typeface="Times New Roman" pitchFamily="18" charset="0"/>
              </a:rPr>
              <a:t>САМАЯ ПЕРВАЯ АТОМНАЯ:</a:t>
            </a:r>
            <a:r>
              <a:rPr lang="ru-RU" b="1" dirty="0" smtClean="0">
                <a:solidFill>
                  <a:srgbClr val="FFC000"/>
                </a:solidFill>
                <a:latin typeface="Times New Roman" pitchFamily="18" charset="0"/>
                <a:cs typeface="Times New Roman" pitchFamily="18" charset="0"/>
              </a:rPr>
              <a:t/>
            </a:r>
            <a:br>
              <a:rPr lang="ru-RU" b="1" dirty="0" smtClean="0">
                <a:solidFill>
                  <a:srgbClr val="FFC000"/>
                </a:solidFill>
                <a:latin typeface="Times New Roman" pitchFamily="18" charset="0"/>
                <a:cs typeface="Times New Roman" pitchFamily="18" charset="0"/>
              </a:rPr>
            </a:br>
            <a:r>
              <a:rPr lang="ru-RU" sz="3600" b="1" dirty="0" smtClean="0">
                <a:solidFill>
                  <a:srgbClr val="FFC000"/>
                </a:solidFill>
                <a:latin typeface="Times New Roman" pitchFamily="18" charset="0"/>
                <a:cs typeface="Times New Roman" pitchFamily="18" charset="0"/>
              </a:rPr>
              <a:t>«Ленинский Комсомол»</a:t>
            </a:r>
            <a:r>
              <a:rPr lang="ru-RU" b="1" dirty="0" smtClean="0"/>
              <a:t/>
            </a:r>
            <a:br>
              <a:rPr lang="ru-RU" b="1" dirty="0" smtClean="0"/>
            </a:br>
            <a:r>
              <a:rPr lang="ru-RU" dirty="0" smtClean="0"/>
              <a:t/>
            </a:r>
            <a:br>
              <a:rPr lang="ru-RU" dirty="0" smtClean="0"/>
            </a:br>
            <a:r>
              <a:rPr lang="ru-RU" dirty="0" smtClean="0"/>
              <a:t/>
            </a:r>
            <a:br>
              <a:rPr lang="ru-RU" dirty="0" smtClean="0"/>
            </a:br>
            <a:endParaRPr lang="ru-RU" dirty="0"/>
          </a:p>
        </p:txBody>
      </p:sp>
      <p:sp>
        <p:nvSpPr>
          <p:cNvPr id="4" name="Прямоугольник 3"/>
          <p:cNvSpPr/>
          <p:nvPr/>
        </p:nvSpPr>
        <p:spPr>
          <a:xfrm>
            <a:off x="179512" y="1340768"/>
            <a:ext cx="4968552" cy="6186309"/>
          </a:xfrm>
          <a:prstGeom prst="rect">
            <a:avLst/>
          </a:prstGeom>
        </p:spPr>
        <p:txBody>
          <a:bodyPr wrap="square">
            <a:spAutoFit/>
          </a:bodyPr>
          <a:lstStyle/>
          <a:p>
            <a:pPr algn="just" fontAlgn="base"/>
            <a:r>
              <a:rPr lang="ru-RU" dirty="0" smtClean="0">
                <a:latin typeface="Times New Roman" pitchFamily="18" charset="0"/>
                <a:cs typeface="Times New Roman" pitchFamily="18" charset="0"/>
              </a:rPr>
              <a:t>Подводная лодка К-3 «Ленинский комсомол» проекта 627 «Кит» – первая атомная лодка СССР и третья атомная в мире.</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Свое название она получила от одноименной дизельной подводной лодки М-106 Северного флота, погибшей в одном из боевых походов в 1943 году. Лодка, принятая в состав флота 12 марта 1959 года, фактически стала опытной.</a:t>
            </a:r>
          </a:p>
          <a:p>
            <a:pPr algn="just" fontAlgn="base"/>
            <a:r>
              <a:rPr lang="ru-RU" dirty="0" smtClean="0">
                <a:latin typeface="Times New Roman" pitchFamily="18" charset="0"/>
                <a:cs typeface="Times New Roman" pitchFamily="18" charset="0"/>
              </a:rPr>
              <a:t>С 1961 года подлодка начала нести боевую службу в Атлантике, а спустя год ушла в </a:t>
            </a:r>
            <a:r>
              <a:rPr lang="ru-RU" dirty="0" err="1" smtClean="0">
                <a:latin typeface="Times New Roman" pitchFamily="18" charset="0"/>
                <a:cs typeface="Times New Roman" pitchFamily="18" charset="0"/>
              </a:rPr>
              <a:t>автономку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a:t>
            </a:r>
            <a:r>
              <a:rPr lang="ru-RU" dirty="0" smtClean="0">
                <a:latin typeface="Times New Roman" pitchFamily="18" charset="0"/>
                <a:cs typeface="Times New Roman" pitchFamily="18" charset="0"/>
              </a:rPr>
              <a:t> Северный Ледовитый океан, где дважды прошла через Северный полюс.</a:t>
            </a:r>
          </a:p>
          <a:p>
            <a:pPr algn="just" fontAlgn="base"/>
            <a:r>
              <a:rPr lang="ru-RU" dirty="0" smtClean="0">
                <a:latin typeface="Times New Roman" pitchFamily="18" charset="0"/>
                <a:cs typeface="Times New Roman" pitchFamily="18" charset="0"/>
              </a:rPr>
              <a:t>Однако 8 сентября 1967 года произошел пожар в первом и втором отсеках лодки, которая несла боевое дежурство в Норвежском море. Погибло 39 человек. Несмотря на это, лодка самостоятельно вернулась в базу. К-3 прослужила в составе Северного флота до 1991 года. </a:t>
            </a:r>
          </a:p>
          <a:p>
            <a:pPr algn="just" fontAlgn="base"/>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t/>
            </a:r>
            <a:br>
              <a:rPr lang="ru-RU" dirty="0" smtClean="0"/>
            </a:br>
            <a:endParaRPr lang="ru-RU" dirty="0"/>
          </a:p>
        </p:txBody>
      </p:sp>
      <p:pic>
        <p:nvPicPr>
          <p:cNvPr id="24578" name="Picture 2" descr="https://avatars.mds.yandex.net/get-zen_doc/3957666/pub_5f6dafbb730d4120c279bd97_5f6db020730d4120c27a6cd4/scale_1200"/>
          <p:cNvPicPr>
            <a:picLocks noChangeAspect="1" noChangeArrowheads="1"/>
          </p:cNvPicPr>
          <p:nvPr/>
        </p:nvPicPr>
        <p:blipFill>
          <a:blip r:embed="rId2" cstate="print"/>
          <a:srcRect/>
          <a:stretch>
            <a:fillRect/>
          </a:stretch>
        </p:blipFill>
        <p:spPr bwMode="auto">
          <a:xfrm>
            <a:off x="5148064" y="1484784"/>
            <a:ext cx="3779912" cy="2559795"/>
          </a:xfrm>
          <a:prstGeom prst="rect">
            <a:avLst/>
          </a:prstGeom>
          <a:ln>
            <a:noFill/>
          </a:ln>
          <a:effectLst>
            <a:softEdge rad="112500"/>
          </a:effectLst>
        </p:spPr>
      </p:pic>
      <p:pic>
        <p:nvPicPr>
          <p:cNvPr id="24580" name="Picture 4" descr="https://rusvst.ru/uploads/posts/2017-03/1488434187_0dwdg83w-ve123.jpg"/>
          <p:cNvPicPr>
            <a:picLocks noChangeAspect="1" noChangeArrowheads="1"/>
          </p:cNvPicPr>
          <p:nvPr/>
        </p:nvPicPr>
        <p:blipFill>
          <a:blip r:embed="rId3" cstate="print"/>
          <a:srcRect/>
          <a:stretch>
            <a:fillRect/>
          </a:stretch>
        </p:blipFill>
        <p:spPr bwMode="auto">
          <a:xfrm>
            <a:off x="5292080" y="4221088"/>
            <a:ext cx="3675956" cy="2397091"/>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fontAlgn="base"/>
            <a:r>
              <a:rPr lang="ru-RU" b="1" dirty="0" smtClean="0">
                <a:solidFill>
                  <a:srgbClr val="FFC000"/>
                </a:solidFill>
                <a:latin typeface="Georgia" pitchFamily="18" charset="0"/>
              </a:rPr>
              <a:t/>
            </a:r>
            <a:br>
              <a:rPr lang="ru-RU" b="1" dirty="0" smtClean="0">
                <a:solidFill>
                  <a:srgbClr val="FFC000"/>
                </a:solidFill>
                <a:latin typeface="Georgia" pitchFamily="18" charset="0"/>
              </a:rPr>
            </a:br>
            <a:r>
              <a:rPr lang="ru-RU" b="1" dirty="0" smtClean="0">
                <a:solidFill>
                  <a:srgbClr val="FFC000"/>
                </a:solidFill>
                <a:latin typeface="Georgia" pitchFamily="18" charset="0"/>
              </a:rPr>
              <a:t/>
            </a:r>
            <a:br>
              <a:rPr lang="ru-RU" b="1" dirty="0" smtClean="0">
                <a:solidFill>
                  <a:srgbClr val="FFC000"/>
                </a:solidFill>
                <a:latin typeface="Georgia" pitchFamily="18" charset="0"/>
              </a:rPr>
            </a:br>
            <a:r>
              <a:rPr lang="ru-RU" b="1" dirty="0" smtClean="0">
                <a:solidFill>
                  <a:srgbClr val="FFC000"/>
                </a:solidFill>
                <a:latin typeface="Georgia" pitchFamily="18" charset="0"/>
              </a:rPr>
              <a:t/>
            </a:r>
            <a:br>
              <a:rPr lang="ru-RU" b="1" dirty="0" smtClean="0">
                <a:solidFill>
                  <a:srgbClr val="FFC000"/>
                </a:solidFill>
                <a:latin typeface="Georgia" pitchFamily="18" charset="0"/>
              </a:rPr>
            </a:br>
            <a:r>
              <a:rPr lang="ru-RU" sz="3600" b="1" dirty="0" smtClean="0">
                <a:solidFill>
                  <a:srgbClr val="FFC000"/>
                </a:solidFill>
                <a:latin typeface="Georgia" pitchFamily="18" charset="0"/>
              </a:rPr>
              <a:t>САМЫЕ ПЕРВЫЕ ОХОТНИКИ: </a:t>
            </a:r>
            <a:r>
              <a:rPr lang="ru-RU" b="1" dirty="0" smtClean="0">
                <a:solidFill>
                  <a:srgbClr val="FFC000"/>
                </a:solidFill>
                <a:latin typeface="Georgia" pitchFamily="18" charset="0"/>
              </a:rPr>
              <a:t/>
            </a:r>
            <a:br>
              <a:rPr lang="ru-RU" b="1" dirty="0" smtClean="0">
                <a:solidFill>
                  <a:srgbClr val="FFC000"/>
                </a:solidFill>
                <a:latin typeface="Georgia" pitchFamily="18" charset="0"/>
              </a:rPr>
            </a:br>
            <a:r>
              <a:rPr lang="ru-RU" sz="2700" b="1" dirty="0" smtClean="0">
                <a:solidFill>
                  <a:srgbClr val="FFC000"/>
                </a:solidFill>
                <a:latin typeface="Georgia" pitchFamily="18" charset="0"/>
              </a:rPr>
              <a:t>«Победители» 671-го проекта</a:t>
            </a:r>
            <a:r>
              <a:rPr lang="ru-RU" b="1" dirty="0" smtClean="0"/>
              <a:t/>
            </a:r>
            <a:br>
              <a:rPr lang="ru-RU" b="1" dirty="0" smtClean="0"/>
            </a:br>
            <a:r>
              <a:rPr lang="ru-RU" dirty="0" smtClean="0"/>
              <a:t/>
            </a:r>
            <a:br>
              <a:rPr lang="ru-RU" dirty="0" smtClean="0"/>
            </a:br>
            <a:r>
              <a:rPr lang="ru-RU" dirty="0" smtClean="0"/>
              <a:t/>
            </a:r>
            <a:br>
              <a:rPr lang="ru-RU" dirty="0" smtClean="0"/>
            </a:br>
            <a:endParaRPr lang="ru-RU" dirty="0"/>
          </a:p>
        </p:txBody>
      </p:sp>
      <p:sp>
        <p:nvSpPr>
          <p:cNvPr id="4" name="Прямоугольник 3"/>
          <p:cNvSpPr/>
          <p:nvPr/>
        </p:nvSpPr>
        <p:spPr>
          <a:xfrm>
            <a:off x="179512" y="836712"/>
            <a:ext cx="5040560" cy="6463308"/>
          </a:xfrm>
          <a:prstGeom prst="rect">
            <a:avLst/>
          </a:prstGeom>
        </p:spPr>
        <p:txBody>
          <a:bodyPr wrap="square">
            <a:spAutoFit/>
          </a:bodyPr>
          <a:lstStyle/>
          <a:p>
            <a:pPr fontAlgn="base"/>
            <a:endParaRPr lang="ru-RU" dirty="0" smtClean="0"/>
          </a:p>
          <a:p>
            <a:pPr fontAlgn="base"/>
            <a:endParaRPr lang="ru-RU" dirty="0" smtClean="0"/>
          </a:p>
          <a:p>
            <a:pPr algn="just" fontAlgn="base"/>
            <a:r>
              <a:rPr lang="ru-RU" dirty="0" smtClean="0">
                <a:latin typeface="Times New Roman" pitchFamily="18" charset="0"/>
                <a:cs typeface="Times New Roman" pitchFamily="18" charset="0"/>
              </a:rPr>
              <a:t>Во времена Советского Союза основу подводного флота составляли атомные многоцелевые подводные лодки второго поколения проекта 671 «Ерш» и его модификаций. По натовской квалификации корабли этого проекта получили говорящее название "</a:t>
            </a:r>
            <a:r>
              <a:rPr lang="ru-RU" dirty="0" err="1" smtClean="0">
                <a:latin typeface="Times New Roman" pitchFamily="18" charset="0"/>
                <a:cs typeface="Times New Roman" pitchFamily="18" charset="0"/>
              </a:rPr>
              <a:t>Victor</a:t>
            </a:r>
            <a:r>
              <a:rPr lang="ru-RU" dirty="0" smtClean="0">
                <a:latin typeface="Times New Roman" pitchFamily="18" charset="0"/>
                <a:cs typeface="Times New Roman" pitchFamily="18" charset="0"/>
              </a:rPr>
              <a:t>" – "Победитель".</a:t>
            </a:r>
          </a:p>
          <a:p>
            <a:pPr algn="just" fontAlgn="base"/>
            <a:r>
              <a:rPr lang="ru-RU" dirty="0" smtClean="0">
                <a:latin typeface="Times New Roman" pitchFamily="18" charset="0"/>
                <a:cs typeface="Times New Roman" pitchFamily="18" charset="0"/>
              </a:rPr>
              <a:t>В 1960-х годах развитие ядерных технологий потребовало развертывания подводных ракетных кораблей у берегов противника. Головную лодку проекта 671 (К-38) заложили 13 апреля 1963 года на Адмиралтейских верфях.</a:t>
            </a:r>
          </a:p>
          <a:p>
            <a:pPr algn="just" fontAlgn="base"/>
            <a:r>
              <a:rPr lang="ru-RU" dirty="0" smtClean="0">
                <a:latin typeface="Times New Roman" pitchFamily="18" charset="0"/>
                <a:cs typeface="Times New Roman" pitchFamily="18" charset="0"/>
              </a:rPr>
              <a:t>Отличительными особенностями новых кораблей стали усовершенствованная гидродинамика, подводная скорость до 30 узлов, а применение в конструкции прочного корпуса новой марки стали АК-29 позволило увеличить глубину погружения до 400 метров. </a:t>
            </a:r>
          </a:p>
          <a:p>
            <a:r>
              <a:rPr lang="ru-RU" dirty="0" smtClean="0"/>
              <a:t/>
            </a:r>
            <a:br>
              <a:rPr lang="ru-RU" dirty="0" smtClean="0"/>
            </a:br>
            <a:r>
              <a:rPr lang="ru-RU" dirty="0" smtClean="0"/>
              <a:t/>
            </a:r>
            <a:br>
              <a:rPr lang="ru-RU" dirty="0" smtClean="0"/>
            </a:br>
            <a:endParaRPr lang="ru-RU" dirty="0"/>
          </a:p>
        </p:txBody>
      </p:sp>
      <p:pic>
        <p:nvPicPr>
          <p:cNvPr id="25602" name="Picture 2" descr="https://shipsmodel.ru/img/foto/1%20(17).JPG"/>
          <p:cNvPicPr>
            <a:picLocks noChangeAspect="1" noChangeArrowheads="1"/>
          </p:cNvPicPr>
          <p:nvPr/>
        </p:nvPicPr>
        <p:blipFill>
          <a:blip r:embed="rId2" cstate="print"/>
          <a:srcRect/>
          <a:stretch>
            <a:fillRect/>
          </a:stretch>
        </p:blipFill>
        <p:spPr bwMode="auto">
          <a:xfrm>
            <a:off x="5364088" y="1556792"/>
            <a:ext cx="3779912" cy="2554685"/>
          </a:xfrm>
          <a:prstGeom prst="rect">
            <a:avLst/>
          </a:prstGeom>
          <a:ln>
            <a:noFill/>
          </a:ln>
          <a:effectLst>
            <a:softEdge rad="112500"/>
          </a:effectLst>
        </p:spPr>
      </p:pic>
      <p:pic>
        <p:nvPicPr>
          <p:cNvPr id="25604" name="Picture 4" descr="https://regnum.ru/uploads/pictures/news/2016/03/21/regnum_picture_1458590815524055_normal.jpg"/>
          <p:cNvPicPr>
            <a:picLocks noChangeAspect="1" noChangeArrowheads="1"/>
          </p:cNvPicPr>
          <p:nvPr/>
        </p:nvPicPr>
        <p:blipFill>
          <a:blip r:embed="rId3" cstate="print"/>
          <a:srcRect/>
          <a:stretch>
            <a:fillRect/>
          </a:stretch>
        </p:blipFill>
        <p:spPr bwMode="auto">
          <a:xfrm>
            <a:off x="5364087" y="4077072"/>
            <a:ext cx="3663833" cy="263971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600" b="1" dirty="0" smtClean="0">
                <a:solidFill>
                  <a:srgbClr val="FFC000"/>
                </a:solidFill>
                <a:latin typeface="Georgia" pitchFamily="18" charset="0"/>
              </a:rPr>
              <a:t>САМЫЕ ПЕРВЫЕ ОХОТНИКИ:</a:t>
            </a:r>
            <a:r>
              <a:rPr lang="ru-RU" sz="5400" b="1" dirty="0" smtClean="0">
                <a:solidFill>
                  <a:srgbClr val="FFC000"/>
                </a:solidFill>
                <a:latin typeface="Georgia" pitchFamily="18" charset="0"/>
              </a:rPr>
              <a:t> </a:t>
            </a:r>
            <a:r>
              <a:rPr lang="ru-RU" b="1" dirty="0" smtClean="0">
                <a:solidFill>
                  <a:srgbClr val="FFC000"/>
                </a:solidFill>
                <a:latin typeface="Georgia" pitchFamily="18" charset="0"/>
              </a:rPr>
              <a:t/>
            </a:r>
            <a:br>
              <a:rPr lang="ru-RU" b="1" dirty="0" smtClean="0">
                <a:solidFill>
                  <a:srgbClr val="FFC000"/>
                </a:solidFill>
                <a:latin typeface="Georgia" pitchFamily="18" charset="0"/>
              </a:rPr>
            </a:br>
            <a:r>
              <a:rPr lang="ru-RU" sz="2700" b="1" dirty="0" smtClean="0">
                <a:solidFill>
                  <a:srgbClr val="FFC000"/>
                </a:solidFill>
                <a:latin typeface="Georgia" pitchFamily="18" charset="0"/>
              </a:rPr>
              <a:t>«Победители» 671-го проекта</a:t>
            </a:r>
            <a:endParaRPr lang="ru-RU" sz="2700" dirty="0"/>
          </a:p>
        </p:txBody>
      </p:sp>
      <p:sp>
        <p:nvSpPr>
          <p:cNvPr id="3" name="Содержимое 2"/>
          <p:cNvSpPr>
            <a:spLocks noGrp="1"/>
          </p:cNvSpPr>
          <p:nvPr>
            <p:ph idx="1"/>
          </p:nvPr>
        </p:nvSpPr>
        <p:spPr>
          <a:xfrm>
            <a:off x="0" y="1700808"/>
            <a:ext cx="5292080" cy="4997152"/>
          </a:xfrm>
        </p:spPr>
        <p:txBody>
          <a:bodyPr>
            <a:noAutofit/>
          </a:bodyPr>
          <a:lstStyle/>
          <a:p>
            <a:pPr algn="just" fontAlgn="base">
              <a:buNone/>
            </a:pPr>
            <a:r>
              <a:rPr lang="ru-RU" sz="1800" dirty="0" smtClean="0"/>
              <a:t>	</a:t>
            </a:r>
            <a:r>
              <a:rPr lang="ru-RU" sz="1800" dirty="0" smtClean="0">
                <a:latin typeface="Times New Roman" pitchFamily="18" charset="0"/>
                <a:cs typeface="Times New Roman" pitchFamily="18" charset="0"/>
              </a:rPr>
              <a:t>Ракетно-торпедный комплекс лодок проекта 671 обеспечивал поражение подводных, надводных и береговых целей ядерным зарядом мощностью пять килотонн в тротиловом эквиваленте на дальностях от 10 до 40 километров. Пуск выполнялся из стандартных 533-миллиметровых торпедных аппаратов с рекордной глубины в 50-60 метров.</a:t>
            </a:r>
          </a:p>
          <a:p>
            <a:pPr algn="just" fontAlgn="base">
              <a:buNone/>
            </a:pPr>
            <a:r>
              <a:rPr lang="ru-RU" sz="1800" dirty="0" smtClean="0">
                <a:latin typeface="Times New Roman" pitchFamily="18" charset="0"/>
                <a:cs typeface="Times New Roman" pitchFamily="18" charset="0"/>
              </a:rPr>
              <a:t>	Кроме ракет-торпед лодки вооружались уникальными торпедами 65-76 "Кит", которые имели в боевой части 567 кг взрывчатого вещества и, наводясь по следу корабля, поражали цель на расстоянии до 50 километров со скоростью 50 узлов или с дистанции 100 километров со скоростью 35 узлов. Эти торпеды до сих пор не имеют аналогов в мире.</a:t>
            </a:r>
          </a:p>
          <a:p>
            <a:pPr algn="just" fontAlgn="base">
              <a:buNone/>
            </a:pPr>
            <a:r>
              <a:rPr lang="ru-RU" sz="1800" dirty="0" smtClean="0">
                <a:latin typeface="Times New Roman" pitchFamily="18" charset="0"/>
                <a:cs typeface="Times New Roman" pitchFamily="18" charset="0"/>
              </a:rPr>
              <a:t>	</a:t>
            </a:r>
            <a:r>
              <a:rPr lang="ru-RU" sz="1800" dirty="0" smtClean="0"/>
              <a:t/>
            </a:r>
            <a:br>
              <a:rPr lang="ru-RU" sz="1800" dirty="0" smtClean="0"/>
            </a:br>
            <a:r>
              <a:rPr lang="ru-RU" sz="1800" dirty="0" smtClean="0"/>
              <a:t/>
            </a:r>
            <a:br>
              <a:rPr lang="ru-RU" sz="1800" dirty="0" smtClean="0"/>
            </a:br>
            <a:endParaRPr lang="ru-RU" sz="1800" dirty="0"/>
          </a:p>
        </p:txBody>
      </p:sp>
      <p:pic>
        <p:nvPicPr>
          <p:cNvPr id="2050" name="Picture 2" descr="https://2016.f.a0z.ru/12/04-4366360-k-414-2010.jpg"/>
          <p:cNvPicPr>
            <a:picLocks noChangeAspect="1" noChangeArrowheads="1"/>
          </p:cNvPicPr>
          <p:nvPr/>
        </p:nvPicPr>
        <p:blipFill>
          <a:blip r:embed="rId2" cstate="print"/>
          <a:srcRect/>
          <a:stretch>
            <a:fillRect/>
          </a:stretch>
        </p:blipFill>
        <p:spPr bwMode="auto">
          <a:xfrm>
            <a:off x="5364088" y="1700808"/>
            <a:ext cx="3528392" cy="2538283"/>
          </a:xfrm>
          <a:prstGeom prst="rect">
            <a:avLst/>
          </a:prstGeom>
          <a:ln>
            <a:noFill/>
          </a:ln>
          <a:effectLst>
            <a:softEdge rad="112500"/>
          </a:effectLst>
        </p:spPr>
      </p:pic>
      <p:pic>
        <p:nvPicPr>
          <p:cNvPr id="2052" name="Picture 4" descr="https://topwar.ru/uploads/posts/2012-08/thumbs/1344570444_USS_Peterson_28DD-96929_with_Victor_class_sub.jpg"/>
          <p:cNvPicPr>
            <a:picLocks noChangeAspect="1" noChangeArrowheads="1"/>
          </p:cNvPicPr>
          <p:nvPr/>
        </p:nvPicPr>
        <p:blipFill>
          <a:blip r:embed="rId3" cstate="print"/>
          <a:srcRect/>
          <a:stretch>
            <a:fillRect/>
          </a:stretch>
        </p:blipFill>
        <p:spPr bwMode="auto">
          <a:xfrm>
            <a:off x="5436096" y="4293096"/>
            <a:ext cx="3528392" cy="237113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4000" b="1" dirty="0" smtClean="0">
                <a:solidFill>
                  <a:srgbClr val="FFC000"/>
                </a:solidFill>
                <a:latin typeface="Georgia" pitchFamily="18" charset="0"/>
              </a:rPr>
              <a:t>САМЫЕ ПЕРВЫЕ ОХОТНИКИ: </a:t>
            </a:r>
            <a:r>
              <a:rPr lang="ru-RU" b="1" dirty="0" smtClean="0">
                <a:solidFill>
                  <a:srgbClr val="FFC000"/>
                </a:solidFill>
                <a:latin typeface="Georgia" pitchFamily="18" charset="0"/>
              </a:rPr>
              <a:t/>
            </a:r>
            <a:br>
              <a:rPr lang="ru-RU" b="1" dirty="0" smtClean="0">
                <a:solidFill>
                  <a:srgbClr val="FFC000"/>
                </a:solidFill>
                <a:latin typeface="Georgia" pitchFamily="18" charset="0"/>
              </a:rPr>
            </a:br>
            <a:r>
              <a:rPr lang="ru-RU" sz="2700" b="1" dirty="0" smtClean="0">
                <a:solidFill>
                  <a:srgbClr val="FFC000"/>
                </a:solidFill>
                <a:latin typeface="Georgia" pitchFamily="18" charset="0"/>
              </a:rPr>
              <a:t>«Победители» 671-го проекта</a:t>
            </a:r>
            <a:endParaRPr lang="ru-RU" sz="2700" dirty="0"/>
          </a:p>
        </p:txBody>
      </p:sp>
      <p:sp>
        <p:nvSpPr>
          <p:cNvPr id="3" name="Содержимое 2"/>
          <p:cNvSpPr>
            <a:spLocks noGrp="1"/>
          </p:cNvSpPr>
          <p:nvPr>
            <p:ph idx="1"/>
          </p:nvPr>
        </p:nvSpPr>
        <p:spPr>
          <a:xfrm>
            <a:off x="-180528" y="1340768"/>
            <a:ext cx="5328592" cy="5256584"/>
          </a:xfrm>
        </p:spPr>
        <p:txBody>
          <a:bodyPr>
            <a:noAutofit/>
          </a:bodyPr>
          <a:lstStyle/>
          <a:p>
            <a:pPr algn="just" fontAlgn="base">
              <a:buNone/>
            </a:pPr>
            <a:r>
              <a:rPr lang="ru-RU" sz="1800" dirty="0" smtClean="0">
                <a:latin typeface="Times New Roman" pitchFamily="18" charset="0"/>
                <a:cs typeface="Times New Roman" pitchFamily="18" charset="0"/>
              </a:rPr>
              <a:t>	"Победителей" можно было встретить фактически во всех морях и океанах. Их </a:t>
            </a:r>
            <a:r>
              <a:rPr lang="ru-RU" sz="1800" dirty="0" err="1" smtClean="0">
                <a:latin typeface="Times New Roman" pitchFamily="18" charset="0"/>
                <a:cs typeface="Times New Roman" pitchFamily="18" charset="0"/>
              </a:rPr>
              <a:t>автономки</a:t>
            </a:r>
            <a:r>
              <a:rPr lang="ru-RU" sz="1800" dirty="0" smtClean="0">
                <a:latin typeface="Times New Roman" pitchFamily="18" charset="0"/>
                <a:cs typeface="Times New Roman" pitchFamily="18" charset="0"/>
              </a:rPr>
              <a:t> в Средиземном море продолжались почти 90 суток вместо положенных 60.  Известен случай, когда штурман К-367 записал в журнале: </a:t>
            </a:r>
            <a:r>
              <a:rPr lang="ru-RU" sz="1800" i="1" dirty="0" smtClean="0">
                <a:latin typeface="Times New Roman" pitchFamily="18" charset="0"/>
                <a:cs typeface="Times New Roman" pitchFamily="18" charset="0"/>
              </a:rPr>
              <a:t>«Определили место корабля по отдаче якоря на американском авианосце "</a:t>
            </a:r>
            <a:r>
              <a:rPr lang="ru-RU" sz="1800" i="1" dirty="0" err="1" smtClean="0">
                <a:latin typeface="Times New Roman" pitchFamily="18" charset="0"/>
                <a:cs typeface="Times New Roman" pitchFamily="18" charset="0"/>
              </a:rPr>
              <a:t>Нимиц</a:t>
            </a:r>
            <a:r>
              <a:rPr lang="ru-RU" sz="1800" i="1" dirty="0" smtClean="0">
                <a:latin typeface="Times New Roman" pitchFamily="18" charset="0"/>
                <a:cs typeface="Times New Roman" pitchFamily="18" charset="0"/>
              </a:rPr>
              <a:t>" (который отшвартовался в порту Неаполя)</a:t>
            </a:r>
            <a:r>
              <a:rPr lang="ru-RU" sz="1800" dirty="0" smtClean="0">
                <a:latin typeface="Times New Roman" pitchFamily="18" charset="0"/>
                <a:cs typeface="Times New Roman" pitchFamily="18" charset="0"/>
              </a:rPr>
              <a:t>». При этом АПЛ не входила в территориальные воды Италии, но вела слежение за американским кораблем.</a:t>
            </a:r>
          </a:p>
          <a:p>
            <a:pPr algn="just" fontAlgn="base">
              <a:buNone/>
            </a:pPr>
            <a:r>
              <a:rPr lang="ru-RU" sz="1800" dirty="0" smtClean="0">
                <a:latin typeface="Times New Roman" pitchFamily="18" charset="0"/>
                <a:cs typeface="Times New Roman" pitchFamily="18" charset="0"/>
              </a:rPr>
              <a:t>	Осенью 1981 года К-517 совершила плавание под паковыми льдами Центральной Арктики вокруг Северного полюса и произвела всплытие в географической точке Северного полюса, став первой АПЛ, прошедшей по периметру Северного Ледовитого океана. За более чем 30-летнюю историю эксплуатации на подводных лодках 671-го проекта не было ни одной аварии.</a:t>
            </a:r>
            <a:br>
              <a:rPr lang="ru-RU" sz="1800" dirty="0" smtClean="0">
                <a:latin typeface="Times New Roman" pitchFamily="18" charset="0"/>
                <a:cs typeface="Times New Roman" pitchFamily="18" charset="0"/>
              </a:rPr>
            </a:br>
            <a:endParaRPr lang="ru-RU" sz="1800" dirty="0" smtClean="0">
              <a:latin typeface="Times New Roman" pitchFamily="18" charset="0"/>
              <a:cs typeface="Times New Roman" pitchFamily="18" charset="0"/>
            </a:endParaRPr>
          </a:p>
          <a:p>
            <a:pPr>
              <a:buNone/>
            </a:pP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endParaRPr lang="ru-RU" sz="1800" dirty="0">
              <a:latin typeface="Times New Roman" pitchFamily="18" charset="0"/>
              <a:cs typeface="Times New Roman" pitchFamily="18" charset="0"/>
            </a:endParaRPr>
          </a:p>
        </p:txBody>
      </p:sp>
      <p:pic>
        <p:nvPicPr>
          <p:cNvPr id="1026" name="Picture 2" descr="http://tonnel-ufo.ru/foto/lodka/image196.jpg"/>
          <p:cNvPicPr>
            <a:picLocks noChangeAspect="1" noChangeArrowheads="1"/>
          </p:cNvPicPr>
          <p:nvPr/>
        </p:nvPicPr>
        <p:blipFill>
          <a:blip r:embed="rId2" cstate="print"/>
          <a:srcRect/>
          <a:stretch>
            <a:fillRect/>
          </a:stretch>
        </p:blipFill>
        <p:spPr bwMode="auto">
          <a:xfrm>
            <a:off x="5302983" y="1532132"/>
            <a:ext cx="3661505" cy="2616948"/>
          </a:xfrm>
          <a:prstGeom prst="rect">
            <a:avLst/>
          </a:prstGeom>
          <a:ln>
            <a:noFill/>
          </a:ln>
          <a:effectLst>
            <a:softEdge rad="112500"/>
          </a:effectLst>
        </p:spPr>
      </p:pic>
      <p:pic>
        <p:nvPicPr>
          <p:cNvPr id="1028" name="Picture 4" descr="http://www.redov.ru/voennaja_istorija/sovetskie_dizel_yelektricheskie_podvodnye_lodki_poslevoennoi_postroiki/pic_65.jpg"/>
          <p:cNvPicPr>
            <a:picLocks noChangeAspect="1" noChangeArrowheads="1"/>
          </p:cNvPicPr>
          <p:nvPr/>
        </p:nvPicPr>
        <p:blipFill>
          <a:blip r:embed="rId3" cstate="print"/>
          <a:srcRect/>
          <a:stretch>
            <a:fillRect/>
          </a:stretch>
        </p:blipFill>
        <p:spPr bwMode="auto">
          <a:xfrm>
            <a:off x="5364088" y="4221088"/>
            <a:ext cx="3779912" cy="242626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fontAlgn="base"/>
            <a:r>
              <a:rPr lang="ru-RU" sz="4000" b="1" dirty="0" smtClean="0">
                <a:solidFill>
                  <a:srgbClr val="FFC000"/>
                </a:solidFill>
                <a:latin typeface="Georgia" pitchFamily="18" charset="0"/>
              </a:rPr>
              <a:t/>
            </a:r>
            <a:br>
              <a:rPr lang="ru-RU" sz="4000" b="1" dirty="0" smtClean="0">
                <a:solidFill>
                  <a:srgbClr val="FFC000"/>
                </a:solidFill>
                <a:latin typeface="Georgia" pitchFamily="18" charset="0"/>
              </a:rPr>
            </a:br>
            <a:r>
              <a:rPr lang="ru-RU" sz="4000" b="1" dirty="0" smtClean="0">
                <a:solidFill>
                  <a:srgbClr val="FFC000"/>
                </a:solidFill>
                <a:latin typeface="Georgia" pitchFamily="18" charset="0"/>
              </a:rPr>
              <a:t/>
            </a:r>
            <a:br>
              <a:rPr lang="ru-RU" sz="4000" b="1" dirty="0" smtClean="0">
                <a:solidFill>
                  <a:srgbClr val="FFC000"/>
                </a:solidFill>
                <a:latin typeface="Georgia" pitchFamily="18" charset="0"/>
              </a:rPr>
            </a:br>
            <a:r>
              <a:rPr lang="ru-RU" sz="4000" b="1" dirty="0" smtClean="0">
                <a:solidFill>
                  <a:srgbClr val="FFC000"/>
                </a:solidFill>
                <a:latin typeface="Georgia" pitchFamily="18" charset="0"/>
              </a:rPr>
              <a:t/>
            </a:r>
            <a:br>
              <a:rPr lang="ru-RU" sz="4000" b="1" dirty="0" smtClean="0">
                <a:solidFill>
                  <a:srgbClr val="FFC000"/>
                </a:solidFill>
                <a:latin typeface="Georgia" pitchFamily="18" charset="0"/>
              </a:rPr>
            </a:br>
            <a:r>
              <a:rPr lang="ru-RU" sz="4000" b="1" dirty="0" smtClean="0">
                <a:solidFill>
                  <a:srgbClr val="FFC000"/>
                </a:solidFill>
                <a:latin typeface="Georgia" pitchFamily="18" charset="0"/>
              </a:rPr>
              <a:t>САМАЯ БЫСТРАЯ:</a:t>
            </a:r>
            <a:r>
              <a:rPr lang="ru-RU" b="1" dirty="0" smtClean="0">
                <a:solidFill>
                  <a:srgbClr val="FFC000"/>
                </a:solidFill>
                <a:latin typeface="Georgia" pitchFamily="18" charset="0"/>
              </a:rPr>
              <a:t/>
            </a:r>
            <a:br>
              <a:rPr lang="ru-RU" b="1" dirty="0" smtClean="0">
                <a:solidFill>
                  <a:srgbClr val="FFC000"/>
                </a:solidFill>
                <a:latin typeface="Georgia" pitchFamily="18" charset="0"/>
              </a:rPr>
            </a:br>
            <a:r>
              <a:rPr lang="ru-RU" sz="2700" b="1" dirty="0" smtClean="0">
                <a:solidFill>
                  <a:srgbClr val="FFC000"/>
                </a:solidFill>
                <a:latin typeface="Georgia" pitchFamily="18" charset="0"/>
              </a:rPr>
              <a:t>Единственная в мире «Золотая рыбка»</a:t>
            </a:r>
            <a:r>
              <a:rPr lang="ru-RU" sz="2700" b="1" dirty="0" smtClean="0">
                <a:solidFill>
                  <a:srgbClr val="FFC000"/>
                </a:solidFill>
              </a:rPr>
              <a:t/>
            </a:r>
            <a:br>
              <a:rPr lang="ru-RU" sz="2700" b="1" dirty="0" smtClean="0">
                <a:solidFill>
                  <a:srgbClr val="FFC000"/>
                </a:solidFill>
              </a:rPr>
            </a:br>
            <a:r>
              <a:rPr lang="ru-RU" dirty="0" smtClean="0"/>
              <a:t/>
            </a:r>
            <a:br>
              <a:rPr lang="ru-RU" dirty="0" smtClean="0"/>
            </a:br>
            <a:r>
              <a:rPr lang="ru-RU" dirty="0" smtClean="0"/>
              <a:t/>
            </a:r>
            <a:br>
              <a:rPr lang="ru-RU" dirty="0" smtClean="0"/>
            </a:br>
            <a:endParaRPr lang="ru-RU" dirty="0"/>
          </a:p>
        </p:txBody>
      </p:sp>
      <p:sp>
        <p:nvSpPr>
          <p:cNvPr id="4" name="Прямоугольник 3"/>
          <p:cNvSpPr/>
          <p:nvPr/>
        </p:nvSpPr>
        <p:spPr>
          <a:xfrm>
            <a:off x="179512" y="1196752"/>
            <a:ext cx="5040560" cy="6971139"/>
          </a:xfrm>
          <a:prstGeom prst="rect">
            <a:avLst/>
          </a:prstGeom>
        </p:spPr>
        <p:txBody>
          <a:bodyPr wrap="square">
            <a:spAutoFit/>
          </a:bodyPr>
          <a:lstStyle/>
          <a:p>
            <a:pPr algn="just" fontAlgn="base"/>
            <a:r>
              <a:rPr lang="ru-RU" sz="1700" dirty="0" smtClean="0">
                <a:latin typeface="Times New Roman" pitchFamily="18" charset="0"/>
                <a:cs typeface="Times New Roman" pitchFamily="18" charset="0"/>
              </a:rPr>
              <a:t>Рекорд скорости подводного хода этой подлодки не превзойден до сих пор, ни одна субмарина до сих пор даже не приблизилась к скорости в 44,7 узла (более 80 км/ч). Единственная в своем роде титановая АПЛ К-162 (проект 661 "Анчар") принята в состав флота 31 декабря 1969 года. </a:t>
            </a:r>
          </a:p>
          <a:p>
            <a:pPr algn="just" fontAlgn="base"/>
            <a:r>
              <a:rPr lang="ru-RU" sz="1700" dirty="0" smtClean="0">
                <a:latin typeface="Times New Roman" pitchFamily="18" charset="0"/>
                <a:cs typeface="Times New Roman" pitchFamily="18" charset="0"/>
              </a:rPr>
              <a:t>Свое прозвище «Золотая рыбка» лодка получила из-за высокой стоимости и замечательных боевых возможностей. От серийного строительства этих подлодок отказались в 1964 году, решив ограничиться одним уникальным кораблем. "Анчар" был наделен усовершенствованной атомной энергетической установкой и мог запускать крылатые ракеты из подводного положения. В 1971 году лодка вышла в </a:t>
            </a:r>
            <a:r>
              <a:rPr lang="ru-RU" sz="1700" dirty="0" err="1" smtClean="0">
                <a:latin typeface="Times New Roman" pitchFamily="18" charset="0"/>
                <a:cs typeface="Times New Roman" pitchFamily="18" charset="0"/>
              </a:rPr>
              <a:t>автономку</a:t>
            </a:r>
            <a:r>
              <a:rPr lang="ru-RU" sz="1700" dirty="0" smtClean="0">
                <a:latin typeface="Times New Roman" pitchFamily="18" charset="0"/>
                <a:cs typeface="Times New Roman" pitchFamily="18" charset="0"/>
              </a:rPr>
              <a:t> </a:t>
            </a:r>
            <a:r>
              <a:rPr lang="ru-RU" sz="1700" dirty="0" err="1" smtClean="0">
                <a:latin typeface="Times New Roman" pitchFamily="18" charset="0"/>
                <a:cs typeface="Times New Roman" pitchFamily="18" charset="0"/>
              </a:rPr>
              <a:t>в</a:t>
            </a:r>
            <a:r>
              <a:rPr lang="ru-RU" sz="1700" dirty="0" smtClean="0">
                <a:latin typeface="Times New Roman" pitchFamily="18" charset="0"/>
                <a:cs typeface="Times New Roman" pitchFamily="18" charset="0"/>
              </a:rPr>
              <a:t> Атлантический океан, пройдя от Гренландского моря до Бразильской впадины, где снова продемонстрировала высокие скоростные качества, преследуя ударный авианосец США.</a:t>
            </a:r>
          </a:p>
          <a:p>
            <a:pPr algn="just" fontAlgn="base"/>
            <a:r>
              <a:rPr lang="ru-RU" sz="1700" dirty="0" smtClean="0">
                <a:latin typeface="Times New Roman" pitchFamily="18" charset="0"/>
                <a:cs typeface="Times New Roman" pitchFamily="18" charset="0"/>
              </a:rPr>
              <a:t>"Золотую рыбку" вывели из эксплуатации в 1984 году. </a:t>
            </a:r>
          </a:p>
          <a:p>
            <a:pPr fontAlgn="base"/>
            <a:endParaRPr lang="ru-RU" dirty="0" smtClean="0">
              <a:latin typeface="Times New Roman" pitchFamily="18" charset="0"/>
              <a:cs typeface="Times New Roman" pitchFamily="18" charset="0"/>
            </a:endParaRPr>
          </a:p>
          <a:p>
            <a:pPr fontAlgn="base"/>
            <a:endParaRPr lang="ru-RU" dirty="0" smtClean="0"/>
          </a:p>
          <a:p>
            <a:r>
              <a:rPr lang="ru-RU" dirty="0" smtClean="0"/>
              <a:t/>
            </a:r>
            <a:br>
              <a:rPr lang="ru-RU" dirty="0" smtClean="0"/>
            </a:br>
            <a:r>
              <a:rPr lang="ru-RU" dirty="0" smtClean="0"/>
              <a:t/>
            </a:r>
            <a:br>
              <a:rPr lang="ru-RU" dirty="0" smtClean="0"/>
            </a:br>
            <a:endParaRPr lang="ru-RU" dirty="0"/>
          </a:p>
        </p:txBody>
      </p:sp>
      <p:pic>
        <p:nvPicPr>
          <p:cNvPr id="29698" name="Picture 2" descr="https://upload.wikimedia.org/wikipedia/commons/thumb/1/1c/Papa_class_submarine_2.jpg/800px-Papa_class_submarine_2.jpg"/>
          <p:cNvPicPr>
            <a:picLocks noChangeAspect="1" noChangeArrowheads="1"/>
          </p:cNvPicPr>
          <p:nvPr/>
        </p:nvPicPr>
        <p:blipFill>
          <a:blip r:embed="rId2" cstate="print"/>
          <a:srcRect/>
          <a:stretch>
            <a:fillRect/>
          </a:stretch>
        </p:blipFill>
        <p:spPr bwMode="auto">
          <a:xfrm>
            <a:off x="5292080" y="3573016"/>
            <a:ext cx="3851920" cy="2896630"/>
          </a:xfrm>
          <a:prstGeom prst="rect">
            <a:avLst/>
          </a:prstGeom>
          <a:ln>
            <a:noFill/>
          </a:ln>
          <a:effectLst>
            <a:softEdge rad="112500"/>
          </a:effectLst>
        </p:spPr>
      </p:pic>
      <p:pic>
        <p:nvPicPr>
          <p:cNvPr id="29702" name="Picture 6" descr="https://avatars.mds.yandex.net/get-zen_doc/1136050/pub_5d6e76d246f4ff00ac2c1846_5d709e529515ee00add865a2/scale_1200"/>
          <p:cNvPicPr>
            <a:picLocks noChangeAspect="1" noChangeArrowheads="1"/>
          </p:cNvPicPr>
          <p:nvPr/>
        </p:nvPicPr>
        <p:blipFill>
          <a:blip r:embed="rId3" cstate="print"/>
          <a:srcRect l="2447" t="12673" r="896" b="9482"/>
          <a:stretch>
            <a:fillRect/>
          </a:stretch>
        </p:blipFill>
        <p:spPr bwMode="auto">
          <a:xfrm>
            <a:off x="5292080" y="1340768"/>
            <a:ext cx="3647289" cy="208823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fontAlgn="base"/>
            <a:r>
              <a:rPr lang="ru-RU" sz="3600" b="1" dirty="0" smtClean="0">
                <a:latin typeface="Georgia" pitchFamily="18" charset="0"/>
              </a:rPr>
              <a:t/>
            </a:r>
            <a:br>
              <a:rPr lang="ru-RU" sz="3600" b="1" dirty="0" smtClean="0">
                <a:latin typeface="Georgia" pitchFamily="18" charset="0"/>
              </a:rPr>
            </a:br>
            <a:r>
              <a:rPr lang="ru-RU" sz="3600" b="1" dirty="0" smtClean="0">
                <a:latin typeface="Georgia" pitchFamily="18" charset="0"/>
              </a:rPr>
              <a:t/>
            </a:r>
            <a:br>
              <a:rPr lang="ru-RU" sz="3600" b="1" dirty="0" smtClean="0">
                <a:latin typeface="Georgia" pitchFamily="18" charset="0"/>
              </a:rPr>
            </a:br>
            <a:r>
              <a:rPr lang="ru-RU" sz="3600" b="1" dirty="0" smtClean="0">
                <a:latin typeface="Georgia" pitchFamily="18" charset="0"/>
              </a:rPr>
              <a:t/>
            </a:r>
            <a:br>
              <a:rPr lang="ru-RU" sz="3600" b="1" dirty="0" smtClean="0">
                <a:latin typeface="Georgia" pitchFamily="18" charset="0"/>
              </a:rPr>
            </a:br>
            <a:r>
              <a:rPr lang="ru-RU" sz="3600" b="1" dirty="0" smtClean="0">
                <a:solidFill>
                  <a:srgbClr val="FFC000"/>
                </a:solidFill>
                <a:latin typeface="Georgia" pitchFamily="18" charset="0"/>
              </a:rPr>
              <a:t>САМЫЕ НЕОБЫЧНЫЕ:</a:t>
            </a:r>
            <a:r>
              <a:rPr lang="ru-RU" b="1" dirty="0" smtClean="0">
                <a:solidFill>
                  <a:srgbClr val="FFC000"/>
                </a:solidFill>
                <a:latin typeface="Georgia" pitchFamily="18" charset="0"/>
              </a:rPr>
              <a:t/>
            </a:r>
            <a:br>
              <a:rPr lang="ru-RU" b="1" dirty="0" smtClean="0">
                <a:solidFill>
                  <a:srgbClr val="FFC000"/>
                </a:solidFill>
                <a:latin typeface="Georgia" pitchFamily="18" charset="0"/>
              </a:rPr>
            </a:br>
            <a:r>
              <a:rPr lang="ru-RU" sz="2700" b="1" dirty="0" smtClean="0">
                <a:solidFill>
                  <a:srgbClr val="FFC000"/>
                </a:solidFill>
                <a:latin typeface="Georgia" pitchFamily="18" charset="0"/>
              </a:rPr>
              <a:t>«Лиры», опередившие время</a:t>
            </a:r>
            <a:br>
              <a:rPr lang="ru-RU" sz="2700" b="1" dirty="0" smtClean="0">
                <a:solidFill>
                  <a:srgbClr val="FFC000"/>
                </a:solidFill>
                <a:latin typeface="Georgia" pitchFamily="18" charset="0"/>
              </a:rPr>
            </a:br>
            <a:r>
              <a:rPr lang="ru-RU" dirty="0" smtClean="0"/>
              <a:t/>
            </a:r>
            <a:br>
              <a:rPr lang="ru-RU" dirty="0" smtClean="0"/>
            </a:br>
            <a:r>
              <a:rPr lang="ru-RU" dirty="0" smtClean="0"/>
              <a:t/>
            </a:r>
            <a:br>
              <a:rPr lang="ru-RU" dirty="0" smtClean="0"/>
            </a:br>
            <a:endParaRPr lang="ru-RU" dirty="0"/>
          </a:p>
        </p:txBody>
      </p:sp>
      <p:sp>
        <p:nvSpPr>
          <p:cNvPr id="4" name="Прямоугольник 3"/>
          <p:cNvSpPr/>
          <p:nvPr/>
        </p:nvSpPr>
        <p:spPr>
          <a:xfrm>
            <a:off x="179512" y="692696"/>
            <a:ext cx="5040560" cy="6694140"/>
          </a:xfrm>
          <a:prstGeom prst="rect">
            <a:avLst/>
          </a:prstGeom>
        </p:spPr>
        <p:txBody>
          <a:bodyPr wrap="square">
            <a:spAutoFit/>
          </a:bodyPr>
          <a:lstStyle/>
          <a:p>
            <a:pPr algn="just" fontAlgn="base"/>
            <a:endParaRPr lang="ru-RU" dirty="0" smtClean="0">
              <a:latin typeface="Times New Roman" pitchFamily="18" charset="0"/>
              <a:cs typeface="Times New Roman" pitchFamily="18" charset="0"/>
            </a:endParaRPr>
          </a:p>
          <a:p>
            <a:pPr algn="just" fontAlgn="base"/>
            <a:endParaRPr lang="ru-RU" sz="1700" dirty="0" smtClean="0">
              <a:latin typeface="Times New Roman" pitchFamily="18" charset="0"/>
              <a:cs typeface="Times New Roman" pitchFamily="18" charset="0"/>
            </a:endParaRPr>
          </a:p>
          <a:p>
            <a:pPr algn="just" fontAlgn="base"/>
            <a:r>
              <a:rPr lang="ru-RU" sz="1700" dirty="0" smtClean="0">
                <a:latin typeface="Times New Roman" pitchFamily="18" charset="0"/>
                <a:cs typeface="Times New Roman" pitchFamily="18" charset="0"/>
              </a:rPr>
              <a:t>Опередившие время «Лиры» – атомные подводные лодки проектов 705 и 705К (шифр "Альфа"/"Лира").</a:t>
            </a:r>
          </a:p>
          <a:p>
            <a:pPr algn="just" fontAlgn="base"/>
            <a:r>
              <a:rPr lang="ru-RU" sz="1700" dirty="0" smtClean="0">
                <a:latin typeface="Times New Roman" pitchFamily="18" charset="0"/>
                <a:cs typeface="Times New Roman" pitchFamily="18" charset="0"/>
              </a:rPr>
              <a:t>Строительство подлодок этого поколения из титана началось в 1964 году на Ново-Адмиралтейском заводе в Ленинграде. </a:t>
            </a:r>
          </a:p>
          <a:p>
            <a:pPr algn="just" fontAlgn="base"/>
            <a:r>
              <a:rPr lang="ru-RU" sz="1700" dirty="0" smtClean="0">
                <a:latin typeface="Times New Roman" pitchFamily="18" charset="0"/>
                <a:cs typeface="Times New Roman" pitchFamily="18" charset="0"/>
              </a:rPr>
              <a:t>Лодка была легкая и прочная, т.к. корпус  и все трубопроводы, механизмы, даже насосы, электродвигатели и другие составляющие были сделаны из титана.</a:t>
            </a:r>
          </a:p>
          <a:p>
            <a:pPr algn="just" fontAlgn="base"/>
            <a:r>
              <a:rPr lang="ru-RU" sz="1700" dirty="0" smtClean="0">
                <a:latin typeface="Times New Roman" pitchFamily="18" charset="0"/>
                <a:cs typeface="Times New Roman" pitchFamily="18" charset="0"/>
              </a:rPr>
              <a:t>Самое важное отличие подводных лодок 705-го проекта от остальных – главная энергетическая установка (ГЭУ). Установленный на них реактор с жидкометаллическим теплоносителем (особый сплав) позволял делать то, что не могут лодки с </a:t>
            </a:r>
            <a:r>
              <a:rPr lang="ru-RU" sz="1700" dirty="0" err="1" smtClean="0">
                <a:latin typeface="Times New Roman" pitchFamily="18" charset="0"/>
                <a:cs typeface="Times New Roman" pitchFamily="18" charset="0"/>
              </a:rPr>
              <a:t>водо-водяным</a:t>
            </a:r>
            <a:r>
              <a:rPr lang="ru-RU" sz="1700" dirty="0" smtClean="0">
                <a:latin typeface="Times New Roman" pitchFamily="18" charset="0"/>
                <a:cs typeface="Times New Roman" pitchFamily="18" charset="0"/>
              </a:rPr>
              <a:t> реактором. Это минимальное время для ввода ГЭУ, скорость повышения мощности реактора и одновременное увеличение хода до полного, а также возможность длительное время идти ходом, сопоставимым со скоростью торпеды (около 35-40 узлов).</a:t>
            </a:r>
          </a:p>
          <a:p>
            <a:pPr algn="just"/>
            <a:r>
              <a:rPr lang="ru-RU" dirty="0" smtClean="0"/>
              <a:t/>
            </a:r>
            <a:br>
              <a:rPr lang="ru-RU" dirty="0" smtClean="0"/>
            </a:br>
            <a:r>
              <a:rPr lang="ru-RU" dirty="0" smtClean="0"/>
              <a:t/>
            </a:r>
            <a:br>
              <a:rPr lang="ru-RU" dirty="0" smtClean="0"/>
            </a:br>
            <a:endParaRPr lang="ru-RU" dirty="0"/>
          </a:p>
        </p:txBody>
      </p:sp>
      <p:pic>
        <p:nvPicPr>
          <p:cNvPr id="28674" name="Picture 2" descr="https://cs2.livemaster.ru/storage/29/d5/7539a7466f1ba123c69080fc30j0--suveniry-i-podarki-model-pl-proekt-705-lira.jpg"/>
          <p:cNvPicPr>
            <a:picLocks noChangeAspect="1" noChangeArrowheads="1"/>
          </p:cNvPicPr>
          <p:nvPr/>
        </p:nvPicPr>
        <p:blipFill>
          <a:blip r:embed="rId2" cstate="print"/>
          <a:srcRect t="5547" r="1804" b="9278"/>
          <a:stretch>
            <a:fillRect/>
          </a:stretch>
        </p:blipFill>
        <p:spPr bwMode="auto">
          <a:xfrm>
            <a:off x="5449429" y="1340768"/>
            <a:ext cx="3694571" cy="2520280"/>
          </a:xfrm>
          <a:prstGeom prst="rect">
            <a:avLst/>
          </a:prstGeom>
          <a:ln>
            <a:noFill/>
          </a:ln>
          <a:effectLst>
            <a:softEdge rad="112500"/>
          </a:effectLst>
        </p:spPr>
      </p:pic>
      <p:pic>
        <p:nvPicPr>
          <p:cNvPr id="28676" name="Picture 4" descr="https://war-book.ru/wp-content/uploads/2019/08/00041342.jpg"/>
          <p:cNvPicPr>
            <a:picLocks noChangeAspect="1" noChangeArrowheads="1"/>
          </p:cNvPicPr>
          <p:nvPr/>
        </p:nvPicPr>
        <p:blipFill>
          <a:blip r:embed="rId3" cstate="print"/>
          <a:srcRect/>
          <a:stretch>
            <a:fillRect/>
          </a:stretch>
        </p:blipFill>
        <p:spPr bwMode="auto">
          <a:xfrm>
            <a:off x="5436096" y="4149080"/>
            <a:ext cx="3707904" cy="2206161"/>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600" b="1" dirty="0" smtClean="0">
                <a:solidFill>
                  <a:srgbClr val="FFC000"/>
                </a:solidFill>
                <a:latin typeface="Georgia" pitchFamily="18" charset="0"/>
              </a:rPr>
              <a:t>САМЫЕ НЕОБЫЧНЫЕ:</a:t>
            </a:r>
            <a:r>
              <a:rPr lang="ru-RU" b="1" dirty="0" smtClean="0">
                <a:solidFill>
                  <a:srgbClr val="FFC000"/>
                </a:solidFill>
                <a:latin typeface="Georgia" pitchFamily="18" charset="0"/>
              </a:rPr>
              <a:t/>
            </a:r>
            <a:br>
              <a:rPr lang="ru-RU" b="1" dirty="0" smtClean="0">
                <a:solidFill>
                  <a:srgbClr val="FFC000"/>
                </a:solidFill>
                <a:latin typeface="Georgia" pitchFamily="18" charset="0"/>
              </a:rPr>
            </a:br>
            <a:r>
              <a:rPr lang="ru-RU" sz="2700" b="1" dirty="0" smtClean="0">
                <a:solidFill>
                  <a:srgbClr val="FFC000"/>
                </a:solidFill>
                <a:latin typeface="Georgia" pitchFamily="18" charset="0"/>
              </a:rPr>
              <a:t>«Лиры», опередившие время</a:t>
            </a:r>
            <a:r>
              <a:rPr lang="ru-RU" b="1" dirty="0" smtClean="0">
                <a:solidFill>
                  <a:srgbClr val="FFC000"/>
                </a:solidFill>
                <a:latin typeface="Georgia" pitchFamily="18" charset="0"/>
              </a:rPr>
              <a:t/>
            </a:r>
            <a:br>
              <a:rPr lang="ru-RU" b="1" dirty="0" smtClean="0">
                <a:solidFill>
                  <a:srgbClr val="FFC000"/>
                </a:solidFill>
                <a:latin typeface="Georgia" pitchFamily="18" charset="0"/>
              </a:rPr>
            </a:br>
            <a:endParaRPr lang="ru-RU" dirty="0"/>
          </a:p>
        </p:txBody>
      </p:sp>
      <p:sp>
        <p:nvSpPr>
          <p:cNvPr id="3" name="Содержимое 2"/>
          <p:cNvSpPr>
            <a:spLocks noGrp="1"/>
          </p:cNvSpPr>
          <p:nvPr>
            <p:ph idx="1"/>
          </p:nvPr>
        </p:nvSpPr>
        <p:spPr>
          <a:xfrm>
            <a:off x="-180528" y="1124744"/>
            <a:ext cx="5760640" cy="5733256"/>
          </a:xfrm>
        </p:spPr>
        <p:txBody>
          <a:bodyPr>
            <a:noAutofit/>
          </a:bodyPr>
          <a:lstStyle/>
          <a:p>
            <a:pPr algn="just" fontAlgn="base">
              <a:buNone/>
            </a:pPr>
            <a:r>
              <a:rPr lang="ru-RU" sz="1800" dirty="0" smtClean="0"/>
              <a:t>	</a:t>
            </a:r>
            <a:r>
              <a:rPr lang="ru-RU" sz="1600" dirty="0" smtClean="0">
                <a:latin typeface="Times New Roman" pitchFamily="18" charset="0"/>
                <a:cs typeface="Times New Roman" pitchFamily="18" charset="0"/>
              </a:rPr>
              <a:t>Высокие боевые качества подлодок были обусловлены большим количеством новых оригинальных технических решений: автоматизированные системы управления реактором, вооружением и другими комплексами. </a:t>
            </a:r>
          </a:p>
          <a:p>
            <a:pPr algn="just" fontAlgn="base">
              <a:buNone/>
            </a:pPr>
            <a:r>
              <a:rPr lang="ru-RU" sz="1600" dirty="0" smtClean="0">
                <a:latin typeface="Times New Roman" pitchFamily="18" charset="0"/>
                <a:cs typeface="Times New Roman" pitchFamily="18" charset="0"/>
              </a:rPr>
              <a:t>	Обладая скоростью в 42 узла, "Лиры" имели авиационные разгонные характеристики – могли развить полный ход в течение минуты. Скорость позволяла зайти в "теневой" сектор любого корабля, где шум собственных двигателей не позволяет противнику использовать гидроакустику, даже если предварительно подлодка уже была обнаружена. При этом зайти за свою корму кораблям противника она не позволяла.</a:t>
            </a:r>
          </a:p>
          <a:p>
            <a:pPr algn="just" fontAlgn="base">
              <a:buNone/>
            </a:pPr>
            <a:r>
              <a:rPr lang="ru-RU" sz="1600" dirty="0" smtClean="0">
                <a:latin typeface="Times New Roman" pitchFamily="18" charset="0"/>
                <a:cs typeface="Times New Roman" pitchFamily="18" charset="0"/>
              </a:rPr>
              <a:t>	В начале 1980-х гг. атомная подводная лодка 705-го проекта, действовавшая в Северной Атлантике, установила своеобразный рекорд. В течение 22 часов она следила за натовским атомоходом, находясь у него за кормой. Несмотря на многочисленные попытки, сбросить противника "с хвоста" так и не удалось: слежение было прекращено лишь после получения соответствующего приказа с берега.</a:t>
            </a:r>
          </a:p>
          <a:p>
            <a:pPr algn="just" fontAlgn="base">
              <a:buNone/>
            </a:pPr>
            <a:r>
              <a:rPr lang="ru-RU" sz="1600" dirty="0" smtClean="0">
                <a:latin typeface="Times New Roman" pitchFamily="18" charset="0"/>
                <a:cs typeface="Times New Roman" pitchFamily="18" charset="0"/>
              </a:rPr>
              <a:t>	За 20 лет эксплуатации на кораблях этого проекта в борьбе за живучесть не был потерян ни один человек.</a:t>
            </a:r>
          </a:p>
          <a:p>
            <a:pPr algn="just">
              <a:buNone/>
            </a:pPr>
            <a:r>
              <a:rPr lang="ru-RU" sz="1600" dirty="0" smtClean="0"/>
              <a:t/>
            </a:r>
            <a:br>
              <a:rPr lang="ru-RU" sz="1600" dirty="0" smtClean="0"/>
            </a:br>
            <a:endParaRPr lang="ru-RU" sz="1600" dirty="0"/>
          </a:p>
        </p:txBody>
      </p:sp>
      <p:pic>
        <p:nvPicPr>
          <p:cNvPr id="30722" name="Picture 2" descr="https://www.korabel.ru/filemanager/IMAGES/0/86/86882.jpg"/>
          <p:cNvPicPr>
            <a:picLocks noChangeAspect="1" noChangeArrowheads="1"/>
          </p:cNvPicPr>
          <p:nvPr/>
        </p:nvPicPr>
        <p:blipFill>
          <a:blip r:embed="rId2" cstate="print"/>
          <a:srcRect/>
          <a:stretch>
            <a:fillRect/>
          </a:stretch>
        </p:blipFill>
        <p:spPr bwMode="auto">
          <a:xfrm>
            <a:off x="5595664" y="1196752"/>
            <a:ext cx="3548336" cy="2331257"/>
          </a:xfrm>
          <a:prstGeom prst="rect">
            <a:avLst/>
          </a:prstGeom>
          <a:ln>
            <a:noFill/>
          </a:ln>
          <a:effectLst>
            <a:softEdge rad="112500"/>
          </a:effectLst>
        </p:spPr>
      </p:pic>
      <p:pic>
        <p:nvPicPr>
          <p:cNvPr id="30726" name="Picture 6" descr="Подводная лодка - истребитель проекта 705,705К и нереализованные модификации"/>
          <p:cNvPicPr>
            <a:picLocks noChangeAspect="1" noChangeArrowheads="1"/>
          </p:cNvPicPr>
          <p:nvPr/>
        </p:nvPicPr>
        <p:blipFill>
          <a:blip r:embed="rId3" cstate="print"/>
          <a:srcRect/>
          <a:stretch>
            <a:fillRect/>
          </a:stretch>
        </p:blipFill>
        <p:spPr bwMode="auto">
          <a:xfrm>
            <a:off x="5652120" y="3842562"/>
            <a:ext cx="3491880" cy="257235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fontAlgn="base"/>
            <a:r>
              <a:rPr lang="ru-RU" sz="3600" b="1" dirty="0" smtClean="0">
                <a:latin typeface="Georgia" pitchFamily="18" charset="0"/>
              </a:rPr>
              <a:t/>
            </a:r>
            <a:br>
              <a:rPr lang="ru-RU" sz="3600" b="1" dirty="0" smtClean="0">
                <a:latin typeface="Georgia" pitchFamily="18" charset="0"/>
              </a:rPr>
            </a:br>
            <a:r>
              <a:rPr lang="ru-RU" sz="3600" b="1" dirty="0" smtClean="0">
                <a:latin typeface="Georgia" pitchFamily="18" charset="0"/>
              </a:rPr>
              <a:t/>
            </a:r>
            <a:br>
              <a:rPr lang="ru-RU" sz="3600" b="1" dirty="0" smtClean="0">
                <a:latin typeface="Georgia" pitchFamily="18" charset="0"/>
              </a:rPr>
            </a:br>
            <a:r>
              <a:rPr lang="ru-RU" sz="3600" b="1" dirty="0" smtClean="0">
                <a:latin typeface="Georgia" pitchFamily="18" charset="0"/>
              </a:rPr>
              <a:t/>
            </a:r>
            <a:br>
              <a:rPr lang="ru-RU" sz="3600" b="1" dirty="0" smtClean="0">
                <a:latin typeface="Georgia" pitchFamily="18" charset="0"/>
              </a:rPr>
            </a:br>
            <a:r>
              <a:rPr lang="ru-RU" sz="3600" b="1" dirty="0" smtClean="0">
                <a:solidFill>
                  <a:srgbClr val="FFC000"/>
                </a:solidFill>
                <a:latin typeface="Georgia" pitchFamily="18" charset="0"/>
              </a:rPr>
              <a:t>САМЫЕ БОЛЬШИЕ:</a:t>
            </a:r>
            <a:br>
              <a:rPr lang="ru-RU" sz="3600" b="1" dirty="0" smtClean="0">
                <a:solidFill>
                  <a:srgbClr val="FFC000"/>
                </a:solidFill>
                <a:latin typeface="Georgia" pitchFamily="18" charset="0"/>
              </a:rPr>
            </a:br>
            <a:r>
              <a:rPr lang="ru-RU" sz="2700" b="1" dirty="0" smtClean="0">
                <a:solidFill>
                  <a:srgbClr val="FFC000"/>
                </a:solidFill>
                <a:latin typeface="Georgia" pitchFamily="18" charset="0"/>
              </a:rPr>
              <a:t>тяжелые «Тайфуны»</a:t>
            </a:r>
            <a:r>
              <a:rPr lang="ru-RU" sz="2700" b="1" dirty="0" smtClean="0">
                <a:latin typeface="Georgia" pitchFamily="18" charset="0"/>
              </a:rPr>
              <a:t/>
            </a:r>
            <a:br>
              <a:rPr lang="ru-RU" sz="2700" b="1" dirty="0" smtClean="0">
                <a:latin typeface="Georgia" pitchFamily="18" charset="0"/>
              </a:rPr>
            </a:br>
            <a:r>
              <a:rPr lang="ru-RU" sz="2700" dirty="0" smtClean="0"/>
              <a:t/>
            </a:r>
            <a:br>
              <a:rPr lang="ru-RU" sz="2700" dirty="0" smtClean="0"/>
            </a:br>
            <a:r>
              <a:rPr lang="ru-RU" dirty="0" smtClean="0"/>
              <a:t/>
            </a:r>
            <a:br>
              <a:rPr lang="ru-RU" dirty="0" smtClean="0"/>
            </a:br>
            <a:endParaRPr lang="ru-RU" dirty="0"/>
          </a:p>
        </p:txBody>
      </p:sp>
      <p:sp>
        <p:nvSpPr>
          <p:cNvPr id="4" name="Прямоугольник 3"/>
          <p:cNvSpPr/>
          <p:nvPr/>
        </p:nvSpPr>
        <p:spPr>
          <a:xfrm>
            <a:off x="179512" y="1124744"/>
            <a:ext cx="5544616" cy="6401753"/>
          </a:xfrm>
          <a:prstGeom prst="rect">
            <a:avLst/>
          </a:prstGeom>
        </p:spPr>
        <p:txBody>
          <a:bodyPr wrap="square">
            <a:spAutoFit/>
          </a:bodyPr>
          <a:lstStyle/>
          <a:p>
            <a:pPr algn="just" fontAlgn="base"/>
            <a:endParaRPr lang="ru-RU" sz="1700" dirty="0" smtClean="0">
              <a:latin typeface="Times New Roman" pitchFamily="18" charset="0"/>
              <a:cs typeface="Times New Roman" pitchFamily="18" charset="0"/>
            </a:endParaRPr>
          </a:p>
          <a:p>
            <a:pPr algn="just" fontAlgn="base"/>
            <a:r>
              <a:rPr lang="ru-RU" sz="1700" dirty="0" smtClean="0">
                <a:latin typeface="Times New Roman" pitchFamily="18" charset="0"/>
                <a:cs typeface="Times New Roman" pitchFamily="18" charset="0"/>
              </a:rPr>
              <a:t>Эти подлодки невозможно перепутать ни с чем. Огромные, длинные и широкие, они больше похожи на космические корабли, чем на субмарины.</a:t>
            </a:r>
          </a:p>
          <a:p>
            <a:pPr algn="just" fontAlgn="base"/>
            <a:r>
              <a:rPr lang="ru-RU" sz="1700" dirty="0" smtClean="0">
                <a:latin typeface="Times New Roman" pitchFamily="18" charset="0"/>
                <a:cs typeface="Times New Roman" pitchFamily="18" charset="0"/>
              </a:rPr>
              <a:t>Тяжелые ракетные подводные крейсеры стратегического назначения проекта 941 "Акула" ("Тайфун" по классификации НАТО) до сих пор являются самыми большими подлодками в мире. Их подводное водоизмещение составляет 48 тысяч тонн, что практически равняется стандартному водоизмещению единственного российского авианосца "Адмирал Кузнецов".  Гигантские размеры лодок продиктовало новое оружие: твердотопливные трехступенчатые межконтинентальные баллистические ракеты Р-39.</a:t>
            </a:r>
          </a:p>
          <a:p>
            <a:pPr algn="just" fontAlgn="base"/>
            <a:r>
              <a:rPr lang="ru-RU" sz="1700" dirty="0" smtClean="0">
                <a:latin typeface="Times New Roman" pitchFamily="18" charset="0"/>
                <a:cs typeface="Times New Roman" pitchFamily="18" charset="0"/>
              </a:rPr>
              <a:t>Первая "Акула" вступила в строй в конце 1981 года. Эти подлодки прожили довольно короткую, но насыщенную жизнь на флоте и были списаны отнюдь не по своей вине – производство ракет для них было достаточно быстро прекращено, а новые ракеты Р-39УТТХ "Барк" так и не прошли всех испытаний, и крейсеры фактически остались безоружными. </a:t>
            </a:r>
          </a:p>
          <a:p>
            <a:pPr algn="just"/>
            <a:r>
              <a:rPr lang="ru-RU" sz="1700" dirty="0" smtClean="0">
                <a:latin typeface="Times New Roman" pitchFamily="18" charset="0"/>
                <a:cs typeface="Times New Roman" pitchFamily="18" charset="0"/>
              </a:rPr>
              <a:t/>
            </a:r>
            <a:br>
              <a:rPr lang="ru-RU" sz="1700" dirty="0" smtClean="0">
                <a:latin typeface="Times New Roman" pitchFamily="18" charset="0"/>
                <a:cs typeface="Times New Roman" pitchFamily="18" charset="0"/>
              </a:rPr>
            </a:br>
            <a:r>
              <a:rPr lang="ru-RU" dirty="0" smtClean="0"/>
              <a:t/>
            </a:r>
            <a:br>
              <a:rPr lang="ru-RU" dirty="0" smtClean="0"/>
            </a:br>
            <a:endParaRPr lang="ru-RU" dirty="0"/>
          </a:p>
        </p:txBody>
      </p:sp>
      <p:pic>
        <p:nvPicPr>
          <p:cNvPr id="31746" name="Picture 2" descr="https://upload.wikimedia.org/wikipedia/commons/thumb/e/e1/Typhoon3.jpg/274px-Typhoon3.jpg"/>
          <p:cNvPicPr>
            <a:picLocks noChangeAspect="1" noChangeArrowheads="1"/>
          </p:cNvPicPr>
          <p:nvPr/>
        </p:nvPicPr>
        <p:blipFill>
          <a:blip r:embed="rId2" cstate="print"/>
          <a:srcRect/>
          <a:stretch>
            <a:fillRect/>
          </a:stretch>
        </p:blipFill>
        <p:spPr bwMode="auto">
          <a:xfrm>
            <a:off x="5674735" y="1700808"/>
            <a:ext cx="3469265" cy="2448272"/>
          </a:xfrm>
          <a:prstGeom prst="rect">
            <a:avLst/>
          </a:prstGeom>
          <a:ln>
            <a:noFill/>
          </a:ln>
          <a:effectLst>
            <a:softEdge rad="112500"/>
          </a:effectLst>
        </p:spPr>
      </p:pic>
      <p:pic>
        <p:nvPicPr>
          <p:cNvPr id="31748" name="Picture 4" descr="https://fullpicture.ru/wp-content/uploads/2018/03/Supremacy-under-the-sea7.jpg"/>
          <p:cNvPicPr>
            <a:picLocks noChangeAspect="1" noChangeArrowheads="1"/>
          </p:cNvPicPr>
          <p:nvPr/>
        </p:nvPicPr>
        <p:blipFill>
          <a:blip r:embed="rId3" cstate="print"/>
          <a:srcRect/>
          <a:stretch>
            <a:fillRect/>
          </a:stretch>
        </p:blipFill>
        <p:spPr bwMode="auto">
          <a:xfrm>
            <a:off x="5746705" y="4149080"/>
            <a:ext cx="3397295" cy="244827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b="1" dirty="0" smtClean="0">
                <a:solidFill>
                  <a:srgbClr val="FFC000"/>
                </a:solidFill>
                <a:latin typeface="Georgia" pitchFamily="18" charset="0"/>
              </a:rPr>
              <a:t>САМЫЕ БОЛЬШИЕ:</a:t>
            </a:r>
            <a:r>
              <a:rPr lang="ru-RU" sz="5400" b="1" dirty="0" smtClean="0">
                <a:solidFill>
                  <a:srgbClr val="FFC000"/>
                </a:solidFill>
                <a:latin typeface="Georgia" pitchFamily="18" charset="0"/>
              </a:rPr>
              <a:t/>
            </a:r>
            <a:br>
              <a:rPr lang="ru-RU" sz="5400" b="1" dirty="0" smtClean="0">
                <a:solidFill>
                  <a:srgbClr val="FFC000"/>
                </a:solidFill>
                <a:latin typeface="Georgia" pitchFamily="18" charset="0"/>
              </a:rPr>
            </a:br>
            <a:r>
              <a:rPr lang="ru-RU" sz="2700" b="1" dirty="0" smtClean="0">
                <a:solidFill>
                  <a:srgbClr val="FFC000"/>
                </a:solidFill>
                <a:latin typeface="Georgia" pitchFamily="18" charset="0"/>
              </a:rPr>
              <a:t>тяжелые «Тайфуны»</a:t>
            </a:r>
            <a:endParaRPr lang="ru-RU" sz="2700" dirty="0"/>
          </a:p>
        </p:txBody>
      </p:sp>
      <p:sp>
        <p:nvSpPr>
          <p:cNvPr id="4" name="Прямоугольник 3"/>
          <p:cNvSpPr/>
          <p:nvPr/>
        </p:nvSpPr>
        <p:spPr>
          <a:xfrm>
            <a:off x="179512" y="1340768"/>
            <a:ext cx="5472608" cy="5878532"/>
          </a:xfrm>
          <a:prstGeom prst="rect">
            <a:avLst/>
          </a:prstGeom>
        </p:spPr>
        <p:txBody>
          <a:bodyPr wrap="square">
            <a:spAutoFit/>
          </a:bodyPr>
          <a:lstStyle/>
          <a:p>
            <a:pPr algn="just" fontAlgn="base"/>
            <a:r>
              <a:rPr lang="ru-RU" sz="1700" dirty="0" smtClean="0">
                <a:latin typeface="Times New Roman" pitchFamily="18" charset="0"/>
                <a:cs typeface="Times New Roman" pitchFamily="18" charset="0"/>
              </a:rPr>
              <a:t>Всего было построено 6 кораблей, они строились для противодействия новым американским ракетным крейсерам типа "Огайо".</a:t>
            </a:r>
          </a:p>
          <a:p>
            <a:pPr algn="just" fontAlgn="base"/>
            <a:r>
              <a:rPr lang="ru-RU" sz="1700" dirty="0" smtClean="0">
                <a:latin typeface="Times New Roman" pitchFamily="18" charset="0"/>
                <a:cs typeface="Times New Roman" pitchFamily="18" charset="0"/>
              </a:rPr>
              <a:t>Два основных прочных корпуса подлодки расположены внутри легкого корпуса параллельно друг другу. Именно это дает "Тайфунам" не только внушительную высоту, но и ширину.</a:t>
            </a:r>
          </a:p>
          <a:p>
            <a:pPr algn="just" fontAlgn="base"/>
            <a:r>
              <a:rPr lang="ru-RU" sz="1700" dirty="0" smtClean="0">
                <a:latin typeface="Times New Roman" pitchFamily="18" charset="0"/>
                <a:cs typeface="Times New Roman" pitchFamily="18" charset="0"/>
              </a:rPr>
              <a:t>В "Акулах" были реализованы беспрецедентные условия для комфортной службы экипажа. На каждой такой лодке есть салон для отдыха, спортзал и небольшой бассейн, заполняемый забортной водой с возможностью подогрева. Имеется сауна, солярий, "живой уголок". Кубрики и каюты для офицеров гораздо просторнее, чем на других субмаринах. За эти преимущества моряки называли 941-е "</a:t>
            </a:r>
            <a:r>
              <a:rPr lang="ru-RU" sz="1700" dirty="0" err="1" smtClean="0">
                <a:latin typeface="Times New Roman" pitchFamily="18" charset="0"/>
                <a:cs typeface="Times New Roman" pitchFamily="18" charset="0"/>
              </a:rPr>
              <a:t>хилтонами</a:t>
            </a:r>
            <a:r>
              <a:rPr lang="ru-RU" sz="1700" dirty="0" smtClean="0">
                <a:latin typeface="Times New Roman" pitchFamily="18" charset="0"/>
                <a:cs typeface="Times New Roman" pitchFamily="18" charset="0"/>
              </a:rPr>
              <a:t>".</a:t>
            </a:r>
          </a:p>
          <a:p>
            <a:pPr algn="just" fontAlgn="base"/>
            <a:r>
              <a:rPr lang="ru-RU" sz="1700" dirty="0" smtClean="0">
                <a:latin typeface="Times New Roman" pitchFamily="18" charset="0"/>
                <a:cs typeface="Times New Roman" pitchFamily="18" charset="0"/>
              </a:rPr>
              <a:t>Из 6 построенных кораблей 3 подлодки проекта 941 утилизированы, 2 корабля – "Архангельск" и "Северсталь" – находятся в резерве, а "Дмитрий Донской" был модернизирован для испытаний ракеты "Булава".</a:t>
            </a:r>
          </a:p>
          <a:p>
            <a:r>
              <a:rPr lang="ru-RU" dirty="0" smtClean="0"/>
              <a:t/>
            </a:r>
            <a:br>
              <a:rPr lang="ru-RU" dirty="0" smtClean="0"/>
            </a:br>
            <a:endParaRPr lang="ru-RU" dirty="0"/>
          </a:p>
        </p:txBody>
      </p:sp>
      <p:pic>
        <p:nvPicPr>
          <p:cNvPr id="32770" name="Picture 2" descr="https://gunsfriend.ru/wp-content/uploads/c/7/4/c74ae120efb8248d5cd509cbfd9099d3.jpg"/>
          <p:cNvPicPr>
            <a:picLocks noChangeAspect="1" noChangeArrowheads="1"/>
          </p:cNvPicPr>
          <p:nvPr/>
        </p:nvPicPr>
        <p:blipFill>
          <a:blip r:embed="rId2" cstate="print"/>
          <a:srcRect/>
          <a:stretch>
            <a:fillRect/>
          </a:stretch>
        </p:blipFill>
        <p:spPr bwMode="auto">
          <a:xfrm>
            <a:off x="5652120" y="1484784"/>
            <a:ext cx="3347864" cy="2510898"/>
          </a:xfrm>
          <a:prstGeom prst="rect">
            <a:avLst/>
          </a:prstGeom>
          <a:ln>
            <a:noFill/>
          </a:ln>
          <a:effectLst>
            <a:softEdge rad="112500"/>
          </a:effectLst>
        </p:spPr>
      </p:pic>
      <p:pic>
        <p:nvPicPr>
          <p:cNvPr id="32771" name="Picture 3"/>
          <p:cNvPicPr>
            <a:picLocks noChangeAspect="1" noChangeArrowheads="1"/>
          </p:cNvPicPr>
          <p:nvPr/>
        </p:nvPicPr>
        <p:blipFill>
          <a:blip r:embed="rId3" cstate="print"/>
          <a:srcRect/>
          <a:stretch>
            <a:fillRect/>
          </a:stretch>
        </p:blipFill>
        <p:spPr bwMode="auto">
          <a:xfrm>
            <a:off x="5796136" y="4005064"/>
            <a:ext cx="3347864" cy="252028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fontAlgn="base"/>
            <a:r>
              <a:rPr lang="ru-RU" sz="3600" b="1" dirty="0" smtClean="0">
                <a:solidFill>
                  <a:srgbClr val="FFC000"/>
                </a:solidFill>
                <a:latin typeface="Georgia" pitchFamily="18" charset="0"/>
              </a:rPr>
              <a:t/>
            </a:r>
            <a:br>
              <a:rPr lang="ru-RU" sz="3600" b="1" dirty="0" smtClean="0">
                <a:solidFill>
                  <a:srgbClr val="FFC000"/>
                </a:solidFill>
                <a:latin typeface="Georgia" pitchFamily="18" charset="0"/>
              </a:rPr>
            </a:br>
            <a:r>
              <a:rPr lang="ru-RU" sz="3600" b="1" dirty="0" smtClean="0">
                <a:solidFill>
                  <a:srgbClr val="FFC000"/>
                </a:solidFill>
                <a:latin typeface="Georgia" pitchFamily="18" charset="0"/>
              </a:rPr>
              <a:t/>
            </a:r>
            <a:br>
              <a:rPr lang="ru-RU" sz="3600" b="1" dirty="0" smtClean="0">
                <a:solidFill>
                  <a:srgbClr val="FFC000"/>
                </a:solidFill>
                <a:latin typeface="Georgia" pitchFamily="18" charset="0"/>
              </a:rPr>
            </a:br>
            <a:r>
              <a:rPr lang="ru-RU" sz="3600" b="1" dirty="0" smtClean="0">
                <a:solidFill>
                  <a:srgbClr val="FFC000"/>
                </a:solidFill>
                <a:latin typeface="Georgia" pitchFamily="18" charset="0"/>
              </a:rPr>
              <a:t/>
            </a:r>
            <a:br>
              <a:rPr lang="ru-RU" sz="3600" b="1" dirty="0" smtClean="0">
                <a:solidFill>
                  <a:srgbClr val="FFC000"/>
                </a:solidFill>
                <a:latin typeface="Georgia" pitchFamily="18" charset="0"/>
              </a:rPr>
            </a:br>
            <a:r>
              <a:rPr lang="ru-RU" sz="3600" b="1" dirty="0" smtClean="0">
                <a:solidFill>
                  <a:srgbClr val="FFC000"/>
                </a:solidFill>
                <a:latin typeface="Georgia" pitchFamily="18" charset="0"/>
              </a:rPr>
              <a:t>САМЫЕ МАЛЕНЬКИЕ:</a:t>
            </a:r>
            <a:br>
              <a:rPr lang="ru-RU" sz="3600" b="1" dirty="0" smtClean="0">
                <a:solidFill>
                  <a:srgbClr val="FFC000"/>
                </a:solidFill>
                <a:latin typeface="Georgia" pitchFamily="18" charset="0"/>
              </a:rPr>
            </a:br>
            <a:r>
              <a:rPr lang="ru-RU" sz="2700" b="1" dirty="0" smtClean="0">
                <a:solidFill>
                  <a:srgbClr val="FFC000"/>
                </a:solidFill>
                <a:latin typeface="Georgia" pitchFamily="18" charset="0"/>
              </a:rPr>
              <a:t>новаторская «Лада»</a:t>
            </a:r>
            <a:br>
              <a:rPr lang="ru-RU" sz="2700" b="1" dirty="0" smtClean="0">
                <a:solidFill>
                  <a:srgbClr val="FFC000"/>
                </a:solidFill>
                <a:latin typeface="Georgia" pitchFamily="18" charset="0"/>
              </a:rPr>
            </a:br>
            <a:r>
              <a:rPr lang="ru-RU" dirty="0" smtClean="0"/>
              <a:t/>
            </a:r>
            <a:br>
              <a:rPr lang="ru-RU" dirty="0" smtClean="0"/>
            </a:br>
            <a:r>
              <a:rPr lang="ru-RU" dirty="0" smtClean="0"/>
              <a:t/>
            </a:r>
            <a:br>
              <a:rPr lang="ru-RU" dirty="0" smtClean="0"/>
            </a:br>
            <a:endParaRPr lang="ru-RU" dirty="0"/>
          </a:p>
        </p:txBody>
      </p:sp>
      <p:sp>
        <p:nvSpPr>
          <p:cNvPr id="4" name="Прямоугольник 3"/>
          <p:cNvSpPr/>
          <p:nvPr/>
        </p:nvSpPr>
        <p:spPr>
          <a:xfrm>
            <a:off x="179512" y="980728"/>
            <a:ext cx="5544616" cy="6371555"/>
          </a:xfrm>
          <a:prstGeom prst="rect">
            <a:avLst/>
          </a:prstGeom>
        </p:spPr>
        <p:txBody>
          <a:bodyPr wrap="square">
            <a:spAutoFit/>
          </a:bodyPr>
          <a:lstStyle/>
          <a:p>
            <a:pPr algn="just" fontAlgn="base"/>
            <a:endParaRPr lang="ru-RU" sz="1700" dirty="0" smtClean="0">
              <a:latin typeface="Times New Roman" pitchFamily="18" charset="0"/>
              <a:cs typeface="Times New Roman" pitchFamily="18" charset="0"/>
            </a:endParaRPr>
          </a:p>
          <a:p>
            <a:pPr algn="just" fontAlgn="base"/>
            <a:r>
              <a:rPr lang="ru-RU" sz="1700" dirty="0" smtClean="0">
                <a:latin typeface="Times New Roman" pitchFamily="18" charset="0"/>
                <a:cs typeface="Times New Roman" pitchFamily="18" charset="0"/>
              </a:rPr>
              <a:t>Проект 677 "Лада" опередил свое время на несколько десятилетий. Первую подлодку "Санкт-Петербург", заложенную в 1997 году, кораблестроители доводили до ума несколько лет. Головная субмарина фактически стала стендом, на котором отрабатывалось более сотни новейших опытно-конструкторских работ.</a:t>
            </a:r>
          </a:p>
          <a:p>
            <a:pPr algn="just" fontAlgn="base"/>
            <a:r>
              <a:rPr lang="ru-RU" sz="1700" dirty="0" smtClean="0">
                <a:latin typeface="Times New Roman" pitchFamily="18" charset="0"/>
                <a:cs typeface="Times New Roman" pitchFamily="18" charset="0"/>
              </a:rPr>
              <a:t>О новшествах, внедренных на "Лады", много не говорят. Известно, что гидроакустическое, радиоэлектронное и другое вооружение, а также двигатели у нее нового поколения, что вооружена эта кроха "Калибром" и способна делать как одиночные, так и залповые пуски этой ракеты из торпедных аппаратов.</a:t>
            </a:r>
          </a:p>
          <a:p>
            <a:pPr algn="just" fontAlgn="base"/>
            <a:r>
              <a:rPr lang="ru-RU" sz="1700" dirty="0" smtClean="0">
                <a:latin typeface="Times New Roman" pitchFamily="18" charset="0"/>
                <a:cs typeface="Times New Roman" pitchFamily="18" charset="0"/>
              </a:rPr>
              <a:t>Подводное водоизмещение "Лады" не превышает 1,6 тонны, что примерно в 15 раз меньше "Борея". Моряки шутят, что этот корабль уместился бы даже в кают-компании стратегического ракетоносца.</a:t>
            </a:r>
          </a:p>
          <a:p>
            <a:pPr algn="just" fontAlgn="base"/>
            <a:r>
              <a:rPr lang="ru-RU" sz="1700" dirty="0" smtClean="0">
                <a:latin typeface="Times New Roman" pitchFamily="18" charset="0"/>
                <a:cs typeface="Times New Roman" pitchFamily="18" charset="0"/>
              </a:rPr>
              <a:t>Головная подлодка серии – "Санкт-Петербург" – с 2010 года находится в опытной эксплуатации, еще две строятся сегодня в Петербурге. </a:t>
            </a:r>
          </a:p>
          <a:p>
            <a:pPr algn="just"/>
            <a:r>
              <a:rPr lang="ru-RU" dirty="0" smtClean="0"/>
              <a:t/>
            </a:r>
            <a:br>
              <a:rPr lang="ru-RU" dirty="0" smtClean="0"/>
            </a:br>
            <a:r>
              <a:rPr lang="ru-RU" dirty="0" smtClean="0"/>
              <a:t/>
            </a:r>
            <a:br>
              <a:rPr lang="ru-RU" dirty="0" smtClean="0"/>
            </a:br>
            <a:endParaRPr lang="ru-RU" dirty="0"/>
          </a:p>
        </p:txBody>
      </p:sp>
      <p:pic>
        <p:nvPicPr>
          <p:cNvPr id="33794" name="Picture 2" descr="https://warfiles.ru/uploads/posts/2017-08/org_bioc408.jpg"/>
          <p:cNvPicPr>
            <a:picLocks noChangeAspect="1" noChangeArrowheads="1"/>
          </p:cNvPicPr>
          <p:nvPr/>
        </p:nvPicPr>
        <p:blipFill>
          <a:blip r:embed="rId2" cstate="print"/>
          <a:srcRect/>
          <a:stretch>
            <a:fillRect/>
          </a:stretch>
        </p:blipFill>
        <p:spPr bwMode="auto">
          <a:xfrm>
            <a:off x="5724128" y="1412776"/>
            <a:ext cx="3275856" cy="2448272"/>
          </a:xfrm>
          <a:prstGeom prst="rect">
            <a:avLst/>
          </a:prstGeom>
          <a:ln>
            <a:noFill/>
          </a:ln>
          <a:effectLst>
            <a:softEdge rad="112500"/>
          </a:effectLst>
        </p:spPr>
      </p:pic>
      <p:pic>
        <p:nvPicPr>
          <p:cNvPr id="33796" name="Picture 4" descr="https://storage.myseldon.com/news_pict_C2/C2B7D13802F8DB5603837B04A94E63C4"/>
          <p:cNvPicPr>
            <a:picLocks noChangeAspect="1" noChangeArrowheads="1"/>
          </p:cNvPicPr>
          <p:nvPr/>
        </p:nvPicPr>
        <p:blipFill>
          <a:blip r:embed="rId3" cstate="print"/>
          <a:srcRect/>
          <a:stretch>
            <a:fillRect/>
          </a:stretch>
        </p:blipFill>
        <p:spPr bwMode="auto">
          <a:xfrm>
            <a:off x="5724128" y="4005064"/>
            <a:ext cx="3419872" cy="237658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fontAlgn="base"/>
            <a:r>
              <a:rPr lang="ru-RU" sz="3600" b="1" dirty="0" smtClean="0">
                <a:solidFill>
                  <a:srgbClr val="FFC000"/>
                </a:solidFill>
                <a:latin typeface="Georgia" pitchFamily="18" charset="0"/>
              </a:rPr>
              <a:t/>
            </a:r>
            <a:br>
              <a:rPr lang="ru-RU" sz="3600" b="1" dirty="0" smtClean="0">
                <a:solidFill>
                  <a:srgbClr val="FFC000"/>
                </a:solidFill>
                <a:latin typeface="Georgia" pitchFamily="18" charset="0"/>
              </a:rPr>
            </a:br>
            <a:r>
              <a:rPr lang="ru-RU" sz="3600" b="1" dirty="0" smtClean="0">
                <a:solidFill>
                  <a:srgbClr val="FFC000"/>
                </a:solidFill>
                <a:latin typeface="Georgia" pitchFamily="18" charset="0"/>
              </a:rPr>
              <a:t/>
            </a:r>
            <a:br>
              <a:rPr lang="ru-RU" sz="3600" b="1" dirty="0" smtClean="0">
                <a:solidFill>
                  <a:srgbClr val="FFC000"/>
                </a:solidFill>
                <a:latin typeface="Georgia" pitchFamily="18" charset="0"/>
              </a:rPr>
            </a:br>
            <a:r>
              <a:rPr lang="ru-RU" sz="3600" b="1" dirty="0" smtClean="0">
                <a:solidFill>
                  <a:srgbClr val="FFC000"/>
                </a:solidFill>
                <a:latin typeface="Georgia" pitchFamily="18" charset="0"/>
              </a:rPr>
              <a:t/>
            </a:r>
            <a:br>
              <a:rPr lang="ru-RU" sz="3600" b="1" dirty="0" smtClean="0">
                <a:solidFill>
                  <a:srgbClr val="FFC000"/>
                </a:solidFill>
                <a:latin typeface="Georgia" pitchFamily="18" charset="0"/>
              </a:rPr>
            </a:br>
            <a:r>
              <a:rPr lang="ru-RU" sz="3600" b="1" dirty="0" smtClean="0">
                <a:solidFill>
                  <a:srgbClr val="FFC000"/>
                </a:solidFill>
                <a:latin typeface="Georgia" pitchFamily="18" charset="0"/>
              </a:rPr>
              <a:t>САМЫЕ БЕСШУМНЫЕ:</a:t>
            </a:r>
            <a:r>
              <a:rPr lang="ru-RU" b="1" dirty="0" smtClean="0">
                <a:solidFill>
                  <a:srgbClr val="FFC000"/>
                </a:solidFill>
                <a:latin typeface="Georgia" pitchFamily="18" charset="0"/>
              </a:rPr>
              <a:t/>
            </a:r>
            <a:br>
              <a:rPr lang="ru-RU" b="1" dirty="0" smtClean="0">
                <a:solidFill>
                  <a:srgbClr val="FFC000"/>
                </a:solidFill>
                <a:latin typeface="Georgia" pitchFamily="18" charset="0"/>
              </a:rPr>
            </a:br>
            <a:r>
              <a:rPr lang="ru-RU" sz="2700" b="1" dirty="0" smtClean="0">
                <a:solidFill>
                  <a:srgbClr val="FFC000"/>
                </a:solidFill>
                <a:latin typeface="Georgia" pitchFamily="18" charset="0"/>
              </a:rPr>
              <a:t>«Черные дыры«»в морях</a:t>
            </a:r>
            <a:r>
              <a:rPr lang="ru-RU" sz="2700" b="1" dirty="0" smtClean="0">
                <a:solidFill>
                  <a:srgbClr val="FFC000"/>
                </a:solidFill>
              </a:rPr>
              <a:t/>
            </a:r>
            <a:br>
              <a:rPr lang="ru-RU" sz="2700" b="1" dirty="0" smtClean="0">
                <a:solidFill>
                  <a:srgbClr val="FFC000"/>
                </a:solidFill>
              </a:rPr>
            </a:br>
            <a:r>
              <a:rPr lang="ru-RU" sz="2700" dirty="0" smtClean="0"/>
              <a:t/>
            </a:r>
            <a:br>
              <a:rPr lang="ru-RU" sz="2700" dirty="0" smtClean="0"/>
            </a:br>
            <a:r>
              <a:rPr lang="ru-RU" dirty="0" smtClean="0"/>
              <a:t/>
            </a:r>
            <a:br>
              <a:rPr lang="ru-RU" dirty="0" smtClean="0"/>
            </a:br>
            <a:endParaRPr lang="ru-RU" dirty="0"/>
          </a:p>
        </p:txBody>
      </p:sp>
      <p:sp>
        <p:nvSpPr>
          <p:cNvPr id="4" name="Прямоугольник 3"/>
          <p:cNvSpPr/>
          <p:nvPr/>
        </p:nvSpPr>
        <p:spPr>
          <a:xfrm>
            <a:off x="251520" y="1502688"/>
            <a:ext cx="5400600" cy="5355312"/>
          </a:xfrm>
          <a:prstGeom prst="rect">
            <a:avLst/>
          </a:prstGeom>
        </p:spPr>
        <p:txBody>
          <a:bodyPr wrap="square">
            <a:spAutoFit/>
          </a:bodyPr>
          <a:lstStyle/>
          <a:p>
            <a:pPr algn="just" fontAlgn="base"/>
            <a:r>
              <a:rPr lang="ru-RU" dirty="0" smtClean="0">
                <a:latin typeface="Times New Roman" pitchFamily="18" charset="0"/>
                <a:cs typeface="Times New Roman" pitchFamily="18" charset="0"/>
              </a:rPr>
              <a:t>Дизель-электрические подводные лодки проекта 636.3 (шифр "Варшавянка") за свою бесшумность давно получили от моряков НАТО уважительное прозвище "Черная дыра". Серия из шести таких субмарин для Черноморского флота строится сегодня на Адмиралтейских верфях в Петербурге.</a:t>
            </a:r>
          </a:p>
          <a:p>
            <a:pPr algn="just" fontAlgn="base"/>
            <a:r>
              <a:rPr lang="ru-RU" dirty="0" smtClean="0">
                <a:latin typeface="Times New Roman" pitchFamily="18" charset="0"/>
                <a:cs typeface="Times New Roman" pitchFamily="18" charset="0"/>
              </a:rPr>
              <a:t>Название "Варшавянка" пришло из 1970-х годов, когда эти лодки предполагалось большими сериями поставлять на экспорт в страны Варшавского договора. До этого был "Палтус" (проект 877), который до сих пор успешно служит в Индии, Китае, Вьетнаме, Алжире и других странах. Детища Центрального конструкторского бюро морской техники "Рубин" "Варшавянки" стали гармоничным развитием "Палтуса", приобрели большую скрытность и обновленную электронику.</a:t>
            </a:r>
          </a:p>
          <a:p>
            <a:r>
              <a:rPr lang="ru-RU" dirty="0" smtClean="0"/>
              <a:t/>
            </a:r>
            <a:br>
              <a:rPr lang="ru-RU" dirty="0" smtClean="0"/>
            </a:br>
            <a:r>
              <a:rPr lang="ru-RU" dirty="0" smtClean="0"/>
              <a:t/>
            </a:r>
            <a:br>
              <a:rPr lang="ru-RU" dirty="0" smtClean="0"/>
            </a:br>
            <a:endParaRPr lang="ru-RU" dirty="0"/>
          </a:p>
        </p:txBody>
      </p:sp>
      <p:pic>
        <p:nvPicPr>
          <p:cNvPr id="35842" name="Picture 2" descr="ДЭПЛ &quot;Владикавказ&quot; проекта 877"/>
          <p:cNvPicPr>
            <a:picLocks noChangeAspect="1" noChangeArrowheads="1"/>
          </p:cNvPicPr>
          <p:nvPr/>
        </p:nvPicPr>
        <p:blipFill>
          <a:blip r:embed="rId2" cstate="print"/>
          <a:srcRect/>
          <a:stretch>
            <a:fillRect/>
          </a:stretch>
        </p:blipFill>
        <p:spPr bwMode="auto">
          <a:xfrm>
            <a:off x="5652120" y="1628800"/>
            <a:ext cx="3491880" cy="2154564"/>
          </a:xfrm>
          <a:prstGeom prst="rect">
            <a:avLst/>
          </a:prstGeom>
          <a:ln>
            <a:noFill/>
          </a:ln>
          <a:effectLst>
            <a:softEdge rad="112500"/>
          </a:effectLst>
        </p:spPr>
      </p:pic>
      <p:pic>
        <p:nvPicPr>
          <p:cNvPr id="35846" name="Picture 6" descr="http://in-domodedovo.ru/upload/gallery/285/40785_b3fac29139fa52474bc74280cea9e9e1c10c4d47.jpg"/>
          <p:cNvPicPr>
            <a:picLocks noChangeAspect="1" noChangeArrowheads="1"/>
          </p:cNvPicPr>
          <p:nvPr/>
        </p:nvPicPr>
        <p:blipFill>
          <a:blip r:embed="rId3" cstate="print"/>
          <a:srcRect/>
          <a:stretch>
            <a:fillRect/>
          </a:stretch>
        </p:blipFill>
        <p:spPr bwMode="auto">
          <a:xfrm>
            <a:off x="5652120" y="3933056"/>
            <a:ext cx="3491880" cy="232792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b="1" dirty="0" smtClean="0">
                <a:solidFill>
                  <a:srgbClr val="FFC000"/>
                </a:solidFill>
                <a:latin typeface="Georgia" pitchFamily="18" charset="0"/>
              </a:rPr>
              <a:t>САМЫЕ БЕСШУМНЫЕ:</a:t>
            </a:r>
            <a:r>
              <a:rPr lang="ru-RU" b="1" dirty="0" smtClean="0">
                <a:solidFill>
                  <a:srgbClr val="FFC000"/>
                </a:solidFill>
                <a:latin typeface="Georgia" pitchFamily="18" charset="0"/>
              </a:rPr>
              <a:t/>
            </a:r>
            <a:br>
              <a:rPr lang="ru-RU" b="1" dirty="0" smtClean="0">
                <a:solidFill>
                  <a:srgbClr val="FFC000"/>
                </a:solidFill>
                <a:latin typeface="Georgia" pitchFamily="18" charset="0"/>
              </a:rPr>
            </a:br>
            <a:r>
              <a:rPr lang="ru-RU" sz="2700" b="1" dirty="0" smtClean="0">
                <a:solidFill>
                  <a:srgbClr val="FFC000"/>
                </a:solidFill>
                <a:latin typeface="Georgia" pitchFamily="18" charset="0"/>
              </a:rPr>
              <a:t>«Черные дыры» в морях</a:t>
            </a:r>
            <a:endParaRPr lang="ru-RU" sz="2700" dirty="0"/>
          </a:p>
        </p:txBody>
      </p:sp>
      <p:sp>
        <p:nvSpPr>
          <p:cNvPr id="3" name="Содержимое 2"/>
          <p:cNvSpPr>
            <a:spLocks noGrp="1"/>
          </p:cNvSpPr>
          <p:nvPr>
            <p:ph idx="1"/>
          </p:nvPr>
        </p:nvSpPr>
        <p:spPr>
          <a:xfrm>
            <a:off x="0" y="1556792"/>
            <a:ext cx="5220072" cy="5688632"/>
          </a:xfrm>
        </p:spPr>
        <p:txBody>
          <a:bodyPr>
            <a:normAutofit fontScale="32500" lnSpcReduction="20000"/>
          </a:bodyPr>
          <a:lstStyle/>
          <a:p>
            <a:pPr algn="just">
              <a:buNone/>
            </a:pPr>
            <a:r>
              <a:rPr lang="ru-RU" dirty="0" smtClean="0"/>
              <a:t>	</a:t>
            </a:r>
            <a:r>
              <a:rPr lang="ru-RU" sz="5200" dirty="0" smtClean="0">
                <a:latin typeface="Times New Roman" pitchFamily="18" charset="0"/>
                <a:cs typeface="Times New Roman" pitchFamily="18" charset="0"/>
              </a:rPr>
              <a:t>Подлодки обладают мощным вооружением – интегрированной ракетной системой "Калибр", которая размещается в 533-миллиметровых торпедных аппаратах в носу лодки и может поразить крылатыми ракетами надводные корабли, подлодки противника и, главное, его береговые объекты на значительных расстояниях. Соотношение дальности обнаружения целей и акустической скрытности у 636-х является оптимальным: "Варшавянка" сможет "увидеть" врага на максимальном расстоянии, подобраться к нему и не быть обнаруженной, наблюдать за ним, а при необходимости применить свой главный калибр.</a:t>
            </a:r>
          </a:p>
          <a:p>
            <a:pPr algn="just">
              <a:buNone/>
            </a:pPr>
            <a:r>
              <a:rPr lang="ru-RU" sz="5200" dirty="0" smtClean="0">
                <a:latin typeface="Times New Roman" pitchFamily="18" charset="0"/>
                <a:cs typeface="Times New Roman" pitchFamily="18" charset="0"/>
              </a:rPr>
              <a:t>	 "Варшавянки" относятся к третьему поколению подводных лодок, но для Черного моря конструкторы постарались максимально приблизить их к новаторскому четвертому. У них два мощных </a:t>
            </a:r>
            <a:r>
              <a:rPr lang="ru-RU" sz="5200" dirty="0" err="1" smtClean="0">
                <a:latin typeface="Times New Roman" pitchFamily="18" charset="0"/>
                <a:cs typeface="Times New Roman" pitchFamily="18" charset="0"/>
              </a:rPr>
              <a:t>дизель-генератора</a:t>
            </a:r>
            <a:r>
              <a:rPr lang="ru-RU" sz="5200" dirty="0" smtClean="0">
                <a:latin typeface="Times New Roman" pitchFamily="18" charset="0"/>
                <a:cs typeface="Times New Roman" pitchFamily="18" charset="0"/>
              </a:rPr>
              <a:t>, позволяющих развивать под водой скорость до 37 км/ч, хорошо зарекомендовавшие себя обводы корпуса и особое противогидроакустическое покрытие.</a:t>
            </a:r>
            <a:br>
              <a:rPr lang="ru-RU" sz="5200" dirty="0" smtClean="0">
                <a:latin typeface="Times New Roman" pitchFamily="18" charset="0"/>
                <a:cs typeface="Times New Roman" pitchFamily="18" charset="0"/>
              </a:rPr>
            </a:br>
            <a:endParaRPr lang="ru-RU" sz="5200" dirty="0">
              <a:latin typeface="Times New Roman" pitchFamily="18" charset="0"/>
              <a:cs typeface="Times New Roman" pitchFamily="18" charset="0"/>
            </a:endParaRPr>
          </a:p>
        </p:txBody>
      </p:sp>
      <p:pic>
        <p:nvPicPr>
          <p:cNvPr id="34818" name="Picture 2" descr="https://avatars.mds.yandex.net/get-zen_doc/101122/pub_5f79b22d952c3b370ed9981d_5f79b2588d3ae5589b85c087/scale_1200"/>
          <p:cNvPicPr>
            <a:picLocks noChangeAspect="1" noChangeArrowheads="1"/>
          </p:cNvPicPr>
          <p:nvPr/>
        </p:nvPicPr>
        <p:blipFill>
          <a:blip r:embed="rId2" cstate="print"/>
          <a:srcRect/>
          <a:stretch>
            <a:fillRect/>
          </a:stretch>
        </p:blipFill>
        <p:spPr bwMode="auto">
          <a:xfrm>
            <a:off x="5286967" y="1628800"/>
            <a:ext cx="3722605" cy="2376264"/>
          </a:xfrm>
          <a:prstGeom prst="rect">
            <a:avLst/>
          </a:prstGeom>
          <a:ln>
            <a:noFill/>
          </a:ln>
          <a:effectLst>
            <a:softEdge rad="112500"/>
          </a:effectLst>
        </p:spPr>
      </p:pic>
      <p:pic>
        <p:nvPicPr>
          <p:cNvPr id="34820" name="Picture 4" descr="https://gunsfriend.ru/wp-content/uploads/d/d/1/dd1dda5da88f01dd9aeb377ba3e01fe3.jpg"/>
          <p:cNvPicPr>
            <a:picLocks noChangeAspect="1" noChangeArrowheads="1"/>
          </p:cNvPicPr>
          <p:nvPr/>
        </p:nvPicPr>
        <p:blipFill>
          <a:blip r:embed="rId3" cstate="print"/>
          <a:srcRect/>
          <a:stretch>
            <a:fillRect/>
          </a:stretch>
        </p:blipFill>
        <p:spPr bwMode="auto">
          <a:xfrm>
            <a:off x="5436096" y="4077072"/>
            <a:ext cx="3707904" cy="259228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s://img2.goodfon.ru/wallpaper/nbig/1/c2/atomnyi-podvodnyi-kreiser-iurii-dolgorukii.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normAutofit fontScale="90000"/>
          </a:bodyPr>
          <a:lstStyle/>
          <a:p>
            <a:pPr fontAlgn="base"/>
            <a:r>
              <a:rPr lang="ru-RU" sz="3600" b="1" dirty="0" smtClean="0">
                <a:solidFill>
                  <a:srgbClr val="FFC000"/>
                </a:solidFill>
                <a:latin typeface="Georgia" pitchFamily="18" charset="0"/>
              </a:rPr>
              <a:t/>
            </a:r>
            <a:br>
              <a:rPr lang="ru-RU" sz="3600" b="1" dirty="0" smtClean="0">
                <a:solidFill>
                  <a:srgbClr val="FFC000"/>
                </a:solidFill>
                <a:latin typeface="Georgia" pitchFamily="18" charset="0"/>
              </a:rPr>
            </a:br>
            <a:r>
              <a:rPr lang="ru-RU" sz="3600" b="1" dirty="0" smtClean="0">
                <a:solidFill>
                  <a:srgbClr val="FFC000"/>
                </a:solidFill>
                <a:latin typeface="Georgia" pitchFamily="18" charset="0"/>
              </a:rPr>
              <a:t/>
            </a:r>
            <a:br>
              <a:rPr lang="ru-RU" sz="3600" b="1" dirty="0" smtClean="0">
                <a:solidFill>
                  <a:srgbClr val="FFC000"/>
                </a:solidFill>
                <a:latin typeface="Georgia" pitchFamily="18" charset="0"/>
              </a:rPr>
            </a:br>
            <a:r>
              <a:rPr lang="ru-RU" sz="3600" b="1" dirty="0" smtClean="0">
                <a:solidFill>
                  <a:srgbClr val="FFC000"/>
                </a:solidFill>
                <a:latin typeface="Georgia" pitchFamily="18" charset="0"/>
              </a:rPr>
              <a:t/>
            </a:r>
            <a:br>
              <a:rPr lang="ru-RU" sz="3600" b="1" dirty="0" smtClean="0">
                <a:solidFill>
                  <a:srgbClr val="FFC000"/>
                </a:solidFill>
                <a:latin typeface="Georgia" pitchFamily="18" charset="0"/>
              </a:rPr>
            </a:br>
            <a:r>
              <a:rPr lang="ru-RU" sz="3600" b="1" dirty="0" smtClean="0">
                <a:solidFill>
                  <a:srgbClr val="FFC000"/>
                </a:solidFill>
                <a:latin typeface="Georgia" pitchFamily="18" charset="0"/>
              </a:rPr>
              <a:t>СТРАТЕГИ И ИХ «ОХРАННИКИ»</a:t>
            </a:r>
            <a:r>
              <a:rPr lang="ru-RU" b="1" dirty="0" smtClean="0"/>
              <a:t/>
            </a:r>
            <a:br>
              <a:rPr lang="ru-RU" b="1" dirty="0" smtClean="0"/>
            </a:br>
            <a:r>
              <a:rPr lang="ru-RU" dirty="0" smtClean="0"/>
              <a:t/>
            </a:r>
            <a:br>
              <a:rPr lang="ru-RU" dirty="0" smtClean="0"/>
            </a:br>
            <a:r>
              <a:rPr lang="ru-RU" dirty="0" smtClean="0"/>
              <a:t/>
            </a:r>
            <a:br>
              <a:rPr lang="ru-RU" dirty="0" smtClean="0"/>
            </a:br>
            <a:endParaRPr lang="ru-RU" dirty="0"/>
          </a:p>
        </p:txBody>
      </p:sp>
      <p:sp>
        <p:nvSpPr>
          <p:cNvPr id="5" name="Прямоугольник 4"/>
          <p:cNvSpPr/>
          <p:nvPr/>
        </p:nvSpPr>
        <p:spPr>
          <a:xfrm>
            <a:off x="179512" y="964079"/>
            <a:ext cx="8712968" cy="923330"/>
          </a:xfrm>
          <a:prstGeom prst="rect">
            <a:avLst/>
          </a:prstGeom>
        </p:spPr>
        <p:txBody>
          <a:bodyPr wrap="square">
            <a:spAutoFit/>
          </a:bodyPr>
          <a:lstStyle/>
          <a:p>
            <a:pPr algn="just"/>
            <a:r>
              <a:rPr lang="ru-RU" dirty="0" smtClean="0"/>
              <a:t/>
            </a:r>
            <a:br>
              <a:rPr lang="ru-RU" dirty="0" smtClean="0"/>
            </a:br>
            <a:r>
              <a:rPr lang="ru-RU" dirty="0" smtClean="0"/>
              <a:t/>
            </a:r>
            <a:br>
              <a:rPr lang="ru-RU" dirty="0" smtClean="0"/>
            </a:br>
            <a:endParaRPr lang="ru-RU" dirty="0"/>
          </a:p>
        </p:txBody>
      </p:sp>
      <p:sp>
        <p:nvSpPr>
          <p:cNvPr id="6" name="Прямоугольник 5"/>
          <p:cNvSpPr/>
          <p:nvPr/>
        </p:nvSpPr>
        <p:spPr>
          <a:xfrm>
            <a:off x="323528" y="980728"/>
            <a:ext cx="8568952" cy="5878532"/>
          </a:xfrm>
          <a:prstGeom prst="rect">
            <a:avLst/>
          </a:prstGeom>
        </p:spPr>
        <p:txBody>
          <a:bodyPr wrap="square">
            <a:spAutoFit/>
          </a:bodyPr>
          <a:lstStyle/>
          <a:p>
            <a:pPr algn="just"/>
            <a:r>
              <a:rPr lang="ru-RU" sz="2000" b="1" dirty="0" smtClean="0">
                <a:solidFill>
                  <a:srgbClr val="C00000"/>
                </a:solidFill>
                <a:latin typeface="Times New Roman" pitchFamily="18" charset="0"/>
                <a:cs typeface="Times New Roman" pitchFamily="18" charset="0"/>
              </a:rPr>
              <a:t>В настоящее время в состав подводного флота России входят многоцелевые АПЛ проектов: 671РТМК «Щука», 945 «Барракуда», 945А «Кондор», 949А «Антей», 971 «</a:t>
            </a:r>
            <a:r>
              <a:rPr lang="ru-RU" sz="2000" b="1" dirty="0" err="1" smtClean="0">
                <a:solidFill>
                  <a:srgbClr val="C00000"/>
                </a:solidFill>
                <a:latin typeface="Times New Roman" pitchFamily="18" charset="0"/>
                <a:cs typeface="Times New Roman" pitchFamily="18" charset="0"/>
              </a:rPr>
              <a:t>Щука-Б</a:t>
            </a:r>
            <a:r>
              <a:rPr lang="ru-RU" sz="2000" b="1" dirty="0" smtClean="0">
                <a:solidFill>
                  <a:srgbClr val="C00000"/>
                </a:solidFill>
                <a:latin typeface="Times New Roman" pitchFamily="18" charset="0"/>
                <a:cs typeface="Times New Roman" pitchFamily="18" charset="0"/>
              </a:rPr>
              <a:t>» и 885(М) «Ясень».</a:t>
            </a:r>
            <a:br>
              <a:rPr lang="ru-RU" sz="2000" b="1" dirty="0" smtClean="0">
                <a:solidFill>
                  <a:srgbClr val="C00000"/>
                </a:solidFill>
                <a:latin typeface="Times New Roman" pitchFamily="18" charset="0"/>
                <a:cs typeface="Times New Roman" pitchFamily="18" charset="0"/>
              </a:rPr>
            </a:b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2000" b="1" dirty="0" smtClean="0">
                <a:latin typeface="Times New Roman" pitchFamily="18" charset="0"/>
                <a:cs typeface="Times New Roman" pitchFamily="18" charset="0"/>
              </a:rPr>
              <a:t>1. Проект 671РТМК «Щука» — серия советских торпедных атомных подводных лодок второго поколения. </a:t>
            </a:r>
          </a:p>
          <a:p>
            <a:pPr algn="just"/>
            <a:r>
              <a:rPr lang="ru-RU" sz="2000" b="1" dirty="0" smtClean="0">
                <a:latin typeface="Times New Roman" pitchFamily="18" charset="0"/>
                <a:cs typeface="Times New Roman" pitchFamily="18" charset="0"/>
              </a:rPr>
              <a:t>2. Проект 945 «Барракуда» — серия советских торпедных атомных подводных лодок третьего поколения. </a:t>
            </a:r>
          </a:p>
          <a:p>
            <a:pPr algn="just"/>
            <a:r>
              <a:rPr lang="ru-RU" sz="2000" b="1" dirty="0" smtClean="0">
                <a:latin typeface="Times New Roman" pitchFamily="18" charset="0"/>
                <a:cs typeface="Times New Roman" pitchFamily="18" charset="0"/>
              </a:rPr>
              <a:t>3. Проект 945А «Кондор» — серия советских торпедных атомных подводных лодок третьего поколения. </a:t>
            </a:r>
          </a:p>
          <a:p>
            <a:pPr algn="just"/>
            <a:r>
              <a:rPr lang="ru-RU" sz="2000" b="1" dirty="0" smtClean="0">
                <a:latin typeface="Times New Roman" pitchFamily="18" charset="0"/>
                <a:cs typeface="Times New Roman" pitchFamily="18" charset="0"/>
              </a:rPr>
              <a:t>4. Проект 949А «Антей» — серия советских атомных подводных лодок третьего поколения, вооруженных ПКР "Гранит". </a:t>
            </a:r>
          </a:p>
          <a:p>
            <a:pPr algn="just"/>
            <a:r>
              <a:rPr lang="ru-RU" sz="2000" b="1" dirty="0" smtClean="0">
                <a:latin typeface="Times New Roman" pitchFamily="18" charset="0"/>
                <a:cs typeface="Times New Roman" pitchFamily="18" charset="0"/>
              </a:rPr>
              <a:t>5. Проект 971 «</a:t>
            </a:r>
            <a:r>
              <a:rPr lang="ru-RU" sz="2000" b="1" dirty="0" err="1" smtClean="0">
                <a:latin typeface="Times New Roman" pitchFamily="18" charset="0"/>
                <a:cs typeface="Times New Roman" pitchFamily="18" charset="0"/>
              </a:rPr>
              <a:t>Щука-Б</a:t>
            </a:r>
            <a:r>
              <a:rPr lang="ru-RU" sz="2000" b="1" dirty="0" smtClean="0">
                <a:latin typeface="Times New Roman" pitchFamily="18" charset="0"/>
                <a:cs typeface="Times New Roman" pitchFamily="18" charset="0"/>
              </a:rPr>
              <a:t>» — серия советских многоцелевых атомных подводных лодок третьего поколения.</a:t>
            </a:r>
          </a:p>
          <a:p>
            <a:pPr algn="just"/>
            <a:r>
              <a:rPr lang="ru-RU" sz="2000" b="1" dirty="0" smtClean="0">
                <a:latin typeface="Times New Roman" pitchFamily="18" charset="0"/>
                <a:cs typeface="Times New Roman" pitchFamily="18" charset="0"/>
              </a:rPr>
              <a:t> 6. Проект 885/885М «Ясень»— серия российских многоцелевых атомных подводных лодок </a:t>
            </a:r>
            <a:r>
              <a:rPr lang="ru-RU" sz="2000" b="1" dirty="0" err="1" smtClean="0">
                <a:latin typeface="Times New Roman" pitchFamily="18" charset="0"/>
                <a:cs typeface="Times New Roman" pitchFamily="18" charset="0"/>
              </a:rPr>
              <a:t>c</a:t>
            </a:r>
            <a:r>
              <a:rPr lang="ru-RU" sz="2000" b="1" dirty="0" smtClean="0">
                <a:latin typeface="Times New Roman" pitchFamily="18" charset="0"/>
                <a:cs typeface="Times New Roman" pitchFamily="18" charset="0"/>
              </a:rPr>
              <a:t> крылатыми ракетами четвёртого поколения.</a:t>
            </a:r>
            <a:r>
              <a:rPr lang="ru-RU" b="1" dirty="0" smtClean="0"/>
              <a:t/>
            </a:r>
            <a:br>
              <a:rPr lang="ru-RU" b="1" dirty="0" smtClean="0"/>
            </a:br>
            <a:endParaRPr lang="ru-RU" b="1" dirty="0" smtClean="0"/>
          </a:p>
          <a:p>
            <a:endParaRPr lang="ru-RU" b="1"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s://phototass4.cdnvideo.ru/width/800_2289c446/tass/m2/longread/77f60dace3019167caef6165311b603b.jpg"/>
          <p:cNvPicPr>
            <a:picLocks noChangeAspect="1" noChangeArrowheads="1"/>
          </p:cNvPicPr>
          <p:nvPr/>
        </p:nvPicPr>
        <p:blipFill>
          <a:blip r:embed="rId2" cstate="print"/>
          <a:srcRect b="26566"/>
          <a:stretch>
            <a:fillRect/>
          </a:stretch>
        </p:blipFill>
        <p:spPr bwMode="auto">
          <a:xfrm>
            <a:off x="-28040" y="0"/>
            <a:ext cx="9172040" cy="6858000"/>
          </a:xfrm>
          <a:prstGeom prst="rect">
            <a:avLst/>
          </a:prstGeom>
          <a:noFill/>
        </p:spPr>
      </p:pic>
      <p:sp>
        <p:nvSpPr>
          <p:cNvPr id="2" name="Заголовок 1"/>
          <p:cNvSpPr>
            <a:spLocks noGrp="1"/>
          </p:cNvSpPr>
          <p:nvPr>
            <p:ph type="title"/>
          </p:nvPr>
        </p:nvSpPr>
        <p:spPr/>
        <p:txBody>
          <a:bodyPr>
            <a:normAutofit fontScale="90000"/>
          </a:bodyPr>
          <a:lstStyle/>
          <a:p>
            <a:r>
              <a:rPr lang="ru-RU" sz="3600" b="1" dirty="0" smtClean="0">
                <a:solidFill>
                  <a:srgbClr val="FFC000"/>
                </a:solidFill>
                <a:latin typeface="Georgia" pitchFamily="18" charset="0"/>
              </a:rPr>
              <a:t/>
            </a:r>
            <a:br>
              <a:rPr lang="ru-RU" sz="3600" b="1" dirty="0" smtClean="0">
                <a:solidFill>
                  <a:srgbClr val="FFC000"/>
                </a:solidFill>
                <a:latin typeface="Georgia" pitchFamily="18" charset="0"/>
              </a:rPr>
            </a:br>
            <a:r>
              <a:rPr lang="ru-RU" sz="3600" b="1" dirty="0" smtClean="0">
                <a:solidFill>
                  <a:srgbClr val="C00000"/>
                </a:solidFill>
                <a:latin typeface="Georgia" pitchFamily="18" charset="0"/>
              </a:rPr>
              <a:t>Пятое поколение: взгляд в будущее</a:t>
            </a:r>
            <a:br>
              <a:rPr lang="ru-RU" sz="3600" b="1" dirty="0" smtClean="0">
                <a:solidFill>
                  <a:srgbClr val="C00000"/>
                </a:solidFill>
                <a:latin typeface="Georgia" pitchFamily="18" charset="0"/>
              </a:rPr>
            </a:br>
            <a:r>
              <a:rPr lang="ru-RU" dirty="0" smtClean="0"/>
              <a:t/>
            </a:r>
            <a:br>
              <a:rPr lang="ru-RU" dirty="0" smtClean="0"/>
            </a:br>
            <a:endParaRPr lang="ru-RU" dirty="0"/>
          </a:p>
        </p:txBody>
      </p:sp>
      <p:sp>
        <p:nvSpPr>
          <p:cNvPr id="5" name="Прямоугольник 4"/>
          <p:cNvSpPr/>
          <p:nvPr/>
        </p:nvSpPr>
        <p:spPr>
          <a:xfrm>
            <a:off x="323528" y="980728"/>
            <a:ext cx="8640960" cy="6463308"/>
          </a:xfrm>
          <a:prstGeom prst="rect">
            <a:avLst/>
          </a:prstGeom>
        </p:spPr>
        <p:txBody>
          <a:bodyPr wrap="square">
            <a:spAutoFit/>
          </a:bodyPr>
          <a:lstStyle/>
          <a:p>
            <a:pPr algn="just" fontAlgn="base"/>
            <a:r>
              <a:rPr lang="ru-RU" b="1" dirty="0" smtClean="0">
                <a:latin typeface="Times New Roman" pitchFamily="18" charset="0"/>
                <a:cs typeface="Times New Roman" pitchFamily="18" charset="0"/>
              </a:rPr>
              <a:t>Конструкторские бюро России не прекращают работы над созданием перспективных подводных кораблей новых поколений. Каких-то данных о будущих технических параметрах подлодок нет, они засекречены.</a:t>
            </a:r>
          </a:p>
          <a:p>
            <a:pPr algn="just" fontAlgn="base"/>
            <a:r>
              <a:rPr lang="ru-RU" b="1" dirty="0" smtClean="0">
                <a:latin typeface="Times New Roman" pitchFamily="18" charset="0"/>
                <a:cs typeface="Times New Roman" pitchFamily="18" charset="0"/>
              </a:rPr>
              <a:t>Теоретически лодка пятого поколения может получить новые возможности за счет создания так называемой </a:t>
            </a:r>
            <a:r>
              <a:rPr lang="ru-RU" b="1" dirty="0" err="1" smtClean="0">
                <a:latin typeface="Times New Roman" pitchFamily="18" charset="0"/>
                <a:cs typeface="Times New Roman" pitchFamily="18" charset="0"/>
              </a:rPr>
              <a:t>сетецентрической</a:t>
            </a:r>
            <a:r>
              <a:rPr lang="ru-RU" b="1" dirty="0" smtClean="0">
                <a:latin typeface="Times New Roman" pitchFamily="18" charset="0"/>
                <a:cs typeface="Times New Roman" pitchFamily="18" charset="0"/>
              </a:rPr>
              <a:t> системы – единого информационного пространства, мгновенного обмена данными и тесного взаимодействия между подлодками и необитаемыми подводными аппаратами, надводными кораблями, самолетами, космическими аппаратами и </a:t>
            </a:r>
            <a:r>
              <a:rPr lang="ru-RU" b="1" dirty="0" err="1" smtClean="0">
                <a:latin typeface="Times New Roman" pitchFamily="18" charset="0"/>
                <a:cs typeface="Times New Roman" pitchFamily="18" charset="0"/>
              </a:rPr>
              <a:t>беспилотниками</a:t>
            </a:r>
            <a:r>
              <a:rPr lang="ru-RU" b="1" dirty="0" smtClean="0">
                <a:latin typeface="Times New Roman" pitchFamily="18" charset="0"/>
                <a:cs typeface="Times New Roman" pitchFamily="18" charset="0"/>
              </a:rPr>
              <a:t>.</a:t>
            </a:r>
          </a:p>
          <a:p>
            <a:pPr algn="just" fontAlgn="base"/>
            <a:r>
              <a:rPr lang="ru-RU" b="1" dirty="0" smtClean="0">
                <a:latin typeface="Times New Roman" pitchFamily="18" charset="0"/>
                <a:cs typeface="Times New Roman" pitchFamily="18" charset="0"/>
              </a:rPr>
              <a:t>Информационная интеграция подводных кораблей с другими участниками морского пространства вступает в противоречие с идеей подлодки как "потаенного судна", ведь такой внушительный информационный обмен может "засечь" противник. Но это и есть те новаторские разработки, над которыми уже бьются разработчики всего мира.</a:t>
            </a:r>
          </a:p>
          <a:p>
            <a:pPr algn="just" fontAlgn="base"/>
            <a:r>
              <a:rPr lang="ru-RU" b="1" dirty="0" smtClean="0">
                <a:latin typeface="Times New Roman" pitchFamily="18" charset="0"/>
                <a:cs typeface="Times New Roman" pitchFamily="18" charset="0"/>
              </a:rPr>
              <a:t>Параллельно с атомной энергетикой развиваются и неатомные лодки. Для них создаются различные </a:t>
            </a:r>
            <a:r>
              <a:rPr lang="ru-RU" b="1" dirty="0" err="1" smtClean="0">
                <a:latin typeface="Times New Roman" pitchFamily="18" charset="0"/>
                <a:cs typeface="Times New Roman" pitchFamily="18" charset="0"/>
              </a:rPr>
              <a:t>воздухонезависимые</a:t>
            </a:r>
            <a:r>
              <a:rPr lang="ru-RU" b="1" dirty="0" smtClean="0">
                <a:latin typeface="Times New Roman" pitchFamily="18" charset="0"/>
                <a:cs typeface="Times New Roman" pitchFamily="18" charset="0"/>
              </a:rPr>
              <a:t> энергетические установки. Автономность субмарин с такими установками может составить месяц и более.</a:t>
            </a:r>
          </a:p>
          <a:p>
            <a:pPr algn="just" fontAlgn="base"/>
            <a:r>
              <a:rPr lang="ru-RU" b="1" dirty="0" smtClean="0">
                <a:latin typeface="Times New Roman" pitchFamily="18" charset="0"/>
                <a:cs typeface="Times New Roman" pitchFamily="18" charset="0"/>
              </a:rPr>
              <a:t>Что касается размеров лодок, то с первого по третье поколение они увеличивались. Пятому поколению субмарин предрекают меньшие размеры, чем четвертому, как в связи с большим технологическим совершенством, так и для удешевления их создания. </a:t>
            </a:r>
            <a:endParaRPr lang="ru-RU" b="1" dirty="0" smtClean="0"/>
          </a:p>
          <a:p>
            <a:r>
              <a:rPr lang="ru-RU" dirty="0" smtClean="0"/>
              <a:t/>
            </a:r>
            <a:br>
              <a:rPr lang="ru-RU" dirty="0" smtClean="0"/>
            </a:br>
            <a:endParaRPr lang="ru-RU"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8915" name="Picture 3"/>
          <p:cNvPicPr>
            <a:picLocks noGrp="1" noChangeAspect="1" noChangeArrowheads="1"/>
          </p:cNvPicPr>
          <p:nvPr>
            <p:ph idx="1"/>
          </p:nvPr>
        </p:nvPicPr>
        <p:blipFill>
          <a:blip r:embed="rId2" cstate="print"/>
          <a:srcRect/>
          <a:stretch>
            <a:fillRect/>
          </a:stretch>
        </p:blipFill>
        <p:spPr bwMode="auto">
          <a:xfrm>
            <a:off x="0" y="0"/>
            <a:ext cx="922777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240</TotalTime>
  <Words>1299</Words>
  <Application>Microsoft Office PowerPoint</Application>
  <PresentationFormat>Экран (4:3)</PresentationFormat>
  <Paragraphs>146</Paragraphs>
  <Slides>27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27</vt:i4>
      </vt:variant>
    </vt:vector>
  </HeadingPairs>
  <TitlesOfParts>
    <vt:vector size="28" baseType="lpstr">
      <vt:lpstr>Тема Office</vt:lpstr>
      <vt:lpstr>  ПОЛНОЕ ПОГРУЖЕНИЕ К 115-летию ПОДВОДНОГО ФЛОТА РОССИИ  </vt:lpstr>
      <vt:lpstr>115 лет ПОДВОДНОМУ ФЛОТУ РОССИИ  </vt:lpstr>
      <vt:lpstr>1906  19 марта     2021</vt:lpstr>
      <vt:lpstr>1906  19 марта     2021</vt:lpstr>
      <vt:lpstr>Слайд 5</vt:lpstr>
      <vt:lpstr>САМАЯ ПЕРВАЯ: подводная лодка «Дельфин»</vt:lpstr>
      <vt:lpstr>САМЫЕ БОЕВЫЕ: Героические «Щуки» времен  Великой Отечественной войны </vt:lpstr>
      <vt:lpstr>    САМЫЕ МАССОВЫЕ: 75 «букашек» Советского Союза   </vt:lpstr>
      <vt:lpstr>САМЫЕ МАССОВЫЕ: 75 «букашек» Советского Союза </vt:lpstr>
      <vt:lpstr>   ОНИ СПАСЛИ МИР Участие советских подлодок  в Карибском кризисе  </vt:lpstr>
      <vt:lpstr>ОНИ СПАСЛИ МИР Участие советских подлодок  в Карибском кризисе</vt:lpstr>
      <vt:lpstr>ОНИ СПАСЛИ МИР Участие советских подлодок  в Карибском кризисе</vt:lpstr>
      <vt:lpstr>   САМАЯ ПЕРВАЯ АТОМНАЯ: «Ленинский Комсомол»   </vt:lpstr>
      <vt:lpstr>   САМЫЕ ПЕРВЫЕ ОХОТНИКИ:  «Победители» 671-го проекта   </vt:lpstr>
      <vt:lpstr>САМЫЕ ПЕРВЫЕ ОХОТНИКИ:  «Победители» 671-го проекта</vt:lpstr>
      <vt:lpstr>САМЫЕ ПЕРВЫЕ ОХОТНИКИ:  «Победители» 671-го проекта</vt:lpstr>
      <vt:lpstr>   САМАЯ БЫСТРАЯ: Единственная в мире «Золотая рыбка»   </vt:lpstr>
      <vt:lpstr>   САМЫЕ НЕОБЫЧНЫЕ: «Лиры», опередившие время   </vt:lpstr>
      <vt:lpstr>САМЫЕ НЕОБЫЧНЫЕ: «Лиры», опередившие время </vt:lpstr>
      <vt:lpstr>   САМЫЕ БОЛЬШИЕ: тяжелые «Тайфуны»   </vt:lpstr>
      <vt:lpstr>САМЫЕ БОЛЬШИЕ: тяжелые «Тайфуны»</vt:lpstr>
      <vt:lpstr>   САМЫЕ МАЛЕНЬКИЕ: новаторская «Лада»   </vt:lpstr>
      <vt:lpstr>   САМЫЕ БЕСШУМНЫЕ: «Черные дыры«»в морях   </vt:lpstr>
      <vt:lpstr>САМЫЕ БЕСШУМНЫЕ: «Черные дыры» в морях</vt:lpstr>
      <vt:lpstr>   СТРАТЕГИ И ИХ «ОХРАННИКИ»   </vt:lpstr>
      <vt:lpstr> Пятое поколение: взгляд в будущее  </vt:lpstr>
      <vt:lpstr>Слайд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ПОЛНОЕ ПОГРУЖЕНИЕ К 115-летию ПОДВОДНОГО ФЛОТА РОССИИ  </dc:title>
  <dc:creator>777</dc:creator>
  <cp:lastModifiedBy>Комп</cp:lastModifiedBy>
  <cp:revision>7</cp:revision>
  <dcterms:created xsi:type="dcterms:W3CDTF">2021-02-28T15:54:40Z</dcterms:created>
  <dcterms:modified xsi:type="dcterms:W3CDTF">2022-02-17T12:00:56Z</dcterms:modified>
</cp:coreProperties>
</file>