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66" r:id="rId3"/>
    <p:sldId id="267" r:id="rId4"/>
    <p:sldId id="263" r:id="rId5"/>
    <p:sldId id="262" r:id="rId6"/>
    <p:sldId id="268" r:id="rId7"/>
    <p:sldId id="271" r:id="rId8"/>
    <p:sldId id="272" r:id="rId9"/>
    <p:sldId id="269" r:id="rId10"/>
    <p:sldId id="270" r:id="rId11"/>
    <p:sldId id="265" r:id="rId12"/>
    <p:sldId id="279" r:id="rId13"/>
    <p:sldId id="273" r:id="rId14"/>
    <p:sldId id="274" r:id="rId15"/>
    <p:sldId id="275" r:id="rId16"/>
    <p:sldId id="276" r:id="rId17"/>
    <p:sldId id="277" r:id="rId18"/>
    <p:sldId id="278" r:id="rId19"/>
    <p:sldId id="280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0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14.xml"/><Relationship Id="rId4" Type="http://schemas.openxmlformats.org/officeDocument/2006/relationships/slide" Target="slide6.xml"/><Relationship Id="rId9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>
            <a:extLst>
              <a:ext uri="{FF2B5EF4-FFF2-40B4-BE49-F238E27FC236}">
                <a16:creationId xmlns:a16="http://schemas.microsoft.com/office/drawing/2014/main" id="{736D94FB-9D52-4761-8C75-509801721B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39952" y="5085184"/>
            <a:ext cx="4878288" cy="160020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dirty="0"/>
              <a:t>Подготовил:</a:t>
            </a:r>
          </a:p>
          <a:p>
            <a:pPr algn="l"/>
            <a:r>
              <a:rPr lang="ru-RU" dirty="0"/>
              <a:t>Учитель математики и ИКТ</a:t>
            </a:r>
          </a:p>
          <a:p>
            <a:pPr algn="l"/>
            <a:r>
              <a:rPr lang="ru-RU" dirty="0"/>
              <a:t>МКОУ ЗАТО Знаменск СОШ № 236</a:t>
            </a:r>
          </a:p>
          <a:p>
            <a:pPr algn="l"/>
            <a:r>
              <a:rPr lang="ru-RU" dirty="0" err="1"/>
              <a:t>Енина</a:t>
            </a:r>
            <a:r>
              <a:rPr lang="ru-RU" dirty="0"/>
              <a:t> Марина Сергеевна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75AEF45-FF2F-4053-8210-CA0B0912CA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Открытое мероприятие по геометрии</a:t>
            </a:r>
            <a:br>
              <a:rPr lang="ru-RU" dirty="0"/>
            </a:br>
            <a:r>
              <a:rPr lang="ru-RU" dirty="0"/>
              <a:t>7 класс </a:t>
            </a:r>
          </a:p>
        </p:txBody>
      </p:sp>
    </p:spTree>
    <p:extLst>
      <p:ext uri="{BB962C8B-B14F-4D97-AF65-F5344CB8AC3E}">
        <p14:creationId xmlns:p14="http://schemas.microsoft.com/office/powerpoint/2010/main" val="1629725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:\учеба\4 семестр\экзамен\2021-06-15-13-05-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04" y="0"/>
            <a:ext cx="9147804" cy="695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0341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учеба\4 семестр\экзамен\2021-06-15-13-05-4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9"/>
          <a:stretch/>
        </p:blipFill>
        <p:spPr bwMode="auto">
          <a:xfrm>
            <a:off x="-891" y="3479"/>
            <a:ext cx="9144000" cy="685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1521955"/>
            <a:ext cx="1479892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hlinkClick r:id="rId3" action="ppaction://hlinksldjump"/>
              </a:rPr>
              <a:t>Символика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3260218" y="280226"/>
            <a:ext cx="1815838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hlinkClick r:id="rId4" action="ppaction://hlinksldjump"/>
              </a:rPr>
              <a:t>Анаграммы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962269" y="4495831"/>
            <a:ext cx="194421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hlinkClick r:id="rId5" action="ppaction://hlinksldjump"/>
              </a:rPr>
              <a:t>Записки мудреца</a:t>
            </a:r>
            <a:endParaRPr lang="ru-RU" sz="2400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V="1">
            <a:off x="1659404" y="741891"/>
            <a:ext cx="1472436" cy="780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148064" y="741891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514612" y="426372"/>
            <a:ext cx="1297748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hlinkClick r:id="rId6" action="ppaction://hlinksldjump"/>
              </a:rPr>
              <a:t>Ловушка</a:t>
            </a:r>
            <a:endParaRPr lang="ru-RU" dirty="0"/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7488324" y="976046"/>
            <a:ext cx="72008" cy="72625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876256" y="1722010"/>
            <a:ext cx="1584176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hlinkClick r:id="rId7" action="ppaction://hlinksldjump"/>
              </a:rPr>
              <a:t>Поиск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1187624" y="2987660"/>
            <a:ext cx="864096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hlinkClick r:id="rId8" action="ppaction://hlinksldjump"/>
              </a:rPr>
              <a:t>ключ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131840" y="5373216"/>
            <a:ext cx="1071127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>
                <a:hlinkClick r:id="rId9" action="ppaction://hlinksldjump"/>
              </a:rPr>
              <a:t>Лишний</a:t>
            </a:r>
            <a:endParaRPr lang="ru-RU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 flipH="1">
            <a:off x="4571109" y="2204864"/>
            <a:ext cx="2953219" cy="31683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 flipV="1">
            <a:off x="2395622" y="5157192"/>
            <a:ext cx="520194" cy="4006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1475656" y="3430739"/>
            <a:ext cx="144016" cy="100637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0131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404664"/>
            <a:ext cx="7772400" cy="56151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Задание для команды «Виды треугольников»: Нарисовать флаг, таким образом, чтобы на н</a:t>
            </a:r>
            <a:r>
              <a:rPr lang="ru-RU" sz="4800" dirty="0"/>
              <a:t>е</a:t>
            </a:r>
            <a:r>
              <a:rPr lang="ru-RU" dirty="0"/>
              <a:t>м были все виды треугольников;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Задание для команды «Аксиомы»: Нарис</a:t>
            </a:r>
            <a:r>
              <a:rPr lang="ru-RU" sz="2800" dirty="0"/>
              <a:t>о</a:t>
            </a:r>
            <a:r>
              <a:rPr lang="ru-RU" dirty="0"/>
              <a:t>вать герб, таким образом, чтобы выполнялась хотя бы одна аксиома;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Задание для команды «Теоремы»: </a:t>
            </a:r>
            <a:r>
              <a:rPr lang="ru-RU" sz="2800" dirty="0"/>
              <a:t>составит</a:t>
            </a:r>
            <a:r>
              <a:rPr lang="ru-RU" sz="4000" dirty="0"/>
              <a:t>ь</a:t>
            </a:r>
            <a:r>
              <a:rPr lang="ru-RU" sz="2800" dirty="0"/>
              <a:t> гимн страны</a:t>
            </a:r>
            <a:r>
              <a:rPr lang="ru-RU" dirty="0"/>
              <a:t>;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92D050"/>
                </a:solidFill>
              </a:rPr>
              <a:t>Найди подсказку для ключа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Овал 1">
            <a:hlinkClick r:id="rId2" action="ppaction://hlinksldjump"/>
          </p:cNvPr>
          <p:cNvSpPr/>
          <p:nvPr/>
        </p:nvSpPr>
        <p:spPr>
          <a:xfrm>
            <a:off x="7268050" y="5622451"/>
            <a:ext cx="100811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173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980728"/>
            <a:ext cx="5976664" cy="13051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692571" y="174870"/>
            <a:ext cx="13500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/>
              <a:t>Флаг</a:t>
            </a:r>
          </a:p>
        </p:txBody>
      </p:sp>
      <p:sp>
        <p:nvSpPr>
          <p:cNvPr id="6" name="Равнобедренный треугольник 5"/>
          <p:cNvSpPr/>
          <p:nvPr/>
        </p:nvSpPr>
        <p:spPr>
          <a:xfrm rot="18336666">
            <a:off x="318651" y="858182"/>
            <a:ext cx="903019" cy="965172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ый треугольник 6"/>
          <p:cNvSpPr/>
          <p:nvPr/>
        </p:nvSpPr>
        <p:spPr>
          <a:xfrm rot="7782669">
            <a:off x="5210116" y="1395903"/>
            <a:ext cx="1080120" cy="720080"/>
          </a:xfrm>
          <a:prstGeom prst="rt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ый треугольник 7"/>
          <p:cNvSpPr/>
          <p:nvPr/>
        </p:nvSpPr>
        <p:spPr>
          <a:xfrm>
            <a:off x="1692570" y="1364892"/>
            <a:ext cx="1975471" cy="814309"/>
          </a:xfrm>
          <a:prstGeom prst="rtTriangl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2367596" y="980728"/>
            <a:ext cx="584669" cy="36806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3203848" y="1633319"/>
            <a:ext cx="792088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3995936" y="1364892"/>
            <a:ext cx="648072" cy="268427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3203848" y="1340768"/>
            <a:ext cx="1440160" cy="292551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4139952" y="2179201"/>
            <a:ext cx="648072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H="1">
            <a:off x="4139952" y="1772046"/>
            <a:ext cx="180020" cy="407155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4319972" y="1755943"/>
            <a:ext cx="468052" cy="42325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092157" y="2900466"/>
            <a:ext cx="12309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/>
              <a:t>Герб</a:t>
            </a:r>
          </a:p>
        </p:txBody>
      </p:sp>
      <p:sp>
        <p:nvSpPr>
          <p:cNvPr id="32" name="Прямоугольный треугольник 31"/>
          <p:cNvSpPr/>
          <p:nvPr/>
        </p:nvSpPr>
        <p:spPr>
          <a:xfrm>
            <a:off x="770160" y="4149080"/>
            <a:ext cx="2829732" cy="1800200"/>
          </a:xfrm>
          <a:prstGeom prst="rt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ый треугольник 32"/>
          <p:cNvSpPr/>
          <p:nvPr/>
        </p:nvSpPr>
        <p:spPr>
          <a:xfrm rot="7079115">
            <a:off x="782451" y="4354980"/>
            <a:ext cx="2582080" cy="1388400"/>
          </a:xfrm>
          <a:prstGeom prst="rtTriangl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Равнобедренный треугольник 33"/>
          <p:cNvSpPr/>
          <p:nvPr/>
        </p:nvSpPr>
        <p:spPr>
          <a:xfrm rot="3840247">
            <a:off x="957830" y="3920875"/>
            <a:ext cx="2108813" cy="1623135"/>
          </a:xfrm>
          <a:prstGeom prst="triangl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/>
          <p:cNvSpPr txBox="1"/>
          <p:nvPr/>
        </p:nvSpPr>
        <p:spPr>
          <a:xfrm>
            <a:off x="5673194" y="2870493"/>
            <a:ext cx="13980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/>
              <a:t>Гимн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128152" y="3725741"/>
            <a:ext cx="32881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Треугольник треугольный</a:t>
            </a:r>
          </a:p>
          <a:p>
            <a:r>
              <a:rPr lang="ru-RU" sz="2000" dirty="0"/>
              <a:t>Равнобедренный прямой</a:t>
            </a:r>
          </a:p>
          <a:p>
            <a:r>
              <a:rPr lang="ru-RU" sz="2000" dirty="0"/>
              <a:t>Острый угол треугольник</a:t>
            </a:r>
          </a:p>
          <a:p>
            <a:r>
              <a:rPr lang="ru-RU" sz="2000" dirty="0"/>
              <a:t>Сторона равна другой…</a:t>
            </a:r>
          </a:p>
        </p:txBody>
      </p:sp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6660232" y="5949280"/>
            <a:ext cx="1944216" cy="5657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519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1" y="5086350"/>
            <a:ext cx="2447925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15616" y="1916832"/>
            <a:ext cx="6984776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800" dirty="0"/>
              <a:t>ЫОАТВС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600" y="3664237"/>
            <a:ext cx="6984776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800" dirty="0" err="1"/>
              <a:t>высОта</a:t>
            </a:r>
            <a:endParaRPr lang="ru-RU" sz="8800" dirty="0"/>
          </a:p>
        </p:txBody>
      </p:sp>
      <p:sp>
        <p:nvSpPr>
          <p:cNvPr id="6" name="Овал 5">
            <a:hlinkClick r:id="" action="ppaction://hlinkshowjump?jump=nextslide"/>
          </p:cNvPr>
          <p:cNvSpPr/>
          <p:nvPr/>
        </p:nvSpPr>
        <p:spPr>
          <a:xfrm>
            <a:off x="7740352" y="5877272"/>
            <a:ext cx="86409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3326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92D050"/>
                </a:solidFill>
              </a:rPr>
              <a:t>Найди подсказку для ключа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335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1" y="5086350"/>
            <a:ext cx="2447925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6001" y="1926851"/>
            <a:ext cx="6984776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800" dirty="0"/>
              <a:t>ИЕААНДМ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600" y="3664237"/>
            <a:ext cx="6984776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800" dirty="0" err="1"/>
              <a:t>медИана</a:t>
            </a:r>
            <a:endParaRPr lang="ru-RU" sz="8800" dirty="0"/>
          </a:p>
        </p:txBody>
      </p:sp>
      <p:sp>
        <p:nvSpPr>
          <p:cNvPr id="6" name="Овал 5">
            <a:hlinkClick r:id="" action="ppaction://hlinkshowjump?jump=nextslide"/>
          </p:cNvPr>
          <p:cNvSpPr/>
          <p:nvPr/>
        </p:nvSpPr>
        <p:spPr>
          <a:xfrm>
            <a:off x="7740352" y="5877272"/>
            <a:ext cx="86409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3326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92D050"/>
                </a:solidFill>
              </a:rPr>
              <a:t>Найди подсказку для ключа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0549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1" y="5086350"/>
            <a:ext cx="2447925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64882" y="1193557"/>
            <a:ext cx="7848872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800" dirty="0"/>
              <a:t>ТРИБССИЕАКС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600" y="3664237"/>
            <a:ext cx="6984776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800" dirty="0" err="1"/>
              <a:t>биссекТриса</a:t>
            </a:r>
            <a:endParaRPr lang="ru-RU" sz="8800" dirty="0"/>
          </a:p>
        </p:txBody>
      </p:sp>
      <p:sp>
        <p:nvSpPr>
          <p:cNvPr id="6" name="Овал 5">
            <a:hlinkClick r:id="rId3" action="ppaction://hlinksldjump"/>
          </p:cNvPr>
          <p:cNvSpPr/>
          <p:nvPr/>
        </p:nvSpPr>
        <p:spPr>
          <a:xfrm>
            <a:off x="7740352" y="5877272"/>
            <a:ext cx="86409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3326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92D050"/>
                </a:solidFill>
              </a:rPr>
              <a:t>Найди подсказку для ключа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8185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02885" y="332656"/>
            <a:ext cx="8204448" cy="5472608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Мы с вами попали в ловушку, и чтобы выбраться нам нужно в кодовом замке ввести сумму полученных чисел:</a:t>
            </a:r>
          </a:p>
          <a:p>
            <a:pPr marL="514350" indent="-514350" algn="just">
              <a:buAutoNum type="arabicPeriod"/>
            </a:pPr>
            <a:r>
              <a:rPr lang="ru-RU" dirty="0"/>
              <a:t>Периметр (сумма длин всех сторон) равнобедренного треугольника равен 1 м, а основание равно 0,4 м. Найти длину боковой стороны.</a:t>
            </a:r>
          </a:p>
          <a:p>
            <a:pPr marL="514350" indent="-514350" algn="just">
              <a:buAutoNum type="arabicPeriod"/>
            </a:pPr>
            <a:r>
              <a:rPr lang="ru-RU" dirty="0"/>
              <a:t>Периметр равнобедренного треугольника равен 7,5м, а боковая сторона равна 2м. Найдите основание.</a:t>
            </a:r>
          </a:p>
          <a:p>
            <a:pPr marL="514350" indent="-514350" algn="just">
              <a:buFont typeface="Wingdings 2"/>
              <a:buAutoNum type="arabicPeriod"/>
            </a:pPr>
            <a:r>
              <a:rPr lang="ru-RU" dirty="0"/>
              <a:t>Периметр равнобедренного треугольника равен 9 м, а боковая сторона равна 4м. Найдите основание.</a:t>
            </a:r>
          </a:p>
          <a:p>
            <a:pPr marL="514350" indent="-514350" algn="just">
              <a:buAutoNum type="arabicPeriod"/>
            </a:pPr>
            <a:endParaRPr lang="ru-RU" dirty="0"/>
          </a:p>
          <a:p>
            <a:pPr marL="514350" indent="-514350" algn="just">
              <a:buAutoNum type="arabicPeriod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804248" y="6045607"/>
            <a:ext cx="1903085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3200" dirty="0"/>
              <a:t>4,8 </a:t>
            </a:r>
            <a:r>
              <a:rPr lang="ru-RU" sz="3200" dirty="0" err="1">
                <a:hlinkClick r:id="rId2" action="ppaction://hlinksldjump"/>
              </a:rPr>
              <a:t>двеРь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96551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92D050"/>
                </a:solidFill>
              </a:rPr>
              <a:t>Найди подсказку для ключа</a:t>
            </a:r>
          </a:p>
          <a:p>
            <a:endParaRPr lang="ru-RU" dirty="0"/>
          </a:p>
        </p:txBody>
      </p:sp>
      <p:pic>
        <p:nvPicPr>
          <p:cNvPr id="1026" name="Picture 2" descr="https://ae01.alicdn.com/kf/HLB1ULfOXPDuK1RjSszdq6xGLpXaO/Padlock-Code-Lock-Dial-Lock-safe-Locker-Gym-durable-bracket-and-Type-Metal-Digit-U-Lock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4" t="18632" r="6386" b="12520"/>
          <a:stretch/>
        </p:blipFill>
        <p:spPr bwMode="auto">
          <a:xfrm>
            <a:off x="4427984" y="5489623"/>
            <a:ext cx="1340627" cy="108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583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3568" y="692696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Перед нами опять дверь, на полу нарисованы фигуры, стань на два равных треугольника: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713" y="1556792"/>
            <a:ext cx="4032448" cy="4733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452320" y="6021288"/>
            <a:ext cx="108012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3775170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14375"/>
            <a:ext cx="3914775" cy="542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44208" y="6143625"/>
            <a:ext cx="441146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69167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4536504" cy="589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44208" y="6237312"/>
            <a:ext cx="441146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24</a:t>
            </a:r>
          </a:p>
        </p:txBody>
      </p:sp>
      <p:sp>
        <p:nvSpPr>
          <p:cNvPr id="5" name="TextBox 4">
            <a:hlinkClick r:id="rId3" action="ppaction://hlinksldjump"/>
          </p:cNvPr>
          <p:cNvSpPr txBox="1"/>
          <p:nvPr/>
        </p:nvSpPr>
        <p:spPr>
          <a:xfrm>
            <a:off x="6300192" y="692696"/>
            <a:ext cx="216024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Далее</a:t>
            </a:r>
          </a:p>
        </p:txBody>
      </p:sp>
    </p:spTree>
    <p:extLst>
      <p:ext uri="{BB962C8B-B14F-4D97-AF65-F5344CB8AC3E}">
        <p14:creationId xmlns:p14="http://schemas.microsoft.com/office/powerpoint/2010/main" val="306268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908720"/>
            <a:ext cx="4952318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Если сторона и прилежащие к ней углы </a:t>
            </a:r>
          </a:p>
          <a:p>
            <a:r>
              <a:rPr lang="ru-RU" dirty="0"/>
              <a:t>Одного треугольника равны соответственно</a:t>
            </a:r>
          </a:p>
          <a:p>
            <a:r>
              <a:rPr lang="ru-RU" dirty="0"/>
              <a:t>Стороне и прилежащим к ней углам другого</a:t>
            </a:r>
          </a:p>
          <a:p>
            <a:r>
              <a:rPr lang="ru-RU" dirty="0"/>
              <a:t>Треугольника, то такие треугольники равны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8052" y="4101172"/>
            <a:ext cx="4936993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Если две стороны и угол между ними одного </a:t>
            </a:r>
          </a:p>
          <a:p>
            <a:r>
              <a:rPr lang="ru-RU" dirty="0"/>
              <a:t>треугольника равны соответственно </a:t>
            </a:r>
          </a:p>
          <a:p>
            <a:r>
              <a:rPr lang="ru-RU" dirty="0"/>
              <a:t>двум сторонам и углу между ними другого </a:t>
            </a:r>
          </a:p>
          <a:p>
            <a:r>
              <a:rPr lang="ru-RU" dirty="0"/>
              <a:t>треугольника, то такие треугольники равны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1286" y="2619079"/>
            <a:ext cx="5130059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Если три стороны одного треугольника равны </a:t>
            </a:r>
          </a:p>
          <a:p>
            <a:r>
              <a:rPr lang="ru-RU" dirty="0"/>
              <a:t>Соответственно трем сторонам другого </a:t>
            </a:r>
          </a:p>
          <a:p>
            <a:r>
              <a:rPr lang="ru-RU" dirty="0"/>
              <a:t>треугольника, то такие треугольники равны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1286" y="5661248"/>
            <a:ext cx="581742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… треугольника, проведенной из данной вершины</a:t>
            </a:r>
          </a:p>
          <a:p>
            <a:r>
              <a:rPr lang="ru-RU" dirty="0"/>
              <a:t>, называется отрезок, соединяющий эту вершину </a:t>
            </a:r>
          </a:p>
          <a:p>
            <a:r>
              <a:rPr lang="ru-RU" dirty="0"/>
              <a:t>С серединой противолежащей стороны треугольника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6183" y="868070"/>
            <a:ext cx="193674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Первый признак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34908" y="1534455"/>
            <a:ext cx="187929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Второй признак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34908" y="2249747"/>
            <a:ext cx="191270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Третий  признак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39432" y="3173077"/>
            <a:ext cx="1183337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err="1"/>
              <a:t>МедиаНа</a:t>
            </a:r>
            <a:r>
              <a:rPr lang="ru-RU" dirty="0"/>
              <a:t> </a:t>
            </a:r>
          </a:p>
        </p:txBody>
      </p:sp>
      <p:sp>
        <p:nvSpPr>
          <p:cNvPr id="13" name="TextBox 12">
            <a:hlinkClick r:id="rId2" action="ppaction://hlinksldjump"/>
          </p:cNvPr>
          <p:cNvSpPr txBox="1"/>
          <p:nvPr/>
        </p:nvSpPr>
        <p:spPr>
          <a:xfrm>
            <a:off x="6603955" y="4241512"/>
            <a:ext cx="1545616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Биссектриса </a:t>
            </a:r>
          </a:p>
        </p:txBody>
      </p:sp>
      <p:cxnSp>
        <p:nvCxnSpPr>
          <p:cNvPr id="15" name="Прямая со стрелкой 14"/>
          <p:cNvCxnSpPr>
            <a:stCxn id="10" idx="1"/>
            <a:endCxn id="10" idx="1"/>
          </p:cNvCxnSpPr>
          <p:nvPr/>
        </p:nvCxnSpPr>
        <p:spPr>
          <a:xfrm>
            <a:off x="6534908" y="2434413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8" idx="1"/>
          </p:cNvCxnSpPr>
          <p:nvPr/>
        </p:nvCxnSpPr>
        <p:spPr>
          <a:xfrm flipH="1">
            <a:off x="5361345" y="1052736"/>
            <a:ext cx="1144838" cy="3648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 flipV="1">
            <a:off x="5285045" y="1719121"/>
            <a:ext cx="1269373" cy="1846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6" idx="3"/>
          </p:cNvCxnSpPr>
          <p:nvPr/>
        </p:nvCxnSpPr>
        <p:spPr>
          <a:xfrm flipH="1">
            <a:off x="5361345" y="2619079"/>
            <a:ext cx="1144838" cy="46166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5919731" y="3542409"/>
            <a:ext cx="634687" cy="21188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51322" y="2217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92D050"/>
                </a:solidFill>
              </a:rPr>
              <a:t>Найди подсказку для ключа</a:t>
            </a:r>
          </a:p>
          <a:p>
            <a:endParaRPr lang="ru-RU" dirty="0"/>
          </a:p>
        </p:txBody>
      </p:sp>
      <p:sp>
        <p:nvSpPr>
          <p:cNvPr id="2" name="TextBox 1">
            <a:hlinkClick r:id="rId2" action="ppaction://hlinksldjump"/>
          </p:cNvPr>
          <p:cNvSpPr txBox="1"/>
          <p:nvPr/>
        </p:nvSpPr>
        <p:spPr>
          <a:xfrm>
            <a:off x="6876256" y="6237312"/>
            <a:ext cx="1087157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11 далее</a:t>
            </a:r>
          </a:p>
        </p:txBody>
      </p:sp>
    </p:spTree>
    <p:extLst>
      <p:ext uri="{BB962C8B-B14F-4D97-AF65-F5344CB8AC3E}">
        <p14:creationId xmlns:p14="http://schemas.microsoft.com/office/powerpoint/2010/main" val="255241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54868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Перед нами предпоследнее испытание, нам нужно обыграть </a:t>
            </a:r>
            <a:r>
              <a:rPr lang="ru-RU" dirty="0" err="1"/>
              <a:t>мУдреца</a:t>
            </a:r>
            <a:r>
              <a:rPr lang="ru-RU" dirty="0"/>
              <a:t>. Для этого необходимо решить ряд задач.</a:t>
            </a:r>
          </a:p>
        </p:txBody>
      </p:sp>
      <p:sp>
        <p:nvSpPr>
          <p:cNvPr id="4" name="Прямоугольник 3">
            <a:hlinkClick r:id="" action="ppaction://hlinkshowjump?jump=nextslide"/>
          </p:cNvPr>
          <p:cNvSpPr/>
          <p:nvPr/>
        </p:nvSpPr>
        <p:spPr>
          <a:xfrm>
            <a:off x="6749961" y="5949280"/>
            <a:ext cx="187220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https://stihi.ru/pics/2018/12/10/76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70344"/>
            <a:ext cx="5951013" cy="44583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8970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476672"/>
            <a:ext cx="7772400" cy="100811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Задача 1: Докажите, что у равностороннего треугольника все углы равны.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23528" y="1844824"/>
                <a:ext cx="8039252" cy="31393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dirty="0"/>
                  <a:t>Пусть </a:t>
                </a:r>
                <a:r>
                  <a:rPr lang="en-US" dirty="0"/>
                  <a:t>ABC </a:t>
                </a:r>
                <a:r>
                  <a:rPr lang="ru-RU" dirty="0"/>
                  <a:t>данный треугольник с равными сторонами</a:t>
                </a:r>
              </a:p>
              <a:p>
                <a:r>
                  <a:rPr lang="en-US" dirty="0"/>
                  <a:t>AB=AC=BC</a:t>
                </a:r>
              </a:p>
              <a:p>
                <a:r>
                  <a:rPr lang="ru-RU" dirty="0"/>
                  <a:t>Так как АВ=ВС, то это треугольник равнобедренный с основанием АС. </a:t>
                </a:r>
              </a:p>
              <a:p>
                <a:r>
                  <a:rPr lang="ru-RU" dirty="0"/>
                  <a:t>По теореме (в равнобедренной треугольнике углы при основании равны), </a:t>
                </a:r>
              </a:p>
              <a:p>
                <a:r>
                  <a:rPr lang="ru-RU" dirty="0"/>
                  <a:t>имеем </a:t>
                </a:r>
                <a14:m>
                  <m:oMath xmlns:m="http://schemas.openxmlformats.org/officeDocument/2006/math">
                    <m:r>
                      <a:rPr lang="ru-RU" i="1" smtClean="0">
                        <a:latin typeface="Cambria Math"/>
                        <a:ea typeface="Cambria Math"/>
                      </a:rPr>
                      <m:t>∠</m:t>
                    </m:r>
                    <m:r>
                      <a:rPr lang="ru-RU" b="0" i="1" smtClean="0">
                        <a:latin typeface="Cambria Math"/>
                        <a:ea typeface="Cambria Math"/>
                      </a:rPr>
                      <m:t>А=∠С</m:t>
                    </m:r>
                  </m:oMath>
                </a14:m>
                <a:r>
                  <a:rPr lang="ru-RU" dirty="0"/>
                  <a:t>.</a:t>
                </a:r>
              </a:p>
              <a:p>
                <a:r>
                  <a:rPr lang="ru-RU" dirty="0"/>
                  <a:t>Так как ВС=СА, то треугольник АВС равнобедренный с основанием АВ. </a:t>
                </a:r>
              </a:p>
              <a:p>
                <a:r>
                  <a:rPr lang="ru-RU" dirty="0"/>
                  <a:t>По теореме (в равнобедренной треугольнике углы при основании равны), </a:t>
                </a:r>
              </a:p>
              <a:p>
                <a:r>
                  <a:rPr lang="ru-RU" dirty="0"/>
                  <a:t>имеем 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/>
                        <a:ea typeface="Cambria Math"/>
                      </a:rPr>
                      <m:t>∠А=∠</m:t>
                    </m:r>
                    <m:r>
                      <a:rPr lang="ru-RU" b="0" i="1" smtClean="0">
                        <a:latin typeface="Cambria Math"/>
                        <a:ea typeface="Cambria Math"/>
                      </a:rPr>
                      <m:t>В</m:t>
                    </m:r>
                  </m:oMath>
                </a14:m>
                <a:r>
                  <a:rPr lang="ru-RU" dirty="0"/>
                  <a:t>.</a:t>
                </a:r>
              </a:p>
              <a:p>
                <a:r>
                  <a:rPr lang="ru-RU" dirty="0"/>
                  <a:t>Таким образом, 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/>
                        <a:ea typeface="Cambria Math"/>
                      </a:rPr>
                      <m:t>∠А=∠С</m:t>
                    </m:r>
                    <m:r>
                      <a:rPr lang="ru-RU" b="0" i="1" smtClean="0">
                        <a:latin typeface="Cambria Math"/>
                        <a:ea typeface="Cambria Math"/>
                      </a:rPr>
                      <m:t>=∠В</m:t>
                    </m:r>
                  </m:oMath>
                </a14:m>
                <a:r>
                  <a:rPr lang="ru-RU" dirty="0"/>
                  <a:t>, то есть все углы у треугольника равны.</a:t>
                </a:r>
              </a:p>
              <a:p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844824"/>
                <a:ext cx="8039252" cy="3139321"/>
              </a:xfrm>
              <a:prstGeom prst="rect">
                <a:avLst/>
              </a:prstGeom>
              <a:blipFill rotWithShape="1">
                <a:blip r:embed="rId2"/>
                <a:stretch>
                  <a:fillRect l="-607" t="-17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>
            <a:hlinkClick r:id="" action="ppaction://hlinkshowjump?jump=nextslide"/>
          </p:cNvPr>
          <p:cNvSpPr/>
          <p:nvPr/>
        </p:nvSpPr>
        <p:spPr>
          <a:xfrm>
            <a:off x="6660232" y="6093296"/>
            <a:ext cx="194421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39552" y="5822058"/>
            <a:ext cx="108012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Г</a:t>
            </a:r>
          </a:p>
        </p:txBody>
      </p:sp>
    </p:spTree>
    <p:extLst>
      <p:ext uri="{BB962C8B-B14F-4D97-AF65-F5344CB8AC3E}">
        <p14:creationId xmlns:p14="http://schemas.microsoft.com/office/powerpoint/2010/main" val="329395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548680"/>
            <a:ext cx="7772400" cy="172819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Задача 2: Докажите, что биссектриса равнобедренного треугольника, проведенная из вершины, противолежащей основанию, является медианой и высотой.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2564904"/>
            <a:ext cx="837819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Пусть АВС – равнобедренный треугольник с основанием АВ и </a:t>
            </a:r>
          </a:p>
          <a:p>
            <a:r>
              <a:rPr lang="ru-RU" dirty="0"/>
              <a:t>С</a:t>
            </a:r>
            <a:r>
              <a:rPr lang="en-US" dirty="0"/>
              <a:t>D </a:t>
            </a:r>
            <a:r>
              <a:rPr lang="ru-RU" dirty="0"/>
              <a:t>– его биссектриса. ТРЕУГОЛЬНИКИ </a:t>
            </a:r>
            <a:r>
              <a:rPr lang="en-US" dirty="0"/>
              <a:t>ACD </a:t>
            </a:r>
            <a:r>
              <a:rPr lang="ru-RU" dirty="0"/>
              <a:t>и </a:t>
            </a:r>
            <a:r>
              <a:rPr lang="en-US" dirty="0"/>
              <a:t>BCD</a:t>
            </a:r>
            <a:r>
              <a:rPr lang="ru-RU" dirty="0"/>
              <a:t> равны по первому признаку </a:t>
            </a:r>
          </a:p>
          <a:p>
            <a:r>
              <a:rPr lang="ru-RU" dirty="0"/>
              <a:t>Признаку. У них сторона </a:t>
            </a:r>
            <a:r>
              <a:rPr lang="en-US" dirty="0"/>
              <a:t>CD</a:t>
            </a:r>
            <a:r>
              <a:rPr lang="ru-RU" dirty="0"/>
              <a:t> общая, стороны АС и ВС равны как боковые </a:t>
            </a:r>
          </a:p>
          <a:p>
            <a:r>
              <a:rPr lang="ru-RU" dirty="0"/>
              <a:t>стороны равнобедренного треугольника, а углы при вершине С равны, </a:t>
            </a:r>
          </a:p>
          <a:p>
            <a:r>
              <a:rPr lang="ru-RU" dirty="0"/>
              <a:t>Потому что </a:t>
            </a:r>
            <a:r>
              <a:rPr lang="en-US" dirty="0"/>
              <a:t>CD – </a:t>
            </a:r>
            <a:r>
              <a:rPr lang="ru-RU" dirty="0"/>
              <a:t>биссектриса. Из равенства треугольников, следует </a:t>
            </a:r>
          </a:p>
          <a:p>
            <a:r>
              <a:rPr lang="ru-RU" dirty="0"/>
              <a:t>Равенство их сторон </a:t>
            </a:r>
            <a:r>
              <a:rPr lang="en-US" dirty="0"/>
              <a:t>AD </a:t>
            </a:r>
            <a:r>
              <a:rPr lang="ru-RU" dirty="0"/>
              <a:t>и </a:t>
            </a:r>
            <a:r>
              <a:rPr lang="en-US" dirty="0"/>
              <a:t>BD. </a:t>
            </a:r>
            <a:r>
              <a:rPr lang="ru-RU" dirty="0"/>
              <a:t>Значит, </a:t>
            </a:r>
            <a:r>
              <a:rPr lang="en-US" dirty="0"/>
              <a:t>CD – </a:t>
            </a:r>
            <a:r>
              <a:rPr lang="ru-RU" dirty="0"/>
              <a:t>медиана треугольника АВС. </a:t>
            </a:r>
          </a:p>
          <a:p>
            <a:r>
              <a:rPr lang="ru-RU" dirty="0"/>
              <a:t>А по свойству медианы равнобедренного треугольника она является и</a:t>
            </a:r>
          </a:p>
          <a:p>
            <a:r>
              <a:rPr lang="ru-RU" dirty="0"/>
              <a:t>высотой.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5822058"/>
            <a:ext cx="108012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Л</a:t>
            </a:r>
          </a:p>
        </p:txBody>
      </p:sp>
      <p:sp>
        <p:nvSpPr>
          <p:cNvPr id="6" name="Прямоугольник 5">
            <a:hlinkClick r:id="" action="ppaction://hlinkshowjump?jump=nextslide"/>
          </p:cNvPr>
          <p:cNvSpPr/>
          <p:nvPr/>
        </p:nvSpPr>
        <p:spPr>
          <a:xfrm>
            <a:off x="6660232" y="6093296"/>
            <a:ext cx="194421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31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620688"/>
            <a:ext cx="7772400" cy="140513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Задача 3: Отрезки АВ и </a:t>
            </a:r>
            <a:r>
              <a:rPr lang="en-US" dirty="0"/>
              <a:t>CD </a:t>
            </a:r>
            <a:r>
              <a:rPr lang="ru-RU" dirty="0"/>
              <a:t>пересекаются в точке О, которая является серединой каждого  из них. Чему равен отрезок </a:t>
            </a:r>
            <a:r>
              <a:rPr lang="en-US" dirty="0"/>
              <a:t>BD</a:t>
            </a:r>
            <a:r>
              <a:rPr lang="ru-RU" dirty="0"/>
              <a:t>, если отрезок АС=10м.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2564904"/>
            <a:ext cx="863666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Треугольники АОС и ВО</a:t>
            </a:r>
            <a:r>
              <a:rPr lang="en-US" dirty="0"/>
              <a:t>D</a:t>
            </a:r>
            <a:r>
              <a:rPr lang="ru-RU" dirty="0"/>
              <a:t> равны по первому признаку равенства треугольников.</a:t>
            </a:r>
          </a:p>
          <a:p>
            <a:r>
              <a:rPr lang="ru-RU" dirty="0"/>
              <a:t>У них углы АОС и ВО</a:t>
            </a:r>
            <a:r>
              <a:rPr lang="en-US" dirty="0"/>
              <a:t>D</a:t>
            </a:r>
            <a:r>
              <a:rPr lang="ru-RU" dirty="0"/>
              <a:t>  равны как вертикальные, а ОА=ОВ и ОС=</a:t>
            </a:r>
            <a:r>
              <a:rPr lang="en-US" dirty="0"/>
              <a:t>OD</a:t>
            </a:r>
            <a:r>
              <a:rPr lang="ru-RU" dirty="0"/>
              <a:t> потому, что </a:t>
            </a:r>
          </a:p>
          <a:p>
            <a:r>
              <a:rPr lang="ru-RU" dirty="0"/>
              <a:t>Точка О является серединой отрезка АВ и </a:t>
            </a:r>
            <a:r>
              <a:rPr lang="en-US" dirty="0"/>
              <a:t>CD. </a:t>
            </a:r>
            <a:r>
              <a:rPr lang="ru-RU" dirty="0"/>
              <a:t>Из равенства треугольников </a:t>
            </a:r>
          </a:p>
          <a:p>
            <a:r>
              <a:rPr lang="ru-RU" dirty="0"/>
              <a:t>АОС и ВО</a:t>
            </a:r>
            <a:r>
              <a:rPr lang="en-US" dirty="0"/>
              <a:t>D</a:t>
            </a:r>
            <a:r>
              <a:rPr lang="ru-RU" dirty="0"/>
              <a:t> следует равенство их сторон АС и В</a:t>
            </a:r>
            <a:r>
              <a:rPr lang="en-US" dirty="0"/>
              <a:t>D. </a:t>
            </a:r>
            <a:r>
              <a:rPr lang="ru-RU" dirty="0"/>
              <a:t>А так как по условию задачи </a:t>
            </a:r>
          </a:p>
          <a:p>
            <a:r>
              <a:rPr lang="ru-RU" dirty="0"/>
              <a:t>АС=10 м, то и </a:t>
            </a:r>
            <a:r>
              <a:rPr lang="en-US" dirty="0"/>
              <a:t>BD=</a:t>
            </a:r>
            <a:r>
              <a:rPr lang="ru-RU" dirty="0"/>
              <a:t>10 м.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5822058"/>
            <a:ext cx="108012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К</a:t>
            </a:r>
          </a:p>
        </p:txBody>
      </p:sp>
      <p:sp>
        <p:nvSpPr>
          <p:cNvPr id="6" name="Прямоугольник 5">
            <a:hlinkClick r:id="rId2" action="ppaction://hlinksldjump"/>
          </p:cNvPr>
          <p:cNvSpPr/>
          <p:nvPr/>
        </p:nvSpPr>
        <p:spPr>
          <a:xfrm>
            <a:off x="6660232" y="5822058"/>
            <a:ext cx="2088232" cy="6312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951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2348879"/>
            <a:ext cx="7075911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8000" dirty="0"/>
              <a:t>УЬОИЕКНГЛРТ</a:t>
            </a:r>
          </a:p>
        </p:txBody>
      </p:sp>
      <p:sp>
        <p:nvSpPr>
          <p:cNvPr id="2" name="Прямоугольник 1">
            <a:hlinkClick r:id="" action="ppaction://hlinkshowjump?jump=nextslide"/>
          </p:cNvPr>
          <p:cNvSpPr/>
          <p:nvPr/>
        </p:nvSpPr>
        <p:spPr>
          <a:xfrm>
            <a:off x="6444208" y="5805264"/>
            <a:ext cx="208823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2426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8" y="2348878"/>
            <a:ext cx="6208366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8000" dirty="0"/>
              <a:t>Треугольник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5148064" y="5517232"/>
            <a:ext cx="201622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6706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F:\учеба\4 семестр\экзамен\2021-06-15-13-05-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04" y="0"/>
            <a:ext cx="9147804" cy="695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81614" y="5052570"/>
            <a:ext cx="6058737" cy="156966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9600" dirty="0"/>
              <a:t>Раскрыта </a:t>
            </a:r>
          </a:p>
        </p:txBody>
      </p:sp>
    </p:spTree>
    <p:extLst>
      <p:ext uri="{BB962C8B-B14F-4D97-AF65-F5344CB8AC3E}">
        <p14:creationId xmlns:p14="http://schemas.microsoft.com/office/powerpoint/2010/main" val="86632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663</TotalTime>
  <Words>661</Words>
  <Application>Microsoft Office PowerPoint</Application>
  <PresentationFormat>Экран (4:3)</PresentationFormat>
  <Paragraphs>99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Calibri</vt:lpstr>
      <vt:lpstr>Cambria</vt:lpstr>
      <vt:lpstr>Cambria Math</vt:lpstr>
      <vt:lpstr>Franklin Gothic Book</vt:lpstr>
      <vt:lpstr>Perpetua</vt:lpstr>
      <vt:lpstr>Wingdings 2</vt:lpstr>
      <vt:lpstr>Справедливость</vt:lpstr>
      <vt:lpstr>Открытое мероприятие по геометрии 7 класс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Обзор педагогических технологий</dc:title>
  <dc:creator>DOM</dc:creator>
  <cp:lastModifiedBy>DOM</cp:lastModifiedBy>
  <cp:revision>47</cp:revision>
  <dcterms:created xsi:type="dcterms:W3CDTF">2021-06-15T07:09:22Z</dcterms:created>
  <dcterms:modified xsi:type="dcterms:W3CDTF">2022-10-19T07:21:43Z</dcterms:modified>
</cp:coreProperties>
</file>