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sldIdLst>
    <p:sldId id="257" r:id="rId2"/>
    <p:sldId id="263" r:id="rId3"/>
    <p:sldId id="258" r:id="rId4"/>
    <p:sldId id="260" r:id="rId5"/>
    <p:sldId id="288" r:id="rId6"/>
    <p:sldId id="261" r:id="rId7"/>
    <p:sldId id="262" r:id="rId8"/>
    <p:sldId id="282" r:id="rId9"/>
    <p:sldId id="283" r:id="rId10"/>
    <p:sldId id="264" r:id="rId11"/>
    <p:sldId id="265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  <p:sldId id="266" r:id="rId21"/>
    <p:sldId id="284" r:id="rId22"/>
    <p:sldId id="285" r:id="rId23"/>
    <p:sldId id="286" r:id="rId24"/>
    <p:sldId id="287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499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261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5767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83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99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4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799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651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32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69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7674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1074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152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7378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8507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5757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39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6FB29D1-974F-4418-81A8-1A3F05815355}" type="datetimeFigureOut">
              <a:rPr lang="ru-RU" smtClean="0"/>
              <a:t>16.02.2022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2AF003-5F02-474D-BB96-CDB45998EA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540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  <p:sldLayoutId id="214748381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864658"/>
            <a:ext cx="9601196" cy="4011209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  </a:t>
            </a:r>
          </a:p>
          <a:p>
            <a:pPr marL="0" indent="0" algn="r"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Дивишься драгоценности нашего языка:</a:t>
            </a:r>
          </a:p>
          <a:p>
            <a:pPr marL="0" indent="0" algn="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ни звук, то и подарок; всё зернисто, крупно, </a:t>
            </a:r>
          </a:p>
          <a:p>
            <a:pPr marL="0" indent="0" algn="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как сам жемчуг, и, право, </a:t>
            </a:r>
          </a:p>
          <a:p>
            <a:pPr marL="0" indent="0" algn="r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иное название ещё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драгоценней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самой вещи</a:t>
            </a:r>
          </a:p>
          <a:p>
            <a:pPr marL="0" indent="0" algn="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                              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Н.В. Гоголь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21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0929" y="114113"/>
            <a:ext cx="10515600" cy="5435040"/>
          </a:xfrm>
        </p:spPr>
        <p:txBody>
          <a:bodyPr>
            <a:normAutofit/>
          </a:bodyPr>
          <a:lstStyle/>
          <a:p>
            <a:pPr lvl="8" algn="ctr" rtl="0">
              <a:lnSpc>
                <a:spcPct val="150000"/>
              </a:lnSpc>
              <a:spcBef>
                <a:spcPct val="0"/>
              </a:spcBef>
            </a:pPr>
            <a:r>
              <a:rPr lang="ru-RU" sz="4000" b="1" kern="1800" dirty="0" smtClean="0">
                <a:solidFill>
                  <a:srgbClr val="FFC000"/>
                </a:solidFill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kern="1800" dirty="0" smtClean="0">
                <a:solidFill>
                  <a:srgbClr val="FFC000"/>
                </a:solidFill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kern="1800" dirty="0" smtClean="0">
                <a:solidFill>
                  <a:srgbClr val="FFC000"/>
                </a:solidFill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>«Занимательный русский язык»,</a:t>
            </a:r>
            <a:r>
              <a:rPr lang="ru-RU" sz="40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> посвященный Международному дню</a:t>
            </a:r>
            <a:br>
              <a:rPr lang="ru-RU" sz="32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> родного языка </a:t>
            </a:r>
            <a:br>
              <a:rPr lang="ru-RU" sz="32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kern="1800" dirty="0" smtClean="0"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>(21 февраля)</a:t>
            </a:r>
            <a:r>
              <a:rPr lang="ru-RU" sz="3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271247"/>
            <a:ext cx="10515600" cy="905715"/>
          </a:xfrm>
        </p:spPr>
        <p:txBody>
          <a:bodyPr/>
          <a:lstStyle/>
          <a:p>
            <a:pPr marL="0" marR="95250" indent="0" algn="ctr">
              <a:lnSpc>
                <a:spcPts val="264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kern="1800" dirty="0" smtClean="0">
                <a:solidFill>
                  <a:schemeClr val="tx1"/>
                </a:solidFill>
                <a:effectLst/>
                <a:latin typeface="var(--bs-font-sans-serif)"/>
                <a:ea typeface="Times New Roman" panose="02020603050405020304" pitchFamily="18" charset="0"/>
                <a:cs typeface="Times New Roman" panose="02020603050405020304" pitchFamily="18" charset="0"/>
              </a:rPr>
              <a:t>Классный час-викторина</a:t>
            </a:r>
            <a:endParaRPr lang="ru-RU" sz="2000" dirty="0" smtClean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752850" marR="95250" lvl="8" algn="ctr">
              <a:lnSpc>
                <a:spcPts val="2640"/>
              </a:lnSpc>
              <a:spcBef>
                <a:spcPts val="600"/>
              </a:spcBef>
              <a:spcAft>
                <a:spcPts val="6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88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Разминка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ds04.infourok.ru/uploads/ex/0d3f/0006b076-ff78496a/640/img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33" y="2599628"/>
            <a:ext cx="4642533" cy="348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74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Задачи-шутки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Коля, ученик 4 класса, почти никогда не делает орфографических ошибок, потому что приводит много примеров на грамматические правила. Коля любит пошутить и в своих шутках о специально «путает» слова.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Объясните, какие слова «путает» Коля, и о каком фонетическом явлении идет речь.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66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Бачок  - бочок</a:t>
            </a:r>
          </a:p>
          <a:p>
            <a:pPr marL="0" indent="0" algn="ctr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Старожил  - сторожил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94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«Грамотей» ч.1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fs.znanio.ru/d5af0e/92/f0/45dd4d6c467f994722a78e71ae1afed0e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376" y="2470292"/>
            <a:ext cx="5586235" cy="314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854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29389"/>
            <a:ext cx="9601196" cy="1281481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Проверка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295401" y="1379621"/>
            <a:ext cx="9601196" cy="4496247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Разъяснить 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Побережье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Подъезд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Полозья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Инъекция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Изъян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Пьеса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Разъезд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771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388074"/>
            <a:ext cx="9601196" cy="1494513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Проверка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882586"/>
            <a:ext cx="9601196" cy="399328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Рельеф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Вьюга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Вьюн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Плоскогорье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Съёжиться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Съедобный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Бульон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Почтальон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201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Грамотей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ч.2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правильно прочесть,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Надобно умение: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Ставьте верное всегда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словах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ударение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89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37937"/>
            <a:ext cx="9601196" cy="1090864"/>
          </a:xfrm>
        </p:spPr>
        <p:txBody>
          <a:bodyPr/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Проверка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973179"/>
            <a:ext cx="9601196" cy="4138863"/>
          </a:xfrm>
        </p:spPr>
        <p:txBody>
          <a:bodyPr>
            <a:normAutofit lnSpcReduction="10000"/>
          </a:bodyPr>
          <a:lstStyle/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АлфавИт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АристокрАтия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БаловАть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ГренкИ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ЗакУпорить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КАмбала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КоклЮш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МеталлургИя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ОптОвый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26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41685"/>
            <a:ext cx="9601196" cy="930442"/>
          </a:xfrm>
        </p:spPr>
        <p:txBody>
          <a:bodyPr/>
          <a:lstStyle/>
          <a:p>
            <a:r>
              <a:rPr lang="ru-RU" b="1" dirty="0" smtClean="0"/>
              <a:t>Проверка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892968"/>
            <a:ext cx="9601196" cy="3982900"/>
          </a:xfrm>
        </p:spPr>
        <p:txBody>
          <a:bodyPr>
            <a:normAutofit/>
          </a:bodyPr>
          <a:lstStyle/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АгронОмия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АгЕнт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БОрющийся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СрЕдства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КАшлянуть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КрасИвее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ОсвЕдомить</a:t>
            </a:r>
            <a:endParaRPr lang="ru-RU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4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Метаграммы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Метаграмма</a:t>
            </a: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загадка, по условию которой из загаданного слова, путём замены одной буквы другой, получается новое слово.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077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Метаграммы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 меня, наверное, знаешь: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в сказке Пушкина герой.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если л на н мне сменишь,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Сибирской стану я рекой.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(Елисей, Енисей)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9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Метаграммы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б мучительной бывает,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м одежду пожирает,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р актеру я нужна,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повара важна.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(боль, моль, роль, соль)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6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</a:pPr>
            <a:r>
              <a:rPr lang="ru-RU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«Назови одним словом»</a:t>
            </a:r>
            <a:endParaRPr lang="ru-RU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438400"/>
            <a:ext cx="9601196" cy="3437468"/>
          </a:xfrm>
        </p:spPr>
        <p:txBody>
          <a:bodyPr>
            <a:normAutofit/>
          </a:bodyPr>
          <a:lstStyle/>
          <a:p>
            <a:pPr marL="48895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нциклопедия,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эшелон,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эстафета,  экскурсия, экстренный, эластичный, элегантный,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э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тикетка, эпидемия, экипаж, эвакуация, эгоист,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экономика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8537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«Что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лишнее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www.divomix.com/uploads/14607060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234" y="2124635"/>
            <a:ext cx="3750703" cy="375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11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«Прятки»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i.pinimg.com/originals/63/fb/47/63fb4747476ba53b44b93ef3daa060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9" y="701769"/>
            <a:ext cx="3735808" cy="4912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dou24.ru/307/images/16-17/psiholog/raskraski/%D0%A7%D0%A2%D0%9E%20%D0%A1%D0%9F%D0%A0%D0%AF%D0%A2%D0%90%D0%9D%D0%9E%20%D0%9D%D0%90%20%D0%9A%D0%90%D0%A0%D0%A2%D0%98%D0%9D%D0%9A%D0%95_%D0%A1%D1%82%D1%80%D0%B0%D0%BD%D0%B8%D1%86%D0%B0_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647" y="631037"/>
            <a:ext cx="3843385" cy="5054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32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Промчались летние деньки,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Увянут с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сильки.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Дышать лег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 пылает,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Прохладный вечер наступает.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кома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ыбам тень моя,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 гладью рек танцую я.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542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26142"/>
            <a:ext cx="9601196" cy="959223"/>
          </a:xfrm>
        </p:spPr>
        <p:txBody>
          <a:bodyPr/>
          <a:lstStyle/>
          <a:p>
            <a:r>
              <a:rPr lang="ru-RU" dirty="0" smtClean="0"/>
              <a:t>Грамматические задачи</a:t>
            </a:r>
            <a:endParaRPr lang="ru-RU" dirty="0"/>
          </a:p>
        </p:txBody>
      </p:sp>
      <p:pic>
        <p:nvPicPr>
          <p:cNvPr id="4098" name="Picture 2" descr="https://fsd.multiurok.ru/html/2017/05/26/s_5927da18dabcc/img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259" y="1685365"/>
            <a:ext cx="5945591" cy="445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33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«Грамматическая задача»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Запишите русские пословицы, в которых упоминаются числа один, два, </a:t>
            </a:r>
            <a:r>
              <a:rPr lang="ru-RU" sz="3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семь,сто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78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Один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/>
              <a:t>Один ум хорошо, а два – лучше.</a:t>
            </a:r>
            <a:br>
              <a:rPr lang="ru-RU" dirty="0"/>
            </a:br>
            <a:r>
              <a:rPr lang="ru-RU" dirty="0"/>
              <a:t>Одно дерево срубишь – десять посади.</a:t>
            </a:r>
            <a:br>
              <a:rPr lang="ru-RU" dirty="0"/>
            </a:br>
            <a:r>
              <a:rPr lang="ru-RU" dirty="0"/>
              <a:t>Один за всех, все за одного.</a:t>
            </a:r>
            <a:br>
              <a:rPr lang="ru-RU" dirty="0"/>
            </a:br>
            <a:r>
              <a:rPr lang="ru-RU" dirty="0"/>
              <a:t>Одна ласточка весны не делает.</a:t>
            </a:r>
            <a:br>
              <a:rPr lang="ru-RU" dirty="0"/>
            </a:br>
            <a:r>
              <a:rPr lang="ru-RU" dirty="0"/>
              <a:t>Один в поле не воин.</a:t>
            </a:r>
            <a:br>
              <a:rPr lang="ru-RU" dirty="0"/>
            </a:br>
            <a:r>
              <a:rPr lang="ru-RU" dirty="0"/>
              <a:t>Один с сошкой, а семеро с ложкой.</a:t>
            </a:r>
            <a:br>
              <a:rPr lang="ru-RU" dirty="0"/>
            </a:br>
            <a:r>
              <a:rPr lang="ru-RU" dirty="0"/>
              <a:t>Один пашет, а семеро руками машут.</a:t>
            </a:r>
            <a:br>
              <a:rPr lang="ru-RU" dirty="0"/>
            </a:br>
            <a:r>
              <a:rPr lang="ru-RU" dirty="0"/>
              <a:t>Одна голова на плечах.</a:t>
            </a:r>
            <a:br>
              <a:rPr lang="ru-RU" dirty="0"/>
            </a:br>
            <a:r>
              <a:rPr lang="ru-RU" dirty="0"/>
              <a:t>Раз солгал – навек лгуном стал.</a:t>
            </a:r>
            <a:br>
              <a:rPr lang="ru-RU" dirty="0"/>
            </a:br>
            <a:r>
              <a:rPr lang="ru-RU" dirty="0"/>
              <a:t>Трус умирает сто раз, а герой – один раз.</a:t>
            </a:r>
          </a:p>
        </p:txBody>
      </p:sp>
    </p:spTree>
    <p:extLst>
      <p:ext uri="{BB962C8B-B14F-4D97-AF65-F5344CB8AC3E}">
        <p14:creationId xmlns:p14="http://schemas.microsoft.com/office/powerpoint/2010/main" val="218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 fontAlgn="base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 smtClean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Две </a:t>
            </a: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половины – одно целое.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Горе на двоих — полгоря, радость на двоих — две радости.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Двум смертям не бывать, а одной не миновать.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двумя зайцами погонишься — ни одного не поймаешь.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двух зол выбирают меньшее.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Старый друг лучше новых двух.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 хорошо, а два лучше.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Два раза не умирать.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Два сапога — пара, и оба на левую ногу.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13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Семеро </a:t>
            </a: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одного не ждут.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Семи смертям не бывать, а одной не миновать.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 бед – один ответ.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 лет – беда, девять лет – несчастье</a:t>
            </a:r>
            <a:r>
              <a:rPr lang="ru-RU" dirty="0" smtClean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 лет не виделись, а сошлись и говорить нечего.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Лук – от семи недуг.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 лисица семь волков проведёт.</a:t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Прежде чем сказать, поверни язык семь раз</a:t>
            </a:r>
            <a:r>
              <a:rPr lang="ru-RU" dirty="0" smtClean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444444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ленивого семь праздников в неделю.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657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rgbClr val="444444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Лучше </a:t>
            </a: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один раз увидеть, чем сто раз услышать.</a:t>
            </a:r>
            <a:b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 имей сто рублей, а имей сто друзей</a:t>
            </a:r>
            <a:r>
              <a:rPr lang="ru-RU" dirty="0" smtClean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Трус умирает сто раз, а герой – один раз.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89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3200" dirty="0"/>
              <a:t>Нет слова, которое было бы так </a:t>
            </a:r>
            <a:r>
              <a:rPr lang="ru-RU" sz="3200" dirty="0" err="1"/>
              <a:t>замашисто</a:t>
            </a:r>
            <a:r>
              <a:rPr lang="ru-RU" sz="3200" dirty="0" smtClean="0"/>
              <a:t>,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бойко, так вырывалось бы из-под самого сердца, </a:t>
            </a:r>
            <a:endParaRPr lang="ru-RU" sz="3200" dirty="0" smtClean="0"/>
          </a:p>
          <a:p>
            <a:pPr marL="0" indent="0" algn="r">
              <a:buNone/>
            </a:pPr>
            <a:r>
              <a:rPr lang="ru-RU" sz="3200" dirty="0" smtClean="0"/>
              <a:t>так </a:t>
            </a:r>
            <a:r>
              <a:rPr lang="ru-RU" sz="3200" dirty="0"/>
              <a:t>бы кипело и </a:t>
            </a:r>
            <a:r>
              <a:rPr lang="ru-RU" sz="3200" dirty="0" err="1" smtClean="0"/>
              <a:t>животрепетало</a:t>
            </a:r>
            <a:r>
              <a:rPr lang="ru-RU" sz="3200" dirty="0" smtClean="0"/>
              <a:t>,</a:t>
            </a:r>
          </a:p>
          <a:p>
            <a:pPr marL="0" indent="0" algn="r">
              <a:buNone/>
            </a:pPr>
            <a:r>
              <a:rPr lang="ru-RU" sz="3200" dirty="0" smtClean="0"/>
              <a:t> </a:t>
            </a:r>
            <a:r>
              <a:rPr lang="ru-RU" sz="3200" dirty="0"/>
              <a:t>как метко сказанное русское </a:t>
            </a:r>
            <a:r>
              <a:rPr lang="ru-RU" sz="3200" dirty="0" smtClean="0"/>
              <a:t>слово</a:t>
            </a:r>
          </a:p>
          <a:p>
            <a:pPr marL="0" indent="0" algn="r">
              <a:buNone/>
            </a:pPr>
            <a:r>
              <a:rPr lang="ru-RU" sz="3200" dirty="0" smtClean="0"/>
              <a:t>Н.В</a:t>
            </a:r>
            <a:r>
              <a:rPr lang="ru-RU" sz="3200" dirty="0"/>
              <a:t>. </a:t>
            </a:r>
            <a:r>
              <a:rPr lang="ru-RU" sz="3200" dirty="0" smtClean="0"/>
              <a:t>Гоголь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0586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439</TotalTime>
  <Words>278</Words>
  <Application>Microsoft Office PowerPoint</Application>
  <PresentationFormat>Произвольный</PresentationFormat>
  <Paragraphs>101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Натуральные материалы</vt:lpstr>
      <vt:lpstr>Презентация PowerPoint</vt:lpstr>
      <vt:lpstr> «Занимательный русский язык»,  посвященный Международному дню  родного языка  (21 февраля) </vt:lpstr>
      <vt:lpstr>Разминка</vt:lpstr>
      <vt:lpstr>Задачи-шутки </vt:lpstr>
      <vt:lpstr>Презентация PowerPoint</vt:lpstr>
      <vt:lpstr>«Грамотей» ч.1</vt:lpstr>
      <vt:lpstr>Проверка</vt:lpstr>
      <vt:lpstr>Проверка </vt:lpstr>
      <vt:lpstr> «Грамотей» ч.2 </vt:lpstr>
      <vt:lpstr>Проверка</vt:lpstr>
      <vt:lpstr>Проверка</vt:lpstr>
      <vt:lpstr>«Метаграммы»</vt:lpstr>
      <vt:lpstr>«Метаграммы»</vt:lpstr>
      <vt:lpstr>«Метаграммы»</vt:lpstr>
      <vt:lpstr>«Назови одним словом»</vt:lpstr>
      <vt:lpstr>«Что лишнее?»</vt:lpstr>
      <vt:lpstr> «Прятки»</vt:lpstr>
      <vt:lpstr>Проверка</vt:lpstr>
      <vt:lpstr>Грамматические задачи</vt:lpstr>
      <vt:lpstr>«Грамматическая задача»</vt:lpstr>
      <vt:lpstr>Один</vt:lpstr>
      <vt:lpstr>Два</vt:lpstr>
      <vt:lpstr>Семь</vt:lpstr>
      <vt:lpstr>Сто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«Занимательный русский язык», посвященный Международному дню родного языка( 21 февраля) </dc:title>
  <dc:creator>Людмила </dc:creator>
  <cp:lastModifiedBy>Методический кабинет</cp:lastModifiedBy>
  <cp:revision>20</cp:revision>
  <dcterms:created xsi:type="dcterms:W3CDTF">2022-02-15T12:46:56Z</dcterms:created>
  <dcterms:modified xsi:type="dcterms:W3CDTF">2022-02-16T07:09:45Z</dcterms:modified>
</cp:coreProperties>
</file>