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6" r:id="rId3"/>
    <p:sldId id="297" r:id="rId4"/>
    <p:sldId id="298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257" r:id="rId18"/>
    <p:sldId id="258" r:id="rId19"/>
    <p:sldId id="259" r:id="rId20"/>
    <p:sldId id="260" r:id="rId21"/>
    <p:sldId id="264" r:id="rId22"/>
    <p:sldId id="261" r:id="rId23"/>
    <p:sldId id="262" r:id="rId24"/>
    <p:sldId id="263" r:id="rId25"/>
    <p:sldId id="265" r:id="rId26"/>
    <p:sldId id="268" r:id="rId27"/>
    <p:sldId id="266" r:id="rId28"/>
    <p:sldId id="267" r:id="rId29"/>
    <p:sldId id="269" r:id="rId30"/>
    <p:sldId id="270" r:id="rId31"/>
    <p:sldId id="272" r:id="rId32"/>
    <p:sldId id="274" r:id="rId33"/>
    <p:sldId id="275" r:id="rId34"/>
    <p:sldId id="276" r:id="rId35"/>
    <p:sldId id="277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97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64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551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9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747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84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4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391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66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67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76369-0CD5-4CAB-93AB-4123A40B3097}" type="datetimeFigureOut">
              <a:rPr lang="ru-RU" smtClean="0"/>
              <a:t>06.02.2022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10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6360" y="526703"/>
            <a:ext cx="93573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</a:rPr>
              <a:t>ЗАНЯТИЯ В СИСТЕМЕ ДОПОЛНИТЕЛЬНОГО </a:t>
            </a:r>
            <a:r>
              <a:rPr lang="ru-RU" alt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</a:rPr>
              <a:t>ОБРАЗОВАНИЯ</a:t>
            </a:r>
          </a:p>
          <a:p>
            <a:pPr lvl="0" algn="ctr" defTabSz="4572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/>
            </a:endParaRPr>
          </a:p>
          <a:p>
            <a:pPr lvl="0" algn="ctr" defTabSz="4572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</a:rPr>
              <a:t>«Правила соревнований в армрестлинге»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2905" y="2402160"/>
            <a:ext cx="4012243" cy="2376000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6568440" y="4900881"/>
            <a:ext cx="54406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FF0000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Разработчик:</a:t>
            </a:r>
          </a:p>
          <a:p>
            <a:pPr lvl="0" algn="just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FF0000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Фомина Татьяна Васильевна</a:t>
            </a:r>
          </a:p>
          <a:p>
            <a:pPr lvl="0" algn="just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FF0000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Педагог дополнительного образования, </a:t>
            </a:r>
            <a:endParaRPr lang="ru-RU" altLang="ru-RU" sz="2000" b="1" dirty="0" smtClean="0">
              <a:solidFill>
                <a:srgbClr val="FF0000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 lvl="0" algn="just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srgbClr val="FF0000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высшая </a:t>
            </a:r>
            <a:r>
              <a:rPr lang="ru-RU" altLang="ru-RU" sz="2000" b="1" dirty="0">
                <a:solidFill>
                  <a:srgbClr val="FF0000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квалификационная категория</a:t>
            </a:r>
          </a:p>
        </p:txBody>
      </p:sp>
    </p:spTree>
    <p:extLst>
      <p:ext uri="{BB962C8B-B14F-4D97-AF65-F5344CB8AC3E}">
        <p14:creationId xmlns:p14="http://schemas.microsoft.com/office/powerpoint/2010/main" val="330407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144" y="116115"/>
            <a:ext cx="11756570" cy="649408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Виды и способы проведения соревнований по армрестлингу</a:t>
            </a: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видам проведения соревнования по армреслингу делятся на личные, командные и лично-командные.</a:t>
            </a:r>
          </a:p>
          <a:p>
            <a:pPr algn="just"/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личных соревнованиях определяются места, занятые участниками в каждой весовой категории; в командных соревнованиях определяются места команд; в лично-командных соревнованиях определяется места, занятые и участниками, и командами.</a:t>
            </a:r>
          </a:p>
          <a:p>
            <a:pPr algn="just"/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в очках для командных соревнований за места участников в личном зачете:</a:t>
            </a:r>
          </a:p>
          <a:p>
            <a:pPr algn="just"/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место 10 очков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 место 7 очков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 место 5 очков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 место 4 очков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 место 3 очков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 место 2 очков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 место 1 очков</a:t>
            </a:r>
          </a:p>
          <a:p>
            <a:pPr algn="just"/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способам проведения соревнования подразделяются: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выбыванием после 2-го поражения (протокол);</a:t>
            </a:r>
          </a:p>
          <a:p>
            <a:pPr algn="just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-с выбыванием после 1-го поражения (по олимпийской системе).</a:t>
            </a:r>
          </a:p>
        </p:txBody>
      </p:sp>
    </p:spTree>
    <p:extLst>
      <p:ext uri="{BB962C8B-B14F-4D97-AF65-F5344CB8AC3E}">
        <p14:creationId xmlns:p14="http://schemas.microsoft.com/office/powerpoint/2010/main" val="410184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1" y="203201"/>
            <a:ext cx="1204685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соревнований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 соревнованиям допускаются мужчины и женщины без ограничения возраста, инвалиды-спортсмены и дети, занимающиеся данным видом спорта, заявленные лично или тренером.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обязаны пройти медицинское освидетельствование, которое подтверждается индивидуальной справкой или отметкой в заявке.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9288" y="3336264"/>
            <a:ext cx="4023709" cy="317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12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0286" y="145143"/>
            <a:ext cx="1153885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Допуск к участию в соревнованиях:</a:t>
            </a:r>
          </a:p>
          <a:p>
            <a:pPr lvl="0" algn="just"/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Допуск к соревнованиям осуществляется мандатной комиссией по заявкам установленной формы и предъявлению документа, удостоверяющего личность участника.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Мандатная комиссия утверждается организацией, проводящей соревнования. В мандатную комиссию входят: председатель комиссии, главный судья </a:t>
            </a:r>
            <a:r>
              <a:rPr lang="ru-RU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или его </a:t>
            </a:r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заместитель, главный секретарь соревнований, представитель организации, проводящей соревнования.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Ответственность за допуск участников к соревнованиям несут председатель мандатной комиссии и представитель организации, проводящей соревнования.</a:t>
            </a:r>
          </a:p>
        </p:txBody>
      </p:sp>
    </p:spTree>
    <p:extLst>
      <p:ext uri="{BB962C8B-B14F-4D97-AF65-F5344CB8AC3E}">
        <p14:creationId xmlns:p14="http://schemas.microsoft.com/office/powerpoint/2010/main" val="429469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6743" y="159657"/>
            <a:ext cx="1169851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Взвешивание и жеребьёвка участников:</a:t>
            </a:r>
          </a:p>
          <a:p>
            <a:pPr lvl="0" algn="just"/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Взвешивание и жеребьёвка участников начинается не позднее, чем за 2 часа до начала соревнований и длится в течение 1 часа. Перед взвешиванием участники должны предъявить документ с фотографией, удостоверяющей личность, заполнить анкету участника.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Участник, опоздавший на взвешивание, к соревнованиям не допускается.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Взвешивание проводит судейская бригада, в которую входят заместитель главного судьи, секретарь, 2-3 судьи и врач.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 взвешивании на двух или более весах количество судей соответственно увеличивается.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Жеребьевка проводится во время взвешивания для всех участников без исключения.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17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143" y="197346"/>
            <a:ext cx="1204685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Обязанности и права участников.</a:t>
            </a:r>
          </a:p>
          <a:p>
            <a:pPr lvl="0"/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 обязан:</a:t>
            </a:r>
          </a:p>
          <a:p>
            <a:pPr lvl="0" algn="just"/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Знать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строго соблюдать настоящие правила, Положение о соревнованиях;</a:t>
            </a:r>
          </a:p>
          <a:p>
            <a:pPr lvl="0" algn="just"/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Быть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вежливым и корректным по отношению ко всем участникам, судьям и лицам, проводящим и обслуживающим соревнования;</a:t>
            </a:r>
          </a:p>
          <a:p>
            <a:pPr lvl="0" algn="just"/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Перед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поединком и после него обменяться рукопожатием с соперником;</a:t>
            </a:r>
          </a:p>
          <a:p>
            <a:pPr lvl="0" algn="just"/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случае травмы после окончания определенного круга соревнований в своей весовой категории представить в главную судейскую коллегию медицинскую справку с указанием причины, по которой он не может продолжать участие в соревнованиях;</a:t>
            </a:r>
          </a:p>
          <a:p>
            <a:pPr lvl="0" algn="just"/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Немедленно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явиться по вызову судейской коллегии;</a:t>
            </a:r>
          </a:p>
          <a:p>
            <a:pPr lvl="0" algn="just"/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покидать стола без разрешения арбитра.</a:t>
            </a:r>
          </a:p>
        </p:txBody>
      </p:sp>
    </p:spTree>
    <p:extLst>
      <p:ext uri="{BB962C8B-B14F-4D97-AF65-F5344CB8AC3E}">
        <p14:creationId xmlns:p14="http://schemas.microsoft.com/office/powerpoint/2010/main" val="377127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143" y="290287"/>
            <a:ext cx="1182914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 имеет право: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Обращаться </a:t>
            </a:r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судейскую коллегию через представителя или капитана своей команды;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начала взвешивания проводить контроль своего веса на всех весах официального взвешивания;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ри </a:t>
            </a:r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необходимости обращаться к врачу соревнований.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8306" y="3337275"/>
            <a:ext cx="3205142" cy="331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8314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6743" y="261257"/>
            <a:ext cx="11800114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Представители, тренеры и капитаны команд:</a:t>
            </a:r>
          </a:p>
          <a:p>
            <a:pPr lvl="0" algn="just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Каждая команда, участвующая в соревнованиях, должна иметь своего представителя, если это предусмотрено Положением. Обязанности представителя может выполнять тренер или капитан команды.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Представитель (тренер или капитан) является руководителем команды и осуществляет необходимую связь между судейской коллегией и участниками.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Представитель несет ответственность за дисциплину участников, как на соревнованиях, так и в местах размещения и питания.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Представитель участвует в совещаниях судейской коллегии, если они проводятся совместно с представителями.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Протесты по результатам поединка подаются представителем в судейскую коллегию через главного секретаря в письменной форме. Они должны быть обоснованы ссылкой на пункт данных правил. Протесты подаются не позднее, чем через 5 минут после окончания поединка, результат которого опротестовывается.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Представителю, тренеру, секунданту, капитану команды запрещается вмешиваться в работу судей и лиц, проводящих соревнования. В противном случае решением главной судейской коллегии участник данной команды может быть дисквалифицирован.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Представитель и тренер не могут быть использованы в качестве судей на данных соревнованиях.</a:t>
            </a:r>
          </a:p>
        </p:txBody>
      </p:sp>
    </p:spTree>
    <p:extLst>
      <p:ext uri="{BB962C8B-B14F-4D97-AF65-F5344CB8AC3E}">
        <p14:creationId xmlns:p14="http://schemas.microsoft.com/office/powerpoint/2010/main" val="172584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159657"/>
            <a:ext cx="118581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Судейская коллегия. Состав судейской коллегии:</a:t>
            </a:r>
          </a:p>
          <a:p>
            <a:pPr lvl="0" algn="ctr"/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Судейская коллегия для обслуживания соревнований назначается судейской комиссией федерации и утверждается спортивной организацией, проводящей соревнования.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Судейская коллегия состоит из главного судьи, его заместителя, главного секретаря, технических секретарей, рефери, боковых судей, информаторов, врача, коменданта соревнований.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судья:</a:t>
            </a:r>
          </a:p>
          <a:p>
            <a:pPr lvl="0" algn="just"/>
            <a:r>
              <a:rPr lang="ru-RU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</a:t>
            </a:r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судья несет ответственность за проведение соревнований перед организацией, проводящей их, и соответствующей федерацией армрестлинга.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1427" y="4683972"/>
            <a:ext cx="2966700" cy="19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874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9657"/>
            <a:ext cx="12192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судья обязан:</a:t>
            </a:r>
          </a:p>
          <a:p>
            <a:pPr lvl="0" algn="just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Проверить 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пригодность помещения, оборудования, инвентаря, необходимую документацию, соответствие их настоящим правилам;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Руководить 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проведением соревнований в соответствии с настоящими правилами и Положением о соревнованиях (выполнение его распоряжений обязательно для участников, судей и представителей команд);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Проверить 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утвердить составы пар участников на каждый круг;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Распределить 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судей по столам;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 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выносить решения по протестам, поступающим от представителей (тренеров и капитанов) команд;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Проводить 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заседания судейской коллегии перед началом соревнований и по их окончании для подведения итогов и утверждения результатов, а также в тех случаях, когда это необходимо по ходу соревнований;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твердить 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оценку работы каждого члена судейской коллегии;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Сдать 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отчет и протоколы за своей подписью и подписью главного секретаря в организацию, проводящую соревнования, не позднее, чем через три дня после их окончания.</a:t>
            </a:r>
          </a:p>
        </p:txBody>
      </p:sp>
    </p:spTree>
    <p:extLst>
      <p:ext uri="{BB962C8B-B14F-4D97-AF65-F5344CB8AC3E}">
        <p14:creationId xmlns:p14="http://schemas.microsoft.com/office/powerpoint/2010/main" val="212719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0629" y="474345"/>
            <a:ext cx="1190171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Заместитель главного судьи:</a:t>
            </a:r>
          </a:p>
          <a:p>
            <a:pPr lvl="0" algn="just"/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Заместитель главного судьи вместе с главным судьей руководит соревнованиями и несет ответственность за их проведение. При отсутствии главного судьи заместитель выполняет его функции.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секретарь: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секретарь ведет протоколы заседания судейской коллегии, проводит жеребьевку и определяет порядок встреч по кругам, составляет график соревнований, оформляет распоряжения и решения главного судьи, принимает заявления, регистрирует их и передает главному судье, ведет всю судейскую документацию, руководит работой секретариата, с разрешения главного судьи дает сведения информатору, представителям и корреспондентам.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секретарь представляет главному судье соревнований необходимые данные для итогового отчета.</a:t>
            </a:r>
          </a:p>
        </p:txBody>
      </p:sp>
    </p:spTree>
    <p:extLst>
      <p:ext uri="{BB962C8B-B14F-4D97-AF65-F5344CB8AC3E}">
        <p14:creationId xmlns:p14="http://schemas.microsoft.com/office/powerpoint/2010/main" val="314848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600" y="116114"/>
            <a:ext cx="1197428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Рефери:</a:t>
            </a:r>
          </a:p>
          <a:p>
            <a:pPr lvl="0"/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Рефери назначается из числа наиболее подготовленных судей. Он следит за ходом поединка, оценивает действия борцов и объявляет победителя поединка.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Если в процессе установки стартового положения спортсмен не выполняет команды, рефери имеет право объявить ему предупреждение. Если оба спортсмена не выполняют команды, предупреждения объявляются одновременно обоим.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Поединок останавливается при победе одним из борцов или при получении второго фола только по команде рефери “Стоп!” (</a:t>
            </a:r>
            <a:r>
              <a:rPr lang="ru-RU" sz="24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Stop</a:t>
            </a:r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!"), с одновременным ударом ладонью по столу 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4571" y="4157238"/>
            <a:ext cx="3962743" cy="270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47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203200"/>
            <a:ext cx="1188720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Боковой судья</a:t>
            </a:r>
          </a:p>
          <a:p>
            <a:pPr lvl="0" algn="just"/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Боковой судья является помощником рефери. Ведет наблюдение за ходом поединка (в большей степени за положением ног), фиксирует нарушения правил соперниками.</a:t>
            </a:r>
          </a:p>
          <a:p>
            <a:pPr lvl="0" algn="just"/>
            <a:endParaRPr lang="ru-RU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Занимает позицию напротив рефери. Принимает участие в установлении стартового положения борцов, оценивая правильность постановки руки спортсмена, находящегося от него слева. Сразу после начала поединка приседает на одно колено, чтобы не мешать зрителям смотреть поединок.</a:t>
            </a:r>
          </a:p>
          <a:p>
            <a:pPr lvl="0" algn="just"/>
            <a:endParaRPr lang="ru-RU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Боковой судья обязан: </a:t>
            </a:r>
          </a:p>
          <a:p>
            <a:pPr lvl="0" algn="just"/>
            <a:r>
              <a: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дублировать жесты рефери (если согласен с его оценкой);</a:t>
            </a:r>
          </a:p>
          <a:p>
            <a:pPr lvl="0" algn="just"/>
            <a:r>
              <a: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 сообщать рефери о нарушении правил спортсменами;</a:t>
            </a:r>
          </a:p>
          <a:p>
            <a:pPr lvl="0" algn="just"/>
            <a:r>
              <a: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 случае ошибки рефери в оценке результата поединка апеллировать к главному судье соревнований.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1098" y="4419739"/>
            <a:ext cx="3229418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20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0286" y="478970"/>
            <a:ext cx="1120502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Технический секретарь</a:t>
            </a:r>
          </a:p>
          <a:p>
            <a:pPr lvl="0" algn="just"/>
            <a:endParaRPr lang="ru-RU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Технический секретарь ведет протокол поединка. В соответствии с решением рефери фиксирует победу или поражение участников и представляет протокол главному секретарю,</a:t>
            </a:r>
          </a:p>
          <a:p>
            <a:pPr lvl="0" algn="just"/>
            <a:endParaRPr lang="ru-RU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Судья-информатор</a:t>
            </a:r>
          </a:p>
          <a:p>
            <a:pPr lvl="0" algn="just"/>
            <a:endParaRPr lang="ru-RU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Судья-информатор объявляет программу и порядок проведения соревнований, сообщает зрителям о ходе борьбы, объявляет результаты каждого поединка, состав очередных пар, поясняет отдельные положения правил соревнований, дает спортивные участникам.</a:t>
            </a:r>
          </a:p>
          <a:p>
            <a:pPr lvl="0" algn="just"/>
            <a:endParaRPr lang="ru-RU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Вся информация о ходе соревнований дается по предварительному согласованию с главным судьей или его заместителем.</a:t>
            </a:r>
          </a:p>
          <a:p>
            <a:pPr lvl="0" algn="just"/>
            <a:endParaRPr lang="ru-RU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Комендант соревнований</a:t>
            </a:r>
          </a:p>
          <a:p>
            <a:pPr lvl="0" algn="just"/>
            <a:endParaRPr lang="ru-RU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Комендант соревнований отвечает за подготовку мест проведения соревнований, столов, мест для участников, зрителей, оформление и радиофикацию помещения, следит за порядком, а также выполняет все указания главного судьи и представителя организации, проводящей соревнования.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882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657" y="159657"/>
            <a:ext cx="11335656" cy="6564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Врач соревнований</a:t>
            </a:r>
          </a:p>
          <a:p>
            <a:pPr lvl="0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Врач несет ответственность за медицинское обслуживание соревнований.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Врач соревнований: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Проверяет 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заявках участников наличие визы врача о допуске к соревнованиям и правильность медицинского оформления заявок, индивидуальных справок о допуске к соревнованиям;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 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медицинское наблюдение за участниками в ходе соревнований, проводит допинг-контроль </a:t>
            </a:r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спортсменов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Осматривает 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борцов при взвешивании и в случае необходимости по согласованию с главным судьей и представителем организации, проводящей соревнования, дает письменное заключение о не допуске участников к соревнованиям;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казывает 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медицинскую помощь в случае травмы или заболевания участника во время соревнований;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ледит 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соблюдением санитарно-гигиенических требований при размещении и литании участников соревнований;</a:t>
            </a:r>
          </a:p>
          <a:p>
            <a:pPr lvl="0" algn="just"/>
            <a:endParaRPr lang="ru-RU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 </a:t>
            </a:r>
            <a:r>
              <a:rPr lang="ru-RU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главному судье отчет (с соответствующими выводами и предложениями) о медико-санитарном обеспечении соревнований и случаях заболеваний, а также травм участников.</a:t>
            </a:r>
          </a:p>
        </p:txBody>
      </p:sp>
    </p:spTree>
    <p:extLst>
      <p:ext uri="{BB962C8B-B14F-4D97-AF65-F5344CB8AC3E}">
        <p14:creationId xmlns:p14="http://schemas.microsoft.com/office/powerpoint/2010/main" val="423053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" y="612845"/>
            <a:ext cx="1206137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соревнований</a:t>
            </a:r>
          </a:p>
          <a:p>
            <a:pPr lvl="0"/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 участники соревнований должны вести себя достойно, с уважением относиться к соперникам; в противном случае они могут быть дисквалифицированы и сняты с соревнований.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не могут требовать отстранения рефери от судейства поединка. Тем не менее рефери может отклонить свою кандидатуру в том случае, если чувствует, что его судейство не будет объективным.</a:t>
            </a:r>
          </a:p>
          <a:p>
            <a:pPr lvl="0" algn="just"/>
            <a:endParaRPr lang="ru-RU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Верхняя одежда участников соревнований должна быть с короткими рукавами. Запрещается пользоваться любыми предохранительными бинтами и повязками но запястьях и локтях, а также иметь кольца и персти на пальцах. Бейсбольные кепки снимаются или поворачиваются козырьком назад. Допускается использование борцами обуви на утолщенной подошве. Высота подошвы не ограничивается.</a:t>
            </a:r>
          </a:p>
        </p:txBody>
      </p:sp>
    </p:spTree>
    <p:extLst>
      <p:ext uri="{BB962C8B-B14F-4D97-AF65-F5344CB8AC3E}">
        <p14:creationId xmlns:p14="http://schemas.microsoft.com/office/powerpoint/2010/main" val="345105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32317" y="2079315"/>
            <a:ext cx="458724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В стартовой позиции рукоборцы захватывают руки таким образом, чтобы рефери видел суставы больших пальцев и имел возможность контролировать правильность захвата прикосновением к ним своим пальцем.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590" t="1140" r="59223" b="77775"/>
          <a:stretch/>
        </p:blipFill>
        <p:spPr>
          <a:xfrm>
            <a:off x="712977" y="1315080"/>
            <a:ext cx="5971133" cy="50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3439464" y="362261"/>
            <a:ext cx="5307444" cy="536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1480" indent="-6350" algn="ctr">
              <a:lnSpc>
                <a:spcPct val="103000"/>
              </a:lnSpc>
              <a:spcAft>
                <a:spcPts val="20"/>
              </a:spcAft>
            </a:pP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Правила поединка 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6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658" t="30740" r="57315" b="44323"/>
          <a:stretch/>
        </p:blipFill>
        <p:spPr>
          <a:xfrm>
            <a:off x="518160" y="865695"/>
            <a:ext cx="5775959" cy="522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6294120" y="2506199"/>
            <a:ext cx="5638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  Захват рук располагается над центром стола (в вертикальном положении). Локти устанавливаются произвольно, в любом месте подлокотника, кисти в запястьях должны быть прямыми.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331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658" t="67841" r="58269" b="7830"/>
          <a:stretch/>
        </p:blipFill>
        <p:spPr>
          <a:xfrm>
            <a:off x="929641" y="1093666"/>
            <a:ext cx="5291999" cy="50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492240" y="3198167"/>
            <a:ext cx="5105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  Свободная рука каждого участника поединка захватывает штырь стола.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353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7951" t="1342" b="75748"/>
          <a:stretch/>
        </p:blipFill>
        <p:spPr>
          <a:xfrm>
            <a:off x="260014" y="899158"/>
            <a:ext cx="5896946" cy="50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507480" y="2818993"/>
            <a:ext cx="5242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  Плечи участников поединка параллельны краю стола и не выходят за контрольную линию.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003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2040" y="1173479"/>
            <a:ext cx="10363200" cy="4339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Каждый участник поединка при желании упирается одной ногой в ближнюю к себе стойку стола</a:t>
            </a:r>
            <a:r>
              <a:rPr lang="ru-R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Можно упираться ногой в дальнюю от себя стойку стола, если это не вызывает возражений соперника. </a:t>
            </a: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endParaRPr lang="ru-RU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случае возражения соперника ногу необходимо убрать от дальней стойки стола. Если же, несмотря на возражение, рукоборец упирается ногой в дальнюю стойку стола, то он получает предупреждение. 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Поединок начинается по команде "Внимание! Марш!" ("Ready! Go!") и заканчивается по команде "Стоп!" ("Stop!"). 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08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9223" t="35619" b="43184"/>
          <a:stretch/>
        </p:blipFill>
        <p:spPr>
          <a:xfrm>
            <a:off x="640079" y="1273666"/>
            <a:ext cx="6185938" cy="46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979920" y="2828836"/>
            <a:ext cx="48920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  Победа присуждается рукоборцу либо при любом соприкосновении пальцев и предплечья соперника с валиком.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407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7951" t="63786" b="9452"/>
          <a:stretch/>
        </p:blipFill>
        <p:spPr>
          <a:xfrm>
            <a:off x="487680" y="541398"/>
            <a:ext cx="5794893" cy="50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431280" y="2645899"/>
            <a:ext cx="5486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  Либо при пересечении горизонтали между верхними краями валиков.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63813" y="5966416"/>
            <a:ext cx="10637520" cy="476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465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Рукоборцу, получившему два предупреждения, засчитывается поражение. 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47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08320" y="230710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   Если рукоборец нарушает правила в критическом для себя положении, то ему засчитывается поражение. Критическим положением считается отклонение руки рукоборца от вертикали на 45° и больше.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r="51030" b="60066"/>
          <a:stretch/>
        </p:blipFill>
        <p:spPr>
          <a:xfrm>
            <a:off x="463063" y="972360"/>
            <a:ext cx="5032852" cy="50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2028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0687" t="-280" r="343" b="60067"/>
          <a:stretch/>
        </p:blipFill>
        <p:spPr>
          <a:xfrm>
            <a:off x="410400" y="860437"/>
            <a:ext cx="5076000" cy="51188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5654040" y="2560328"/>
            <a:ext cx="6050280" cy="2023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случае срыва захвата  или объявления предупреждения участники имеют право в течение 30 с (но не более) подготовиться к продолжению поединка.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05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7680" y="594360"/>
            <a:ext cx="11231880" cy="6051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4655" algn="ctr">
              <a:lnSpc>
                <a:spcPct val="104000"/>
              </a:lnSpc>
              <a:spcAft>
                <a:spcPts val="25"/>
              </a:spcAft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Нарушением правил считаются следующие действия рукоборцев: </a:t>
            </a:r>
          </a:p>
          <a:p>
            <a:pPr marL="414655" algn="ctr">
              <a:lnSpc>
                <a:spcPct val="104000"/>
              </a:lnSpc>
              <a:spcAft>
                <a:spcPts val="25"/>
              </a:spcAft>
            </a:pPr>
            <a:endParaRPr lang="ru-RU" sz="11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невыполнение команд рефери;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преждевременный старт;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отрыв локтя от подлокотника (если один из рукоборцев умышленно сталкивает локоть соперника, то предупреждение получает тот, чей локоть оказался оторванным от подлокотника или соскользнувший с него);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пересечение средней линии стола головой, плечами;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касание головой или плечом своего предплечья или захвата рук;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использование положения, которое может повлечь за собой травму собственной руки;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провоцирование ситуации, при которой рука соперника может быть повреждена;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отрыв руки от штыря (с потерей контакта); </a:t>
            </a: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отрыв обеих ног от пола.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21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51398" r="52404" b="10853"/>
          <a:stretch/>
        </p:blipFill>
        <p:spPr>
          <a:xfrm>
            <a:off x="386860" y="929640"/>
            <a:ext cx="5556739" cy="50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050280" y="3034141"/>
            <a:ext cx="5928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 Использование </a:t>
            </a:r>
            <a:r>
              <a:rPr lang="ru-R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положения, которое может повлечь за собой травму собственной 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руки.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569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1030" t="51959" b="9733"/>
          <a:stretch/>
        </p:blipFill>
        <p:spPr>
          <a:xfrm>
            <a:off x="762001" y="935849"/>
            <a:ext cx="6080760" cy="50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7040880" y="2855684"/>
            <a:ext cx="4678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Провоцирование </a:t>
            </a:r>
            <a:r>
              <a:rPr lang="ru-R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ситуации, при которой рука соперника может быть 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повреждена.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392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4880" y="548640"/>
            <a:ext cx="10058400" cy="58978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указанные нарушения правил рукоборцу объявляется предупреждение, а после второго предупреждения – засчитывается поражение.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Неспортивное, неэтичное поведение тоже является нарушением правил. За оскорбление или угрозу в адрес соперника, главного судьи и любого члена судейской коллегии рукоборец снимается с соревнований, место ему не определяется, а очки его команде не начисляются.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Вопрос об участии данного рукоборца в следующем соревновании или в составе сборной команды России рассматривается Дисциплинарной комиссией Российской федерации армрестлинга. Тренер (представитель команды) за подобные действия снимается с соревнований.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86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9120" y="517635"/>
            <a:ext cx="11094720" cy="1244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465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После первого разрыва захвата руки рукоборцев увязываются специальным ремнем. Время отдыха рукоборцев перед повторным поединком финала не более 3 минут.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2520" y="1965435"/>
            <a:ext cx="10561320" cy="1244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 случае разрыва захвата поединок останавливайся, однако рукоборцы не наказываются и поединок возобновляется после связывания их рук специальным ремнем. </a:t>
            </a:r>
            <a:endParaRPr lang="ru-RU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515" y="3210006"/>
            <a:ext cx="7363566" cy="342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7023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6760" y="575516"/>
            <a:ext cx="10988040" cy="1628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прохождении захвата рук участников поединка в нейтральном положении условной горизонтали между верхними краями валиков  рефери обязан остановить поединок и возобновить его из стартовой позиции без объявления предупреждения и увязывания ремнем 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рук. </a:t>
            </a:r>
            <a:endParaRPr lang="ru-RU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47085" b="5267"/>
          <a:stretch/>
        </p:blipFill>
        <p:spPr>
          <a:xfrm>
            <a:off x="1424755" y="2204167"/>
            <a:ext cx="4029805" cy="21874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5872" y="4512565"/>
            <a:ext cx="4267570" cy="21093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960" y="2182738"/>
            <a:ext cx="4310246" cy="2145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6960" y="4475986"/>
            <a:ext cx="4310246" cy="2145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524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56" t="2478" r="27943" b="45664"/>
          <a:stretch/>
        </p:blipFill>
        <p:spPr>
          <a:xfrm>
            <a:off x="2590800" y="944880"/>
            <a:ext cx="6873240" cy="5003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4571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58878" r="29995" b="13662"/>
          <a:stretch/>
        </p:blipFill>
        <p:spPr>
          <a:xfrm>
            <a:off x="477742" y="1005840"/>
            <a:ext cx="5023898" cy="51968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5669280" y="2301781"/>
            <a:ext cx="6187440" cy="2330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8305" algn="just">
              <a:lnSpc>
                <a:spcPct val="101000"/>
              </a:lnSpc>
              <a:spcAft>
                <a:spcPts val="1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положении выгнутой руки одного из рукоборцев поединок не останавливается  и продолжается до касания хотя бы пальцем атакуемым рукоборцем валика или пересечения условной горизонтали между верхними краями валиков. 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30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1402080"/>
            <a:ext cx="11369040" cy="3176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рукоборец опустил плечо ниже линии стола или создал травмоопасное положение, то судья дает команду ("Вернуться!") ("Return!"). </a:t>
            </a: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невыполнении команды следует остановить поединок и вынести предупреждение.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Положение ног участников поединка во время ведения борьбы считается правильным, если ноги не выходят за проекцию стола. 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1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9560" y="1"/>
            <a:ext cx="11612880" cy="7408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1480" indent="-6350" algn="ctr">
              <a:lnSpc>
                <a:spcPct val="103000"/>
              </a:lnSpc>
              <a:spcAft>
                <a:spcPts val="20"/>
              </a:spcAft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Судейская терминология </a:t>
            </a:r>
            <a:endPara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Поставить локти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"Put elbows on the table! 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Hyp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элбоуз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он зэ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тэйбл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Открыть кисть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- "Open the hands!" 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Оупн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зэ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хэндз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"Закрыть большие пальцы!" - 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Close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thumbs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Клоуз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зэ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тамз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Закрыть кисть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- "Close the hands!" 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Клоуз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зэ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хэндз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Выпрямить запястье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- "Straighten the hands!" 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Страйтен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зэ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хэндз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Выпрямить плечи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- "Square the shoulders!" 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Скваэа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зэ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ша-улдез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Плечи назад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- "Shoulders back!"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Шаулдэз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бэк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"Не двигаться!" - 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Don't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move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Доунт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мув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"Внимание! Марш!" - "Ready! Go!"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Рэди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Гоу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"Соскальзывание локтя!" - 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Elbow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slip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Элбоу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слип!")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"Отрыв локтя!" - 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Elbow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lifted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Элбоу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лифтед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Опасная позиция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- "Injury prone position!" 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Инджури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проун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позишн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"Объявление первого предупреждения!" - 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One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foul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Уан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фаул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"Объявление второго предупреждения!" - 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Two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fouls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("Ту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фаулз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"Окончание поединка!" - "Stop!" ("Стоп!")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"Объявление победителя!" - 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Winner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Уинэ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35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718</TotalTime>
  <Words>2381</Words>
  <Application>Microsoft Office PowerPoint</Application>
  <PresentationFormat>Широкоэкранный</PresentationFormat>
  <Paragraphs>241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Times New Roman</vt:lpstr>
      <vt:lpstr>Trebuchet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Пользователь Windows</cp:lastModifiedBy>
  <cp:revision>28</cp:revision>
  <dcterms:created xsi:type="dcterms:W3CDTF">2020-11-03T03:55:16Z</dcterms:created>
  <dcterms:modified xsi:type="dcterms:W3CDTF">2022-02-06T18:37:57Z</dcterms:modified>
</cp:coreProperties>
</file>