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7" r:id="rId4"/>
    <p:sldId id="258" r:id="rId5"/>
    <p:sldId id="259" r:id="rId6"/>
    <p:sldId id="261" r:id="rId7"/>
    <p:sldId id="262" r:id="rId8"/>
    <p:sldId id="264" r:id="rId9"/>
    <p:sldId id="276" r:id="rId10"/>
    <p:sldId id="279" r:id="rId11"/>
    <p:sldId id="280" r:id="rId12"/>
    <p:sldId id="265" r:id="rId13"/>
    <p:sldId id="268" r:id="rId14"/>
    <p:sldId id="269" r:id="rId15"/>
    <p:sldId id="271" r:id="rId16"/>
    <p:sldId id="266" r:id="rId17"/>
    <p:sldId id="267" r:id="rId18"/>
    <p:sldId id="274" r:id="rId19"/>
    <p:sldId id="272" r:id="rId20"/>
    <p:sldId id="281" r:id="rId21"/>
    <p:sldId id="273" r:id="rId22"/>
    <p:sldId id="283" r:id="rId23"/>
    <p:sldId id="275" r:id="rId24"/>
    <p:sldId id="284" r:id="rId25"/>
    <p:sldId id="285" r:id="rId26"/>
    <p:sldId id="28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660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3" autoAdjust="0"/>
    <p:restoredTop sz="74520" autoAdjust="0"/>
  </p:normalViewPr>
  <p:slideViewPr>
    <p:cSldViewPr>
      <p:cViewPr varScale="1">
        <p:scale>
          <a:sx n="71" d="100"/>
          <a:sy n="71" d="100"/>
        </p:scale>
        <p:origin x="-12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slide" Target="slide10.x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4.emf"/><Relationship Id="rId7" Type="http://schemas.openxmlformats.org/officeDocument/2006/relationships/image" Target="../media/image10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image" Target="../media/image9.png"/><Relationship Id="rId4" Type="http://schemas.openxmlformats.org/officeDocument/2006/relationships/slide" Target="slide2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slide" Target="slide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Различие. Сходство. </a:t>
            </a:r>
            <a:b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 4.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22857" y="4797152"/>
            <a:ext cx="6400800" cy="1752600"/>
          </a:xfrm>
        </p:spPr>
        <p:txBody>
          <a:bodyPr>
            <a:normAutofit/>
          </a:bodyPr>
          <a:lstStyle/>
          <a:p>
            <a:pPr algn="r">
              <a:spcBef>
                <a:spcPts val="0"/>
              </a:spcBef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Выполнила: </a:t>
            </a: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Гостева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О.А., педагог дополнительного образования</a:t>
            </a:r>
          </a:p>
          <a:p>
            <a:pPr algn="r">
              <a:spcBef>
                <a:spcPts val="0"/>
              </a:spcBef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БОУ ДО г. Омска «ЦДОД «Эврика»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29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60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Информация для родителей!</a:t>
            </a:r>
            <a:endParaRPr lang="ru-RU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352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Здравствуйте, уважаемые родители. Перед вами презентация, которая позволит сформировать у детей умение сравнивать предметы окружающего мира по различным признакам.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Прочитайте детям информацию на каждом слайде, дайте им время подумать над вопросом. Если ребенок испытывает затруднение, помогайте и поддерживайте его.  </a:t>
            </a:r>
          </a:p>
          <a:p>
            <a:pPr marL="0" indent="0" algn="ctr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Внизу слайда в белом прямоугольнике вы найдете ответы на вопросы. </a:t>
            </a:r>
          </a:p>
          <a:p>
            <a:pPr marL="0" indent="0" algn="ctr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перехода на следующий слайд необходимо</a:t>
            </a:r>
          </a:p>
          <a:p>
            <a:pPr marL="0" indent="0" algn="ctr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нажать значок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4230776"/>
            <a:ext cx="1205103" cy="270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308304" y="6237312"/>
            <a:ext cx="1656184" cy="288032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96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179512" y="188640"/>
            <a:ext cx="8856984" cy="6408712"/>
          </a:xfrm>
          <a:prstGeom prst="roundRect">
            <a:avLst/>
          </a:prstGeom>
          <a:noFill/>
          <a:ln w="228600" cap="flat" cmpd="tri">
            <a:solidFill>
              <a:srgbClr val="FFC000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856" b="53075"/>
          <a:stretch/>
        </p:blipFill>
        <p:spPr bwMode="auto">
          <a:xfrm>
            <a:off x="5148064" y="1340768"/>
            <a:ext cx="3384376" cy="4518912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Выноска-облако 1"/>
          <p:cNvSpPr/>
          <p:nvPr/>
        </p:nvSpPr>
        <p:spPr>
          <a:xfrm rot="16200000">
            <a:off x="125760" y="62880"/>
            <a:ext cx="5256584" cy="5508104"/>
          </a:xfrm>
          <a:prstGeom prst="cloudCallout">
            <a:avLst>
              <a:gd name="adj1" fmla="val 14000"/>
              <a:gd name="adj2" fmla="val 67935"/>
            </a:avLst>
          </a:prstGeom>
          <a:ln w="28575">
            <a:solidFill>
              <a:srgbClr val="FFC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179512" y="404663"/>
            <a:ext cx="4968552" cy="4392488"/>
          </a:xfrm>
          <a:ln>
            <a:noFill/>
          </a:ln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Привет!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Меня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зовут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робот Стёпа.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 очень люблю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сравнивать предметы. Сегодня я расскажу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тебе как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сравнивают предметы в моем городе Железяк. 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6372200" y="6021288"/>
            <a:ext cx="1656184" cy="288032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97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3/1614594077_12-p-domik-na-belom-fone-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7" t="8181" r="9719" b="7111"/>
          <a:stretch/>
        </p:blipFill>
        <p:spPr bwMode="auto">
          <a:xfrm>
            <a:off x="4841788" y="2996952"/>
            <a:ext cx="4212455" cy="310038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71838"/>
            <a:ext cx="180975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вальная выноска 1"/>
          <p:cNvSpPr/>
          <p:nvPr/>
        </p:nvSpPr>
        <p:spPr>
          <a:xfrm>
            <a:off x="2412329" y="260648"/>
            <a:ext cx="3402063" cy="3744416"/>
          </a:xfrm>
          <a:prstGeom prst="wedgeEllipseCallout">
            <a:avLst>
              <a:gd name="adj1" fmla="val -69977"/>
              <a:gd name="adj2" fmla="val 45801"/>
            </a:avLst>
          </a:prstGeom>
          <a:ln w="76200">
            <a:solidFill>
              <a:srgbClr val="FFC000"/>
            </a:solidFill>
            <a:prstDash val="sysDot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84052" y="448072"/>
            <a:ext cx="2458616" cy="355699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Посмотри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картинки. Скажи, какой дом?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Какая тетрадь?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Какая</a:t>
            </a: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радуга?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Picture 4" descr="https://catherineasquithgallery.com/uploads/posts/2021-03/1614561674_8-p-tetrad-na-belom-fone-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8" t="-5866" r="14570" b="-1"/>
          <a:stretch/>
        </p:blipFill>
        <p:spPr bwMode="auto">
          <a:xfrm>
            <a:off x="141263" y="176610"/>
            <a:ext cx="1971675" cy="2257970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8665">
            <a:off x="6024487" y="477014"/>
            <a:ext cx="3036902" cy="165716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6948016" y="6403206"/>
            <a:ext cx="1800200" cy="288032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277294" y="6272882"/>
            <a:ext cx="4176464" cy="5486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Тетрадь – синяя, радуга – разноцветная, дом – большой.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813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41" y="3861048"/>
            <a:ext cx="1809750" cy="28194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ьная выноска 3"/>
          <p:cNvSpPr/>
          <p:nvPr/>
        </p:nvSpPr>
        <p:spPr>
          <a:xfrm>
            <a:off x="1115616" y="0"/>
            <a:ext cx="7848872" cy="5373216"/>
          </a:xfrm>
          <a:prstGeom prst="wedgeEllipseCallout">
            <a:avLst>
              <a:gd name="adj1" fmla="val -42484"/>
              <a:gd name="adj2" fmla="val 3396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237803"/>
            <a:ext cx="6785942" cy="362900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 наверняка сказал,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дом большой, тетрадь синяя,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радуга разноцветная.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 эти слова обозначают признаки предметов.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ты думаешь, по каким признакам мы сравниваем предметы в своем городе Железяк? А по каким признакам сравниваете вы?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 признаки: форма, размер, высота, толщина, вкус, цвет, количество, материал изготовления, назначение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(для чего нужен предмет). </a:t>
            </a:r>
            <a:endParaRPr lang="ru-RU" sz="2400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6516216" y="6165304"/>
            <a:ext cx="1728192" cy="288032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33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0" y="2454808"/>
            <a:ext cx="2163645" cy="3370732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Выноска 1 (граница и черта) 1"/>
          <p:cNvSpPr/>
          <p:nvPr/>
        </p:nvSpPr>
        <p:spPr>
          <a:xfrm>
            <a:off x="497483" y="404664"/>
            <a:ext cx="5143797" cy="4073996"/>
          </a:xfrm>
          <a:prstGeom prst="accentBorderCallout1">
            <a:avLst>
              <a:gd name="adj1" fmla="val 42948"/>
              <a:gd name="adj2" fmla="val 110271"/>
              <a:gd name="adj3" fmla="val 52180"/>
              <a:gd name="adj4" fmla="val 13749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672486"/>
            <a:ext cx="3805584" cy="3538352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800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Сравнивать предметы – это значит находить в них черты сходства и различия. </a:t>
            </a:r>
          </a:p>
          <a:p>
            <a:pPr marL="0" indent="0" algn="ctr"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Давай сравним предметы, которые я нашел в вашем городе.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79935" y="868908"/>
            <a:ext cx="432048" cy="1273299"/>
            <a:chOff x="1044228" y="571525"/>
            <a:chExt cx="432048" cy="1273299"/>
          </a:xfrm>
        </p:grpSpPr>
        <p:sp>
          <p:nvSpPr>
            <p:cNvPr id="4" name="Блок-схема: извлечение 3"/>
            <p:cNvSpPr/>
            <p:nvPr/>
          </p:nvSpPr>
          <p:spPr>
            <a:xfrm flipV="1">
              <a:off x="1044228" y="571525"/>
              <a:ext cx="432048" cy="920874"/>
            </a:xfrm>
            <a:prstGeom prst="flowChartExtract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5" name="Овал 4"/>
            <p:cNvSpPr/>
            <p:nvPr/>
          </p:nvSpPr>
          <p:spPr>
            <a:xfrm>
              <a:off x="1152240" y="1628800"/>
              <a:ext cx="216024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554" y="4581128"/>
            <a:ext cx="2747928" cy="2122909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6735643" y="6101828"/>
            <a:ext cx="2088232" cy="360040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85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Выноска 1 7"/>
          <p:cNvSpPr/>
          <p:nvPr/>
        </p:nvSpPr>
        <p:spPr>
          <a:xfrm>
            <a:off x="3224672" y="116632"/>
            <a:ext cx="5523792" cy="2659732"/>
          </a:xfrm>
          <a:prstGeom prst="borderCallout1">
            <a:avLst>
              <a:gd name="adj1" fmla="val 18750"/>
              <a:gd name="adj2" fmla="val -8333"/>
              <a:gd name="adj3" fmla="val 136755"/>
              <a:gd name="adj4" fmla="val -2973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58380" y="260649"/>
            <a:ext cx="5562092" cy="206084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Ч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ем отличаются эти фигуры?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А чем они похожи?</a:t>
            </a:r>
          </a:p>
          <a:p>
            <a:pPr marL="0" indent="0" algn="ctr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(отличия: разная форма геометрических фигур, цвет; сходство: все эти фигуры имеют 4 угла, их можно назвать четырехугольниками).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16449" y="2910953"/>
            <a:ext cx="1224136" cy="2232248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B05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3747288"/>
            <a:ext cx="1296000" cy="129614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рапеция 5"/>
          <p:cNvSpPr/>
          <p:nvPr/>
        </p:nvSpPr>
        <p:spPr>
          <a:xfrm>
            <a:off x="6588224" y="3736449"/>
            <a:ext cx="2304112" cy="1368152"/>
          </a:xfrm>
          <a:prstGeom prst="trapezoid">
            <a:avLst>
              <a:gd name="adj" fmla="val 56329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24" t="51917" b="5671"/>
          <a:stretch/>
        </p:blipFill>
        <p:spPr bwMode="auto">
          <a:xfrm flipH="1">
            <a:off x="323528" y="3925341"/>
            <a:ext cx="2395537" cy="252888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6390312" y="6165304"/>
            <a:ext cx="2113896" cy="288926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26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258" y="188640"/>
            <a:ext cx="8208912" cy="11521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b="1" dirty="0" smtClean="0"/>
              <a:t>Сравни </a:t>
            </a:r>
            <a:r>
              <a:rPr lang="ru-RU" sz="1800" b="1" dirty="0" smtClean="0"/>
              <a:t>мальчиков</a:t>
            </a:r>
            <a:r>
              <a:rPr lang="ru-RU" sz="1800" b="1" dirty="0" smtClean="0"/>
              <a:t>. Чем они похожи? Чем они отличаются?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dirty="0" smtClean="0"/>
              <a:t>Расположи мальчиков в порядке возрастания от самого низкого до самого высокого. Когда твой ответ будет готов, нажми на ромб внизу страницы, за ним я спрятал свой ответ.</a:t>
            </a:r>
            <a:endParaRPr lang="ru-RU" sz="1800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459320" y="1659661"/>
            <a:ext cx="7923001" cy="3624375"/>
            <a:chOff x="447763" y="1375013"/>
            <a:chExt cx="7923001" cy="3624375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486396" y="1375013"/>
              <a:ext cx="7884368" cy="3624375"/>
              <a:chOff x="467544" y="-144647"/>
              <a:chExt cx="7884368" cy="3624375"/>
            </a:xfrm>
          </p:grpSpPr>
          <p:pic>
            <p:nvPicPr>
              <p:cNvPr id="7170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404664"/>
                <a:ext cx="7884368" cy="30750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389" r="61127" b="11155"/>
              <a:stretch/>
            </p:blipFill>
            <p:spPr bwMode="auto">
              <a:xfrm>
                <a:off x="2003265" y="177272"/>
                <a:ext cx="1572942" cy="29487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" name="Picture 2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055" r="40367" b="11264"/>
              <a:stretch/>
            </p:blipFill>
            <p:spPr bwMode="auto">
              <a:xfrm>
                <a:off x="3624662" y="-144647"/>
                <a:ext cx="1652762" cy="3254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1647" b="10057"/>
            <a:stretch/>
          </p:blipFill>
          <p:spPr bwMode="auto">
            <a:xfrm>
              <a:off x="447763" y="2092895"/>
              <a:ext cx="1379214" cy="2636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extBox 9"/>
          <p:cNvSpPr txBox="1"/>
          <p:nvPr/>
        </p:nvSpPr>
        <p:spPr>
          <a:xfrm>
            <a:off x="3617904" y="5473419"/>
            <a:ext cx="16277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1 5 4 2 3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9" name="Блок-схема: решение 8"/>
          <p:cNvSpPr/>
          <p:nvPr/>
        </p:nvSpPr>
        <p:spPr>
          <a:xfrm>
            <a:off x="3163466" y="5405767"/>
            <a:ext cx="2360825" cy="720080"/>
          </a:xfrm>
          <a:prstGeom prst="flowChartDecisio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6732240" y="6226873"/>
            <a:ext cx="1872208" cy="298471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7504" y="6226873"/>
            <a:ext cx="6408712" cy="6311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Здесь нарисованы люди, все они мальчики, у них похожая одежда (шапка, куртка, штаны), они улыбаются. Отличаются мальчики по высоте, их одежда разных цветов.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60575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5328592" cy="158417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dirty="0" smtClean="0"/>
              <a:t>Сравни картинки по количеству нарисованных на них предметов. Нажми на подходящий знак</a:t>
            </a:r>
            <a:r>
              <a:rPr lang="ru-RU" dirty="0"/>
              <a:t>. Если ты выбрал правильный знак, то увидишь следующее задание.</a:t>
            </a: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18436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605" y="5819970"/>
            <a:ext cx="816720" cy="816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525" y="5834680"/>
            <a:ext cx="742950" cy="92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299" y="5819970"/>
            <a:ext cx="742950" cy="76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03"/>
          <a:stretch/>
        </p:blipFill>
        <p:spPr bwMode="auto">
          <a:xfrm flipH="1">
            <a:off x="5724128" y="116632"/>
            <a:ext cx="2859087" cy="2125663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24" t="-280" b="62375"/>
          <a:stretch/>
        </p:blipFill>
        <p:spPr bwMode="auto">
          <a:xfrm>
            <a:off x="1596452" y="2242295"/>
            <a:ext cx="6454751" cy="35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20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 txBox="1">
            <a:spLocks/>
          </p:cNvSpPr>
          <p:nvPr/>
        </p:nvSpPr>
        <p:spPr>
          <a:xfrm>
            <a:off x="395536" y="260648"/>
            <a:ext cx="5328592" cy="158417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Сравни картинки по количеству нарисованных на них предметов. Нажми на подходящий знак</a:t>
            </a:r>
            <a:r>
              <a:rPr lang="ru-RU" dirty="0"/>
              <a:t>. Если ты выбрал правильный знак, то увидишь следующее задание.</a:t>
            </a:r>
          </a:p>
          <a:p>
            <a:pPr marL="0" indent="0" algn="ctr">
              <a:buFont typeface="Arial" pitchFamily="34" charset="0"/>
              <a:buNone/>
            </a:pPr>
            <a:endParaRPr lang="ru-R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03"/>
          <a:stretch/>
        </p:blipFill>
        <p:spPr bwMode="auto">
          <a:xfrm flipH="1">
            <a:off x="5724128" y="116632"/>
            <a:ext cx="2859087" cy="2125663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028" y="2242294"/>
            <a:ext cx="5510276" cy="3539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970" y="5616153"/>
            <a:ext cx="816720" cy="816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035" y="5621585"/>
            <a:ext cx="742950" cy="92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809" y="5642719"/>
            <a:ext cx="742950" cy="76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105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784" y="5616153"/>
            <a:ext cx="816720" cy="816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849" y="5621585"/>
            <a:ext cx="742950" cy="92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623" y="5642719"/>
            <a:ext cx="742950" cy="76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954" y="2438400"/>
            <a:ext cx="6459660" cy="3095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10" y="0"/>
            <a:ext cx="854075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175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hingle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84984"/>
            <a:ext cx="2592288" cy="3069814"/>
          </a:xfrm>
          <a:prstGeom prst="rect">
            <a:avLst/>
          </a:prstGeom>
          <a:noFill/>
          <a:ln>
            <a:noFill/>
          </a:ln>
          <a:effectLst>
            <a:glow rad="101600">
              <a:srgbClr val="00B0F0">
                <a:alpha val="60000"/>
              </a:srgb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3203848" y="2877"/>
            <a:ext cx="5760640" cy="3960440"/>
          </a:xfrm>
          <a:prstGeom prst="wedgeRoundRectCallout">
            <a:avLst>
              <a:gd name="adj1" fmla="val -70933"/>
              <a:gd name="adj2" fmla="val 41937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332657"/>
            <a:ext cx="8229600" cy="36306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Ребята, я случайно упал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немного сломался.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Поиграйте пока с моими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друзьями в игру 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«Повтори за мной»,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 я попробую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себя починить.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6084168" y="6237312"/>
            <a:ext cx="2232248" cy="360040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29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21-22\дистант\гифки\clipart-mustache-gif-transparent-19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060848"/>
            <a:ext cx="3312368" cy="346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 1 (без границы) 1"/>
          <p:cNvSpPr/>
          <p:nvPr/>
        </p:nvSpPr>
        <p:spPr>
          <a:xfrm>
            <a:off x="4644008" y="332656"/>
            <a:ext cx="4032448" cy="1440160"/>
          </a:xfrm>
          <a:prstGeom prst="callout1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Привет! </a:t>
            </a:r>
          </a:p>
          <a:p>
            <a:pPr algn="ctr"/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Повторяй за мной!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6876256" y="6093296"/>
            <a:ext cx="1800200" cy="288032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75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21-22\дистант\гифки\gif_robo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6419850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 1 (без границы) 1"/>
          <p:cNvSpPr/>
          <p:nvPr/>
        </p:nvSpPr>
        <p:spPr>
          <a:xfrm>
            <a:off x="3851920" y="40592"/>
            <a:ext cx="4317628" cy="1156160"/>
          </a:xfrm>
          <a:prstGeom prst="callout1">
            <a:avLst>
              <a:gd name="adj1" fmla="val 18750"/>
              <a:gd name="adj2" fmla="val -8333"/>
              <a:gd name="adj3" fmla="val 140927"/>
              <a:gd name="adj4" fmla="val -9205"/>
            </a:avLst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Здравствуй! </a:t>
            </a:r>
          </a:p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Делай как я!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6660232" y="6020594"/>
            <a:ext cx="1800200" cy="288726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84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\21-22\дистант\гифки\Uri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61722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 1 1"/>
          <p:cNvSpPr/>
          <p:nvPr/>
        </p:nvSpPr>
        <p:spPr>
          <a:xfrm>
            <a:off x="4853136" y="116632"/>
            <a:ext cx="4039344" cy="2060848"/>
          </a:xfrm>
          <a:prstGeom prst="borderCallout1">
            <a:avLst>
              <a:gd name="adj1" fmla="val 18750"/>
              <a:gd name="adj2" fmla="val -8333"/>
              <a:gd name="adj3" fmla="val 56111"/>
              <a:gd name="adj4" fmla="val -22358"/>
            </a:avLst>
          </a:prstGeom>
          <a:solidFill>
            <a:srgbClr val="FF66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Приветствую тебя!</a:t>
            </a:r>
          </a:p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Приседай как я!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6869335" y="6274507"/>
            <a:ext cx="2019672" cy="360040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16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:\21-22\дистант\гифки\Dqou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80728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 1 (без границы) 1"/>
          <p:cNvSpPr/>
          <p:nvPr/>
        </p:nvSpPr>
        <p:spPr>
          <a:xfrm flipH="1">
            <a:off x="323528" y="188640"/>
            <a:ext cx="3960440" cy="2376264"/>
          </a:xfrm>
          <a:prstGeom prst="callout1">
            <a:avLst>
              <a:gd name="adj1" fmla="val 18750"/>
              <a:gd name="adj2" fmla="val -8333"/>
              <a:gd name="adj3" fmla="val 60190"/>
              <a:gd name="adj4" fmla="val -48254"/>
            </a:avLst>
          </a:prstGeom>
          <a:solidFill>
            <a:schemeClr val="bg1">
              <a:lumMod val="75000"/>
            </a:schemeClr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Привет!</a:t>
            </a:r>
          </a:p>
          <a:p>
            <a:pPr algn="ctr"/>
            <a:r>
              <a:rPr lang="ru-RU" sz="2400" dirty="0" smtClean="0"/>
              <a:t> Двигайся как я!</a:t>
            </a:r>
            <a:endParaRPr lang="ru-RU" sz="2400" dirty="0"/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6630616" y="6330008"/>
            <a:ext cx="1944216" cy="274240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54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1 1"/>
          <p:cNvSpPr/>
          <p:nvPr/>
        </p:nvSpPr>
        <p:spPr>
          <a:xfrm>
            <a:off x="2150633" y="575683"/>
            <a:ext cx="6750669" cy="2088232"/>
          </a:xfrm>
          <a:prstGeom prst="borderCallout1">
            <a:avLst>
              <a:gd name="adj1" fmla="val 18750"/>
              <a:gd name="adj2" fmla="val -8333"/>
              <a:gd name="adj3" fmla="val 111132"/>
              <a:gd name="adj4" fmla="val -9126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501512"/>
            <a:ext cx="2039615" cy="3143937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00963" y="945893"/>
            <a:ext cx="65978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Мне удалось себя починить.</a:t>
            </a:r>
          </a:p>
          <a:p>
            <a:pPr algn="ctr"/>
            <a:r>
              <a:rPr lang="ru-RU" sz="2400" dirty="0" smtClean="0"/>
              <a:t>Но у меня совершенно испортилось настроение. Из-за поломки я разучился считать четверками. Помоги посчитать, сколько винтиков у меня есть. </a:t>
            </a:r>
          </a:p>
          <a:p>
            <a:pPr algn="ctr"/>
            <a:endParaRPr lang="ru-RU" sz="24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289" y="2777557"/>
            <a:ext cx="1614420" cy="144791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361" y="2802150"/>
            <a:ext cx="1559577" cy="13987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270" y="2802150"/>
            <a:ext cx="1422077" cy="12754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347" y="4585507"/>
            <a:ext cx="1615546" cy="14489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150" y="4594267"/>
            <a:ext cx="1605778" cy="14401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AutoShape 5" descr="Распечатать числовой ряд до 20: Числовой ряд от 1 до 100 распечатать. В  новый день – новые числа — РОСТОВСКИЙ ЦЕНТР ПОМОЩИ ДЕТЯМ № 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7" descr="Распечатать числовой ряд до 20: Числовой ряд от 1 до 100 распечатать. В  новый день – новые числа — РОСТОВСКИЙ ЦЕНТР ПОМОЩИ ДЕТЯМ № 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2324" y="66516"/>
            <a:ext cx="9144000" cy="492443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>
            <a:spAutoFit/>
          </a:bodyPr>
          <a:lstStyle/>
          <a:p>
            <a:r>
              <a:rPr lang="ru-RU" sz="2600" dirty="0" smtClean="0"/>
              <a:t> 1  2  3  4  5  6  7  8  9   10   11   12   13   14   15   16   17   18   19   20</a:t>
            </a:r>
            <a:endParaRPr lang="ru-RU" sz="2600" dirty="0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7236296" y="6399044"/>
            <a:ext cx="1665006" cy="327369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915816" y="6318177"/>
            <a:ext cx="3924454" cy="48910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Двадцать винтиков (четыре, восемь, двенадцать, шестнадцать, двадцать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292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-облако 4"/>
          <p:cNvSpPr/>
          <p:nvPr/>
        </p:nvSpPr>
        <p:spPr>
          <a:xfrm>
            <a:off x="899592" y="332656"/>
            <a:ext cx="6120680" cy="2520280"/>
          </a:xfrm>
          <a:prstGeom prst="cloudCallout">
            <a:avLst>
              <a:gd name="adj1" fmla="val 31922"/>
              <a:gd name="adj2" fmla="val 6533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636" y="559532"/>
            <a:ext cx="5328592" cy="229340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800000"/>
                </a:solidFill>
              </a:rPr>
              <a:t>Спасибо!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800000"/>
                </a:solidFill>
              </a:rPr>
              <a:t>Теперь у меня отличное настроение. Что же мы с тобой делали?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800000"/>
                </a:solidFill>
              </a:rPr>
              <a:t>Давай продолжим сравнивать предметы</a:t>
            </a:r>
            <a:endParaRPr lang="ru-RU" dirty="0">
              <a:solidFill>
                <a:srgbClr val="8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69" t="2317" b="52635"/>
          <a:stretch/>
        </p:blipFill>
        <p:spPr bwMode="auto">
          <a:xfrm>
            <a:off x="5993495" y="2420888"/>
            <a:ext cx="2478992" cy="362215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6228184" y="6237312"/>
            <a:ext cx="2244303" cy="360040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3" name="Picture 3" descr="G:\21-22\дистант\гифки\1500583179_519-serdce-iz-serdechek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450" y="2625483"/>
            <a:ext cx="3212964" cy="321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21-22\дистант\гифки\1500583179_519-serdce-iz-serdechek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700" y="3185543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G:\21-22\дистант\гифки\1500583179_519-serdce-iz-serdechek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412" y="4160490"/>
            <a:ext cx="2436862" cy="243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55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" y="0"/>
            <a:ext cx="9180512" cy="120032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Посмотри в каждое окошечко. </a:t>
            </a:r>
          </a:p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Назови общие признаки этих предметов. </a:t>
            </a:r>
          </a:p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Скажи чем они отличаются.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794321" y="1270439"/>
            <a:ext cx="7649095" cy="4644968"/>
            <a:chOff x="595313" y="1304312"/>
            <a:chExt cx="7924575" cy="4860991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95313" y="1340768"/>
              <a:ext cx="3904679" cy="2160240"/>
            </a:xfrm>
            <a:prstGeom prst="rect">
              <a:avLst/>
            </a:prstGeom>
            <a:ln w="762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glow rad="228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685565" y="3623010"/>
              <a:ext cx="5628853" cy="2542293"/>
            </a:xfrm>
            <a:prstGeom prst="rect">
              <a:avLst/>
            </a:prstGeom>
            <a:ln w="762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glow rad="228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4775471" y="1304312"/>
              <a:ext cx="3744417" cy="2196696"/>
            </a:xfrm>
            <a:prstGeom prst="rect">
              <a:avLst/>
            </a:prstGeom>
            <a:ln w="762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glow rad="228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365" name="Picture 5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49" t="6892" b="19307"/>
            <a:stretch/>
          </p:blipFill>
          <p:spPr bwMode="auto">
            <a:xfrm>
              <a:off x="909662" y="1476244"/>
              <a:ext cx="3374306" cy="1792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67" name="Picture 7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10" t="5807" r="8206" b="8078"/>
            <a:stretch/>
          </p:blipFill>
          <p:spPr bwMode="auto">
            <a:xfrm>
              <a:off x="4932040" y="1476244"/>
              <a:ext cx="2160240" cy="17197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68" name="Picture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1962208"/>
              <a:ext cx="1249994" cy="12281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70" name="Picture 10" descr="http://spb.zvetnoe.ru/upload/catalog/2020/12/DE-054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5225161"/>
              <a:ext cx="1808173" cy="9040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71" name="Picture 1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57233">
              <a:off x="1869166" y="4165514"/>
              <a:ext cx="3733080" cy="7573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74" name="Picture 14" descr="https://meblemag.ru/image/cache/catalog/foto/0/ge-catalog-stoly-obedenyye-i-stulya-Image_416-1000x1000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423" t="13330" r="27651" b="13417"/>
            <a:stretch/>
          </p:blipFill>
          <p:spPr bwMode="auto">
            <a:xfrm>
              <a:off x="5638347" y="3760228"/>
              <a:ext cx="1355833" cy="23217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7085827" y="6309320"/>
            <a:ext cx="1815757" cy="288032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" y="6093296"/>
            <a:ext cx="6970745" cy="7647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Яблоко и лимон – фрукты, они съедобные, у них внутри есть косточки; отличаются вкусом, цветом. Арбуз и апельсин похожи формой, съедобные; отличаются размером, вкусом, цветом.</a:t>
            </a:r>
          </a:p>
          <a:p>
            <a:pPr algn="ctr"/>
            <a:r>
              <a:rPr lang="ru-RU" sz="1200" dirty="0" smtClean="0"/>
              <a:t>Линейка, ложка и стул сделаны из дерева, несъедобное; отличаются назначением.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8878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116632"/>
            <a:ext cx="8136904" cy="120032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Посмотри в каждое окошечко. </a:t>
            </a:r>
          </a:p>
          <a:p>
            <a:pPr algn="ctr"/>
            <a:r>
              <a:rPr lang="ru-RU" sz="2400" dirty="0" smtClean="0"/>
              <a:t>Назови общие признаки этих предметов. </a:t>
            </a:r>
          </a:p>
          <a:p>
            <a:pPr algn="ctr"/>
            <a:r>
              <a:rPr lang="ru-RU" sz="2400" dirty="0" smtClean="0"/>
              <a:t>Назови чем они отличаются</a:t>
            </a:r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842510" y="1396611"/>
            <a:ext cx="7649095" cy="4644968"/>
            <a:chOff x="595313" y="1304312"/>
            <a:chExt cx="7924575" cy="4860991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95313" y="1340768"/>
              <a:ext cx="3904679" cy="2160240"/>
            </a:xfrm>
            <a:prstGeom prst="rect">
              <a:avLst/>
            </a:prstGeom>
            <a:ln w="762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glow rad="228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685565" y="3623010"/>
              <a:ext cx="5628853" cy="2542293"/>
            </a:xfrm>
            <a:prstGeom prst="rect">
              <a:avLst/>
            </a:prstGeom>
            <a:ln w="762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glow rad="228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4775471" y="1304312"/>
              <a:ext cx="3744417" cy="2196696"/>
            </a:xfrm>
            <a:prstGeom prst="rect">
              <a:avLst/>
            </a:prstGeom>
            <a:ln w="762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glow rad="228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6647578" y="6453336"/>
            <a:ext cx="2100886" cy="288032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17" t="41854" r="24957" b="31450"/>
          <a:stretch/>
        </p:blipFill>
        <p:spPr bwMode="auto">
          <a:xfrm>
            <a:off x="930828" y="1882533"/>
            <a:ext cx="3518503" cy="127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85"/>
          <a:stretch/>
        </p:blipFill>
        <p:spPr bwMode="auto">
          <a:xfrm>
            <a:off x="5280323" y="1639679"/>
            <a:ext cx="2808312" cy="1756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331" y="3853751"/>
            <a:ext cx="216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577" y="4221087"/>
            <a:ext cx="1955633" cy="1792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61355" y="6194358"/>
            <a:ext cx="6422180" cy="6398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У ремней общий признак – назначение; отличаются шириной, цветом.</a:t>
            </a:r>
          </a:p>
          <a:p>
            <a:pPr algn="ctr"/>
            <a:r>
              <a:rPr lang="ru-RU" sz="1200" dirty="0" smtClean="0"/>
              <a:t>У дуба и березы общий признак – относят к деревьям; отличаются толщиной ствола.</a:t>
            </a:r>
          </a:p>
          <a:p>
            <a:pPr algn="ctr"/>
            <a:r>
              <a:rPr lang="ru-RU" sz="1200" dirty="0" smtClean="0"/>
              <a:t>Шуба и футболка – это одежда; отличаются тем, что шубу носят на улице зимой, а футболку летом.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13862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-4668" b="-9320"/>
          <a:stretch/>
        </p:blipFill>
        <p:spPr bwMode="auto">
          <a:xfrm>
            <a:off x="6025" y="3489339"/>
            <a:ext cx="2664296" cy="351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321" y="116632"/>
            <a:ext cx="6242033" cy="4728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ая выноска 1"/>
          <p:cNvSpPr/>
          <p:nvPr/>
        </p:nvSpPr>
        <p:spPr>
          <a:xfrm>
            <a:off x="357268" y="548680"/>
            <a:ext cx="2284381" cy="2708920"/>
          </a:xfrm>
          <a:prstGeom prst="wedgeRectCallout">
            <a:avLst>
              <a:gd name="adj1" fmla="val 7455"/>
              <a:gd name="adj2" fmla="val 66869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Какой признак объединяет предметы в каждой группе?</a:t>
            </a:r>
            <a:endParaRPr lang="ru-RU" dirty="0"/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7092280" y="6381328"/>
            <a:ext cx="1728192" cy="288032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987824" y="6011745"/>
            <a:ext cx="3312368" cy="6398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 группа – сладкий вкус, 2 группа – круглая форма, 3 группа – зеленый цвет, 4 группа – изготовлены из дерева.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48668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60648"/>
            <a:ext cx="5832648" cy="1008112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Объедини предметы в группы. Сколько групп у тебя получилось? Каждой группе предметов дай общее название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35" t="54324" r="24264" b="2395"/>
          <a:stretch/>
        </p:blipFill>
        <p:spPr bwMode="auto">
          <a:xfrm>
            <a:off x="1403648" y="1916832"/>
            <a:ext cx="6616773" cy="429570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377" y="-99392"/>
            <a:ext cx="2795758" cy="2150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6804248" y="6364110"/>
            <a:ext cx="1728191" cy="342823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25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G:\21-22\дистант\гифки\b9371273ae94a946e92074d1b969668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929" y="3255096"/>
            <a:ext cx="3861624" cy="386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20" r="1738" b="52932"/>
          <a:stretch/>
        </p:blipFill>
        <p:spPr bwMode="auto">
          <a:xfrm>
            <a:off x="1691680" y="3733546"/>
            <a:ext cx="1707778" cy="28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ая прямоугольная выноска 1"/>
          <p:cNvSpPr/>
          <p:nvPr/>
        </p:nvSpPr>
        <p:spPr>
          <a:xfrm>
            <a:off x="251520" y="116632"/>
            <a:ext cx="8784976" cy="3616914"/>
          </a:xfrm>
          <a:prstGeom prst="wedgeRoundRectCallout">
            <a:avLst>
              <a:gd name="adj1" fmla="val -22982"/>
              <a:gd name="adj2" fmla="val 56411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Мой друг, мне пора отправляться в школу в городе Железяк. Надеюсь, тебе понравилось сравнивать предметы. Попробуй найти дома или на улице любые предметы и сравнить их. </a:t>
            </a:r>
          </a:p>
          <a:p>
            <a:pPr algn="ctr"/>
            <a:r>
              <a:rPr lang="ru-RU" sz="2800" dirty="0" smtClean="0"/>
              <a:t>До скорых встреч!!!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1324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ая выноска 4"/>
          <p:cNvSpPr/>
          <p:nvPr/>
        </p:nvSpPr>
        <p:spPr>
          <a:xfrm>
            <a:off x="389003" y="332656"/>
            <a:ext cx="5112568" cy="2232248"/>
          </a:xfrm>
          <a:prstGeom prst="wedgeRect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59" y="671063"/>
            <a:ext cx="4618856" cy="312494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Подумай еще!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Нажми на стрелочку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6" t="48196" r="39400" b="5347"/>
          <a:stretch/>
        </p:blipFill>
        <p:spPr bwMode="auto">
          <a:xfrm>
            <a:off x="5796135" y="1700808"/>
            <a:ext cx="2229451" cy="3764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трелка вправо с вырезом 7">
            <a:hlinkClick r:id="rId3" action="ppaction://hlinksldjump"/>
          </p:cNvPr>
          <p:cNvSpPr/>
          <p:nvPr/>
        </p:nvSpPr>
        <p:spPr>
          <a:xfrm flipH="1">
            <a:off x="1403648" y="3861048"/>
            <a:ext cx="3960440" cy="1152128"/>
          </a:xfrm>
          <a:prstGeom prst="notched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57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ая выноска 4"/>
          <p:cNvSpPr/>
          <p:nvPr/>
        </p:nvSpPr>
        <p:spPr>
          <a:xfrm>
            <a:off x="389003" y="332656"/>
            <a:ext cx="5112568" cy="2232248"/>
          </a:xfrm>
          <a:prstGeom prst="wedgeRect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59" y="671063"/>
            <a:ext cx="4618856" cy="312494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Подумай еще!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Нажми на стрелочку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6" t="48196" r="39400" b="5347"/>
          <a:stretch/>
        </p:blipFill>
        <p:spPr bwMode="auto">
          <a:xfrm>
            <a:off x="5796135" y="1700808"/>
            <a:ext cx="2229451" cy="3764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трелка вправо с вырезом 7">
            <a:hlinkClick r:id="rId3" action="ppaction://hlinksldjump"/>
          </p:cNvPr>
          <p:cNvSpPr/>
          <p:nvPr/>
        </p:nvSpPr>
        <p:spPr>
          <a:xfrm flipH="1">
            <a:off x="1403648" y="3861048"/>
            <a:ext cx="3960440" cy="1152128"/>
          </a:xfrm>
          <a:prstGeom prst="notched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74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ая выноска 4"/>
          <p:cNvSpPr/>
          <p:nvPr/>
        </p:nvSpPr>
        <p:spPr>
          <a:xfrm>
            <a:off x="389003" y="332656"/>
            <a:ext cx="5112568" cy="2232248"/>
          </a:xfrm>
          <a:prstGeom prst="wedgeRect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859" y="671063"/>
            <a:ext cx="4618856" cy="312494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Подумай еще!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Нажми на стрелочку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6" t="48196" r="39400" b="5347"/>
          <a:stretch/>
        </p:blipFill>
        <p:spPr bwMode="auto">
          <a:xfrm>
            <a:off x="5796135" y="1700808"/>
            <a:ext cx="2229451" cy="3764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трелка вправо с вырезом 7">
            <a:hlinkClick r:id="rId3" action="ppaction://hlinksldjump"/>
          </p:cNvPr>
          <p:cNvSpPr/>
          <p:nvPr/>
        </p:nvSpPr>
        <p:spPr>
          <a:xfrm flipH="1">
            <a:off x="1403648" y="3861048"/>
            <a:ext cx="3960440" cy="1152128"/>
          </a:xfrm>
          <a:prstGeom prst="notched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5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779</Words>
  <Application>Microsoft Office PowerPoint</Application>
  <PresentationFormat>Экран (4:3)</PresentationFormat>
  <Paragraphs>83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Различие. Сходство.  Счет 4.</vt:lpstr>
      <vt:lpstr>Информация для родителей!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64</cp:revision>
  <dcterms:created xsi:type="dcterms:W3CDTF">2022-01-26T06:24:31Z</dcterms:created>
  <dcterms:modified xsi:type="dcterms:W3CDTF">2022-01-27T15:34:34Z</dcterms:modified>
</cp:coreProperties>
</file>