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6" r:id="rId10"/>
    <p:sldId id="274" r:id="rId11"/>
    <p:sldId id="281" r:id="rId12"/>
    <p:sldId id="275" r:id="rId13"/>
    <p:sldId id="282" r:id="rId14"/>
    <p:sldId id="283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  <a:srgbClr val="000066"/>
    <a:srgbClr val="FF6600"/>
    <a:srgbClr val="000099"/>
    <a:srgbClr val="663300"/>
    <a:srgbClr val="008000"/>
    <a:srgbClr val="CC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58289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606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73849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02307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85719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02062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80390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413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43133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15566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17798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832943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666015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909432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277358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45063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7071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18" Type="http://schemas.openxmlformats.org/officeDocument/2006/relationships/image" Target="../media/image2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17" Type="http://schemas.openxmlformats.org/officeDocument/2006/relationships/image" Target="../media/image24.jpeg"/><Relationship Id="rId2" Type="http://schemas.openxmlformats.org/officeDocument/2006/relationships/image" Target="../media/image9.jpeg"/><Relationship Id="rId16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5" Type="http://schemas.openxmlformats.org/officeDocument/2006/relationships/image" Target="../media/image22.jpeg"/><Relationship Id="rId10" Type="http://schemas.openxmlformats.org/officeDocument/2006/relationships/image" Target="../media/image17.jpeg"/><Relationship Id="rId19" Type="http://schemas.openxmlformats.org/officeDocument/2006/relationships/image" Target="../media/image26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2514" y="-161591"/>
            <a:ext cx="11390812" cy="116743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i="1" dirty="0" smtClean="0"/>
              <a:t/>
            </a:r>
            <a:br>
              <a:rPr lang="en-US" b="1" i="1" dirty="0" smtClean="0"/>
            </a:br>
            <a:r>
              <a:rPr lang="en-US" b="1" i="1" dirty="0" smtClean="0"/>
              <a:t/>
            </a:r>
            <a:br>
              <a:rPr lang="en-US" b="1" i="1" dirty="0" smtClean="0"/>
            </a:br>
            <a:r>
              <a:rPr lang="en-US" b="1" i="1" dirty="0"/>
              <a:t/>
            </a:r>
            <a:br>
              <a:rPr lang="en-US" b="1" i="1" dirty="0"/>
            </a:b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бюджетное дошкольное образовательное учреждение 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en-US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223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Центр  развития ребенка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17520" y="1962815"/>
            <a:ext cx="6400800" cy="1947333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интеллект – карт </a:t>
            </a:r>
          </a:p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работе с дошкольниками </a:t>
            </a:r>
          </a:p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математике.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405257" y="4676503"/>
            <a:ext cx="2286000" cy="1762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Составитель: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Разорвина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А.Ю.,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воспитатель,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высшая квалификационная категория.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AutoShape 2" descr="C:\Users\sewer\Desktop\2.webp"/>
          <p:cNvSpPr>
            <a:spLocks noChangeAspect="1" noChangeArrowheads="1"/>
          </p:cNvSpPr>
          <p:nvPr/>
        </p:nvSpPr>
        <p:spPr bwMode="auto">
          <a:xfrm>
            <a:off x="3017519" y="3757747"/>
            <a:ext cx="3605349" cy="3605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0262" y="3340947"/>
            <a:ext cx="4349931" cy="3235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0646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609601"/>
            <a:ext cx="7774335" cy="5431762"/>
          </a:xfrm>
        </p:spPr>
        <p:txBody>
          <a:bodyPr>
            <a:noAutofit/>
          </a:bodyPr>
          <a:lstStyle/>
          <a:p>
            <a:pPr algn="just"/>
            <a:r>
              <a:rPr lang="ru-RU" sz="2400" u="sng" dirty="0">
                <a:solidFill>
                  <a:srgbClr val="92D050"/>
                </a:solidFill>
              </a:rPr>
              <a:t>Интеллект карта, или карты мышления (</a:t>
            </a:r>
            <a:r>
              <a:rPr lang="ru-RU" sz="2400" u="sng" dirty="0" err="1">
                <a:solidFill>
                  <a:srgbClr val="92D050"/>
                </a:solidFill>
              </a:rPr>
              <a:t>mind-maps</a:t>
            </a:r>
            <a:r>
              <a:rPr lang="ru-RU" sz="2400" u="sng" dirty="0">
                <a:solidFill>
                  <a:srgbClr val="92D050"/>
                </a:solidFill>
              </a:rPr>
              <a:t>) </a:t>
            </a:r>
            <a:r>
              <a:rPr lang="ru-RU" sz="2400" dirty="0"/>
              <a:t>- это отображение на бумаге эффективного способа думать, запоминать, вспоминать, решать творческие задачи, а также возможность представить и наглядно выразить свои внутренние процессы обработки информации, вносить в них изменения, совершенствовать. </a:t>
            </a:r>
            <a:endParaRPr lang="ru-RU" sz="2400" dirty="0" smtClean="0"/>
          </a:p>
          <a:p>
            <a:pPr algn="just"/>
            <a:r>
              <a:rPr lang="ru-RU" sz="2400" dirty="0" smtClean="0"/>
              <a:t> </a:t>
            </a:r>
            <a:r>
              <a:rPr lang="ru-RU" sz="2400" u="sng" dirty="0">
                <a:solidFill>
                  <a:srgbClr val="92D050"/>
                </a:solidFill>
              </a:rPr>
              <a:t>Интеллектуальная карта </a:t>
            </a:r>
            <a:r>
              <a:rPr lang="ru-RU" sz="2400" dirty="0"/>
              <a:t>– это графический способ представления информации. </a:t>
            </a:r>
            <a:endParaRPr lang="ru-RU" sz="2400" dirty="0" smtClean="0"/>
          </a:p>
          <a:p>
            <a:pPr algn="just"/>
            <a:r>
              <a:rPr lang="ru-RU" sz="2400" u="sng" dirty="0" smtClean="0">
                <a:solidFill>
                  <a:srgbClr val="92D050"/>
                </a:solidFill>
              </a:rPr>
              <a:t>Варианты </a:t>
            </a:r>
            <a:r>
              <a:rPr lang="ru-RU" sz="2400" u="sng" dirty="0">
                <a:solidFill>
                  <a:srgbClr val="92D050"/>
                </a:solidFill>
              </a:rPr>
              <a:t>названия: </a:t>
            </a:r>
            <a:r>
              <a:rPr lang="ru-RU" sz="2400" dirty="0"/>
              <a:t>«интеллект-карта», «карта ума», </a:t>
            </a:r>
            <a:r>
              <a:rPr lang="ru-RU" sz="2400" dirty="0" smtClean="0"/>
              <a:t>«</a:t>
            </a:r>
            <a:r>
              <a:rPr lang="ru-RU" sz="2400" dirty="0"/>
              <a:t>карта разума», «карта памяти», «ментальная карта», </a:t>
            </a:r>
            <a:r>
              <a:rPr lang="ru-RU" sz="2400" dirty="0" smtClean="0"/>
              <a:t>«</a:t>
            </a:r>
            <a:r>
              <a:rPr lang="ru-RU" sz="2400" dirty="0"/>
              <a:t>ассоциативная карта», «ассоциативная диаграмма</a:t>
            </a:r>
            <a:r>
              <a:rPr lang="ru-RU" sz="2400" dirty="0" smtClean="0"/>
              <a:t>», </a:t>
            </a:r>
            <a:r>
              <a:rPr lang="ru-RU" sz="2400" dirty="0"/>
              <a:t>«схема мышления», «мыслительная </a:t>
            </a:r>
            <a:r>
              <a:rPr lang="ru-RU" sz="2400" dirty="0" smtClean="0"/>
              <a:t>карта.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3718" y="3605349"/>
            <a:ext cx="3578282" cy="325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603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09451"/>
            <a:ext cx="7878837" cy="4180115"/>
          </a:xfrm>
        </p:spPr>
        <p:txBody>
          <a:bodyPr/>
          <a:lstStyle/>
          <a:p>
            <a:pPr marL="914400" lvl="2" indent="0" algn="ctr">
              <a:buNone/>
            </a:pPr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интеллект-карт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Тони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Бюзен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британский психолог, автор методики запоминания,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творчества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организации мышления и креативности. 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работе с дошкольниками метод интеллект карт предложен 	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к.п.н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Акименко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Валентиной Михайловной 	доцентом 	кафедры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специальной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педагогики и предметных методик Ставропольского государственного педагогического института. </a:t>
            </a:r>
          </a:p>
          <a:p>
            <a:endParaRPr lang="ru-RU" dirty="0"/>
          </a:p>
        </p:txBody>
      </p:sp>
      <p:pic>
        <p:nvPicPr>
          <p:cNvPr id="2058" name="Picture 3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86524" y="161258"/>
            <a:ext cx="3061488" cy="269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Анжела\Downloads\111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5245" y="4164874"/>
            <a:ext cx="2471057" cy="24710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2092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Прямоугольник 470"/>
          <p:cNvSpPr/>
          <p:nvPr/>
        </p:nvSpPr>
        <p:spPr>
          <a:xfrm>
            <a:off x="1005840" y="966651"/>
            <a:ext cx="2220686" cy="91440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 направление</a:t>
            </a:r>
            <a:endParaRPr lang="ru-RU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4140926" y="966651"/>
            <a:ext cx="2281645" cy="91440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 направление</a:t>
            </a:r>
            <a:endParaRPr lang="ru-RU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7154091" y="966651"/>
            <a:ext cx="2460172" cy="91440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 направление</a:t>
            </a:r>
            <a:endParaRPr lang="ru-RU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1005840" y="2573384"/>
            <a:ext cx="2220686" cy="4101736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Цель – сбор материала (информации) о предмете, явлении, объекте</a:t>
            </a:r>
            <a:r>
              <a:rPr lang="ru-RU" dirty="0" smtClean="0"/>
              <a:t>. </a:t>
            </a:r>
            <a:endParaRPr lang="ru-RU" dirty="0"/>
          </a:p>
          <a:p>
            <a:r>
              <a:rPr lang="ru-RU" dirty="0" smtClean="0"/>
              <a:t>Задачи:</a:t>
            </a:r>
          </a:p>
          <a:p>
            <a:r>
              <a:rPr lang="ru-RU" dirty="0" smtClean="0"/>
              <a:t>• Создать карту в ходе обсуждения •Расширять словарный запас </a:t>
            </a:r>
          </a:p>
          <a:p>
            <a:r>
              <a:rPr lang="ru-RU" dirty="0" smtClean="0"/>
              <a:t>•</a:t>
            </a:r>
            <a:r>
              <a:rPr lang="ru-RU" dirty="0"/>
              <a:t>Развивать процессы </a:t>
            </a:r>
            <a:r>
              <a:rPr lang="ru-RU" dirty="0" smtClean="0"/>
              <a:t>мышления. </a:t>
            </a:r>
            <a:endParaRPr lang="ru-RU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4140926" y="2673530"/>
            <a:ext cx="2281645" cy="4001588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Цель – развитие связной речи </a:t>
            </a:r>
            <a:r>
              <a:rPr lang="ru-RU" dirty="0" smtClean="0"/>
              <a:t>детей.</a:t>
            </a:r>
          </a:p>
          <a:p>
            <a:r>
              <a:rPr lang="ru-RU" dirty="0" smtClean="0"/>
              <a:t>Задачи:</a:t>
            </a:r>
          </a:p>
          <a:p>
            <a:r>
              <a:rPr lang="ru-RU" dirty="0" smtClean="0"/>
              <a:t>•Формировать умение </a:t>
            </a:r>
          </a:p>
          <a:p>
            <a:r>
              <a:rPr lang="ru-RU" dirty="0" smtClean="0"/>
              <a:t>последовательно и самостоятельно </a:t>
            </a:r>
          </a:p>
          <a:p>
            <a:r>
              <a:rPr lang="ru-RU" dirty="0" smtClean="0"/>
              <a:t>излагать </a:t>
            </a:r>
            <a:r>
              <a:rPr lang="ru-RU" dirty="0"/>
              <a:t>свои </a:t>
            </a:r>
            <a:r>
              <a:rPr lang="ru-RU" dirty="0" smtClean="0"/>
              <a:t>мысли. </a:t>
            </a:r>
            <a:endParaRPr lang="ru-RU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7154091" y="2673530"/>
            <a:ext cx="2460172" cy="4001588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Цель – закрепление и обобщение </a:t>
            </a:r>
            <a:r>
              <a:rPr lang="ru-RU" dirty="0" smtClean="0"/>
              <a:t>материала.</a:t>
            </a:r>
          </a:p>
          <a:p>
            <a:r>
              <a:rPr lang="ru-RU" dirty="0" smtClean="0"/>
              <a:t>Задачи: </a:t>
            </a:r>
            <a:endParaRPr lang="ru-RU" dirty="0"/>
          </a:p>
          <a:p>
            <a:r>
              <a:rPr lang="ru-RU" dirty="0"/>
              <a:t>•Создать карту как итог работы с детьми по теме </a:t>
            </a:r>
          </a:p>
          <a:p>
            <a:r>
              <a:rPr lang="ru-RU" dirty="0"/>
              <a:t>•Развивать у детей умение выделять главную мысль </a:t>
            </a:r>
          </a:p>
          <a:p>
            <a:r>
              <a:rPr lang="ru-RU" dirty="0"/>
              <a:t>•Активизировать словарь, совершенствовать связную речь </a:t>
            </a:r>
            <a:r>
              <a:rPr lang="ru-RU" dirty="0" smtClean="0"/>
              <a:t>детей. </a:t>
            </a:r>
            <a:endParaRPr lang="ru-RU" dirty="0"/>
          </a:p>
        </p:txBody>
      </p:sp>
      <p:sp>
        <p:nvSpPr>
          <p:cNvPr id="472" name="TextBox 471"/>
          <p:cNvSpPr txBox="1"/>
          <p:nvPr/>
        </p:nvSpPr>
        <p:spPr>
          <a:xfrm>
            <a:off x="1005840" y="457200"/>
            <a:ext cx="10280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Цели создания интеллект-карт с дошкольниками </a:t>
            </a:r>
          </a:p>
        </p:txBody>
      </p:sp>
      <p:pic>
        <p:nvPicPr>
          <p:cNvPr id="9" name="Picture 3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59106" y="4340042"/>
            <a:ext cx="174307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7411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Преимущества интеллект-карт 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4" name="Rectangle 4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5" name="Group 6698"/>
          <p:cNvGrpSpPr>
            <a:grpSpLocks/>
          </p:cNvGrpSpPr>
          <p:nvPr/>
        </p:nvGrpSpPr>
        <p:grpSpPr bwMode="auto">
          <a:xfrm>
            <a:off x="496390" y="1270000"/>
            <a:ext cx="8934994" cy="5470434"/>
            <a:chOff x="0" y="0"/>
            <a:chExt cx="74271" cy="48245"/>
          </a:xfrm>
        </p:grpSpPr>
        <p:sp>
          <p:nvSpPr>
            <p:cNvPr id="6" name="Shape 582"/>
            <p:cNvSpPr>
              <a:spLocks/>
            </p:cNvSpPr>
            <p:nvPr/>
          </p:nvSpPr>
          <p:spPr bwMode="auto">
            <a:xfrm>
              <a:off x="0" y="0"/>
              <a:ext cx="37135" cy="24122"/>
            </a:xfrm>
            <a:custGeom>
              <a:avLst/>
              <a:gdLst>
                <a:gd name="T0" fmla="*/ 402031 w 3713556"/>
                <a:gd name="T1" fmla="*/ 0 h 2412238"/>
                <a:gd name="T2" fmla="*/ 3713556 w 3713556"/>
                <a:gd name="T3" fmla="*/ 0 h 2412238"/>
                <a:gd name="T4" fmla="*/ 3713556 w 3713556"/>
                <a:gd name="T5" fmla="*/ 2412238 h 2412238"/>
                <a:gd name="T6" fmla="*/ 0 w 3713556"/>
                <a:gd name="T7" fmla="*/ 2412238 h 2412238"/>
                <a:gd name="T8" fmla="*/ 0 w 3713556"/>
                <a:gd name="T9" fmla="*/ 402082 h 2412238"/>
                <a:gd name="T10" fmla="*/ 402031 w 3713556"/>
                <a:gd name="T11" fmla="*/ 0 h 2412238"/>
                <a:gd name="T12" fmla="*/ 0 w 3713556"/>
                <a:gd name="T13" fmla="*/ 0 h 2412238"/>
                <a:gd name="T14" fmla="*/ 3713556 w 3713556"/>
                <a:gd name="T15" fmla="*/ 2412238 h 2412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713556" h="2412238">
                  <a:moveTo>
                    <a:pt x="402031" y="0"/>
                  </a:moveTo>
                  <a:lnTo>
                    <a:pt x="3713556" y="0"/>
                  </a:lnTo>
                  <a:lnTo>
                    <a:pt x="3713556" y="2412238"/>
                  </a:lnTo>
                  <a:lnTo>
                    <a:pt x="0" y="2412238"/>
                  </a:lnTo>
                  <a:lnTo>
                    <a:pt x="0" y="402082"/>
                  </a:lnTo>
                  <a:cubicBezTo>
                    <a:pt x="0" y="180086"/>
                    <a:pt x="180010" y="0"/>
                    <a:pt x="402031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Shape 584"/>
            <p:cNvSpPr>
              <a:spLocks/>
            </p:cNvSpPr>
            <p:nvPr/>
          </p:nvSpPr>
          <p:spPr bwMode="auto">
            <a:xfrm>
              <a:off x="0" y="0"/>
              <a:ext cx="37135" cy="24122"/>
            </a:xfrm>
            <a:custGeom>
              <a:avLst/>
              <a:gdLst>
                <a:gd name="T0" fmla="*/ 0 w 3713556"/>
                <a:gd name="T1" fmla="*/ 2412238 h 2412238"/>
                <a:gd name="T2" fmla="*/ 0 w 3713556"/>
                <a:gd name="T3" fmla="*/ 402082 h 2412238"/>
                <a:gd name="T4" fmla="*/ 402031 w 3713556"/>
                <a:gd name="T5" fmla="*/ 0 h 2412238"/>
                <a:gd name="T6" fmla="*/ 3713556 w 3713556"/>
                <a:gd name="T7" fmla="*/ 0 h 2412238"/>
                <a:gd name="T8" fmla="*/ 3713556 w 3713556"/>
                <a:gd name="T9" fmla="*/ 2412238 h 2412238"/>
                <a:gd name="T10" fmla="*/ 0 w 3713556"/>
                <a:gd name="T11" fmla="*/ 2412238 h 2412238"/>
                <a:gd name="T12" fmla="*/ 0 w 3713556"/>
                <a:gd name="T13" fmla="*/ 0 h 2412238"/>
                <a:gd name="T14" fmla="*/ 3713556 w 3713556"/>
                <a:gd name="T15" fmla="*/ 2412238 h 2412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713556" h="2412238">
                  <a:moveTo>
                    <a:pt x="0" y="2412238"/>
                  </a:moveTo>
                  <a:lnTo>
                    <a:pt x="0" y="402082"/>
                  </a:lnTo>
                  <a:cubicBezTo>
                    <a:pt x="0" y="180086"/>
                    <a:pt x="180010" y="0"/>
                    <a:pt x="402031" y="0"/>
                  </a:cubicBezTo>
                  <a:lnTo>
                    <a:pt x="3713556" y="0"/>
                  </a:lnTo>
                  <a:lnTo>
                    <a:pt x="3713556" y="2412238"/>
                  </a:lnTo>
                  <a:lnTo>
                    <a:pt x="0" y="2412238"/>
                  </a:lnTo>
                  <a:close/>
                </a:path>
              </a:pathLst>
            </a:cu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Rectangle 585"/>
            <p:cNvSpPr>
              <a:spLocks noChangeArrowheads="1"/>
            </p:cNvSpPr>
            <p:nvPr/>
          </p:nvSpPr>
          <p:spPr bwMode="auto">
            <a:xfrm>
              <a:off x="11858" y="4091"/>
              <a:ext cx="18882" cy="36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Позволяет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" name="Rectangle 586"/>
            <p:cNvSpPr>
              <a:spLocks noChangeArrowheads="1"/>
            </p:cNvSpPr>
            <p:nvPr/>
          </p:nvSpPr>
          <p:spPr bwMode="auto">
            <a:xfrm>
              <a:off x="26064" y="3488"/>
              <a:ext cx="1015" cy="44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" name="Rectangle 587"/>
            <p:cNvSpPr>
              <a:spLocks noChangeArrowheads="1"/>
            </p:cNvSpPr>
            <p:nvPr/>
          </p:nvSpPr>
          <p:spPr bwMode="auto">
            <a:xfrm>
              <a:off x="7530" y="8467"/>
              <a:ext cx="30355" cy="3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получать знания,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" name="Rectangle 588"/>
            <p:cNvSpPr>
              <a:spLocks noChangeArrowheads="1"/>
            </p:cNvSpPr>
            <p:nvPr/>
          </p:nvSpPr>
          <p:spPr bwMode="auto">
            <a:xfrm>
              <a:off x="7515" y="11621"/>
              <a:ext cx="30420" cy="3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обобщать знания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Rectangle 589"/>
            <p:cNvSpPr>
              <a:spLocks noChangeArrowheads="1"/>
            </p:cNvSpPr>
            <p:nvPr/>
          </p:nvSpPr>
          <p:spPr bwMode="auto">
            <a:xfrm>
              <a:off x="30393" y="11019"/>
              <a:ext cx="1013" cy="4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Shape 590"/>
            <p:cNvSpPr>
              <a:spLocks/>
            </p:cNvSpPr>
            <p:nvPr/>
          </p:nvSpPr>
          <p:spPr bwMode="auto">
            <a:xfrm>
              <a:off x="37135" y="0"/>
              <a:ext cx="37136" cy="24122"/>
            </a:xfrm>
            <a:custGeom>
              <a:avLst/>
              <a:gdLst>
                <a:gd name="T0" fmla="*/ 0 w 3713608"/>
                <a:gd name="T1" fmla="*/ 0 h 2412238"/>
                <a:gd name="T2" fmla="*/ 3311525 w 3713608"/>
                <a:gd name="T3" fmla="*/ 0 h 2412238"/>
                <a:gd name="T4" fmla="*/ 3713608 w 3713608"/>
                <a:gd name="T5" fmla="*/ 402082 h 2412238"/>
                <a:gd name="T6" fmla="*/ 3713608 w 3713608"/>
                <a:gd name="T7" fmla="*/ 2412238 h 2412238"/>
                <a:gd name="T8" fmla="*/ 0 w 3713608"/>
                <a:gd name="T9" fmla="*/ 2412238 h 2412238"/>
                <a:gd name="T10" fmla="*/ 0 w 3713608"/>
                <a:gd name="T11" fmla="*/ 0 h 2412238"/>
                <a:gd name="T12" fmla="*/ 0 w 3713608"/>
                <a:gd name="T13" fmla="*/ 0 h 2412238"/>
                <a:gd name="T14" fmla="*/ 3713608 w 3713608"/>
                <a:gd name="T15" fmla="*/ 2412238 h 2412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713608" h="2412238">
                  <a:moveTo>
                    <a:pt x="0" y="0"/>
                  </a:moveTo>
                  <a:lnTo>
                    <a:pt x="3311525" y="0"/>
                  </a:lnTo>
                  <a:cubicBezTo>
                    <a:pt x="3533648" y="0"/>
                    <a:pt x="3713608" y="180086"/>
                    <a:pt x="3713608" y="402082"/>
                  </a:cubicBezTo>
                  <a:lnTo>
                    <a:pt x="3713608" y="2412238"/>
                  </a:lnTo>
                  <a:lnTo>
                    <a:pt x="0" y="24122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Shape 591"/>
            <p:cNvSpPr>
              <a:spLocks/>
            </p:cNvSpPr>
            <p:nvPr/>
          </p:nvSpPr>
          <p:spPr bwMode="auto">
            <a:xfrm>
              <a:off x="37135" y="0"/>
              <a:ext cx="37136" cy="24122"/>
            </a:xfrm>
            <a:custGeom>
              <a:avLst/>
              <a:gdLst>
                <a:gd name="T0" fmla="*/ 0 w 3713608"/>
                <a:gd name="T1" fmla="*/ 0 h 2412238"/>
                <a:gd name="T2" fmla="*/ 3311525 w 3713608"/>
                <a:gd name="T3" fmla="*/ 0 h 2412238"/>
                <a:gd name="T4" fmla="*/ 3713608 w 3713608"/>
                <a:gd name="T5" fmla="*/ 402082 h 2412238"/>
                <a:gd name="T6" fmla="*/ 3713608 w 3713608"/>
                <a:gd name="T7" fmla="*/ 2412238 h 2412238"/>
                <a:gd name="T8" fmla="*/ 0 w 3713608"/>
                <a:gd name="T9" fmla="*/ 2412238 h 2412238"/>
                <a:gd name="T10" fmla="*/ 0 w 3713608"/>
                <a:gd name="T11" fmla="*/ 0 h 2412238"/>
                <a:gd name="T12" fmla="*/ 0 w 3713608"/>
                <a:gd name="T13" fmla="*/ 0 h 2412238"/>
                <a:gd name="T14" fmla="*/ 3713608 w 3713608"/>
                <a:gd name="T15" fmla="*/ 2412238 h 2412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713608" h="2412238">
                  <a:moveTo>
                    <a:pt x="0" y="0"/>
                  </a:moveTo>
                  <a:lnTo>
                    <a:pt x="3311525" y="0"/>
                  </a:lnTo>
                  <a:cubicBezTo>
                    <a:pt x="3533648" y="0"/>
                    <a:pt x="3713608" y="180086"/>
                    <a:pt x="3713608" y="402082"/>
                  </a:cubicBezTo>
                  <a:lnTo>
                    <a:pt x="3713608" y="2412238"/>
                  </a:lnTo>
                  <a:lnTo>
                    <a:pt x="0" y="24122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Rectangle 592"/>
            <p:cNvSpPr>
              <a:spLocks noChangeArrowheads="1"/>
            </p:cNvSpPr>
            <p:nvPr/>
          </p:nvSpPr>
          <p:spPr bwMode="auto">
            <a:xfrm>
              <a:off x="43283" y="2514"/>
              <a:ext cx="33035" cy="3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Формирует умения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" name="Rectangle 593"/>
            <p:cNvSpPr>
              <a:spLocks noChangeArrowheads="1"/>
            </p:cNvSpPr>
            <p:nvPr/>
          </p:nvSpPr>
          <p:spPr bwMode="auto">
            <a:xfrm>
              <a:off x="68131" y="1912"/>
              <a:ext cx="1013" cy="4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Rectangle 594"/>
            <p:cNvSpPr>
              <a:spLocks noChangeArrowheads="1"/>
            </p:cNvSpPr>
            <p:nvPr/>
          </p:nvSpPr>
          <p:spPr bwMode="auto">
            <a:xfrm>
              <a:off x="43573" y="6285"/>
              <a:ext cx="1013" cy="4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8" name="Rectangle 595"/>
            <p:cNvSpPr>
              <a:spLocks noChangeArrowheads="1"/>
            </p:cNvSpPr>
            <p:nvPr/>
          </p:nvSpPr>
          <p:spPr bwMode="auto">
            <a:xfrm>
              <a:off x="44335" y="6888"/>
              <a:ext cx="32276" cy="3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выделять главное,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9" name="Rectangle 596"/>
            <p:cNvSpPr>
              <a:spLocks noChangeArrowheads="1"/>
            </p:cNvSpPr>
            <p:nvPr/>
          </p:nvSpPr>
          <p:spPr bwMode="auto">
            <a:xfrm>
              <a:off x="49077" y="10043"/>
              <a:ext cx="18650" cy="36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обобщать,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0" name="Rectangle 597"/>
            <p:cNvSpPr>
              <a:spLocks noChangeArrowheads="1"/>
            </p:cNvSpPr>
            <p:nvPr/>
          </p:nvSpPr>
          <p:spPr bwMode="auto">
            <a:xfrm>
              <a:off x="43481" y="13200"/>
              <a:ext cx="32524" cy="3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систематизировать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Rectangle 598"/>
            <p:cNvSpPr>
              <a:spLocks noChangeArrowheads="1"/>
            </p:cNvSpPr>
            <p:nvPr/>
          </p:nvSpPr>
          <p:spPr bwMode="auto">
            <a:xfrm>
              <a:off x="67933" y="12597"/>
              <a:ext cx="1013" cy="4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Shape 599"/>
            <p:cNvSpPr>
              <a:spLocks/>
            </p:cNvSpPr>
            <p:nvPr/>
          </p:nvSpPr>
          <p:spPr bwMode="auto">
            <a:xfrm>
              <a:off x="0" y="24122"/>
              <a:ext cx="37135" cy="24123"/>
            </a:xfrm>
            <a:custGeom>
              <a:avLst/>
              <a:gdLst>
                <a:gd name="T0" fmla="*/ 0 w 3713556"/>
                <a:gd name="T1" fmla="*/ 0 h 2412327"/>
                <a:gd name="T2" fmla="*/ 3713556 w 3713556"/>
                <a:gd name="T3" fmla="*/ 0 h 2412327"/>
                <a:gd name="T4" fmla="*/ 3713556 w 3713556"/>
                <a:gd name="T5" fmla="*/ 2412327 h 2412327"/>
                <a:gd name="T6" fmla="*/ 402031 w 3713556"/>
                <a:gd name="T7" fmla="*/ 2412327 h 2412327"/>
                <a:gd name="T8" fmla="*/ 0 w 3713556"/>
                <a:gd name="T9" fmla="*/ 2010270 h 2412327"/>
                <a:gd name="T10" fmla="*/ 0 w 3713556"/>
                <a:gd name="T11" fmla="*/ 0 h 2412327"/>
                <a:gd name="T12" fmla="*/ 0 w 3713556"/>
                <a:gd name="T13" fmla="*/ 0 h 2412327"/>
                <a:gd name="T14" fmla="*/ 3713556 w 3713556"/>
                <a:gd name="T15" fmla="*/ 2412327 h 2412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713556" h="2412327">
                  <a:moveTo>
                    <a:pt x="0" y="0"/>
                  </a:moveTo>
                  <a:lnTo>
                    <a:pt x="3713556" y="0"/>
                  </a:lnTo>
                  <a:lnTo>
                    <a:pt x="3713556" y="2412327"/>
                  </a:lnTo>
                  <a:lnTo>
                    <a:pt x="402031" y="2412327"/>
                  </a:lnTo>
                  <a:cubicBezTo>
                    <a:pt x="180010" y="2412327"/>
                    <a:pt x="0" y="2232317"/>
                    <a:pt x="0" y="201027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55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Shape 600"/>
            <p:cNvSpPr>
              <a:spLocks/>
            </p:cNvSpPr>
            <p:nvPr/>
          </p:nvSpPr>
          <p:spPr bwMode="auto">
            <a:xfrm>
              <a:off x="0" y="24122"/>
              <a:ext cx="37135" cy="24123"/>
            </a:xfrm>
            <a:custGeom>
              <a:avLst/>
              <a:gdLst>
                <a:gd name="T0" fmla="*/ 3713556 w 3713556"/>
                <a:gd name="T1" fmla="*/ 2412327 h 2412327"/>
                <a:gd name="T2" fmla="*/ 402031 w 3713556"/>
                <a:gd name="T3" fmla="*/ 2412327 h 2412327"/>
                <a:gd name="T4" fmla="*/ 0 w 3713556"/>
                <a:gd name="T5" fmla="*/ 2010270 h 2412327"/>
                <a:gd name="T6" fmla="*/ 0 w 3713556"/>
                <a:gd name="T7" fmla="*/ 0 h 2412327"/>
                <a:gd name="T8" fmla="*/ 3713556 w 3713556"/>
                <a:gd name="T9" fmla="*/ 0 h 2412327"/>
                <a:gd name="T10" fmla="*/ 3713556 w 3713556"/>
                <a:gd name="T11" fmla="*/ 2412327 h 2412327"/>
                <a:gd name="T12" fmla="*/ 0 w 3713556"/>
                <a:gd name="T13" fmla="*/ 0 h 2412327"/>
                <a:gd name="T14" fmla="*/ 3713556 w 3713556"/>
                <a:gd name="T15" fmla="*/ 2412327 h 2412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713556" h="2412327">
                  <a:moveTo>
                    <a:pt x="3713556" y="2412327"/>
                  </a:moveTo>
                  <a:lnTo>
                    <a:pt x="402031" y="2412327"/>
                  </a:lnTo>
                  <a:cubicBezTo>
                    <a:pt x="180010" y="2412327"/>
                    <a:pt x="0" y="2232317"/>
                    <a:pt x="0" y="2010270"/>
                  </a:cubicBezTo>
                  <a:lnTo>
                    <a:pt x="0" y="0"/>
                  </a:lnTo>
                  <a:lnTo>
                    <a:pt x="3713556" y="0"/>
                  </a:lnTo>
                  <a:lnTo>
                    <a:pt x="3713556" y="2412327"/>
                  </a:lnTo>
                  <a:close/>
                </a:path>
              </a:pathLst>
            </a:cu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Rectangle 601"/>
            <p:cNvSpPr>
              <a:spLocks noChangeArrowheads="1"/>
            </p:cNvSpPr>
            <p:nvPr/>
          </p:nvSpPr>
          <p:spPr bwMode="auto">
            <a:xfrm>
              <a:off x="12194" y="34250"/>
              <a:ext cx="17958" cy="3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Развивает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5" name="Rectangle 602"/>
            <p:cNvSpPr>
              <a:spLocks noChangeArrowheads="1"/>
            </p:cNvSpPr>
            <p:nvPr/>
          </p:nvSpPr>
          <p:spPr bwMode="auto">
            <a:xfrm>
              <a:off x="25714" y="33648"/>
              <a:ext cx="1013" cy="4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603"/>
            <p:cNvSpPr>
              <a:spLocks noChangeArrowheads="1"/>
            </p:cNvSpPr>
            <p:nvPr/>
          </p:nvSpPr>
          <p:spPr bwMode="auto">
            <a:xfrm>
              <a:off x="5991" y="38624"/>
              <a:ext cx="34468" cy="3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память, мышление,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7" name="Rectangle 604"/>
            <p:cNvSpPr>
              <a:spLocks noChangeArrowheads="1"/>
            </p:cNvSpPr>
            <p:nvPr/>
          </p:nvSpPr>
          <p:spPr bwMode="auto">
            <a:xfrm>
              <a:off x="10106" y="41781"/>
              <a:ext cx="22511" cy="3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воображение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605"/>
            <p:cNvSpPr>
              <a:spLocks noChangeArrowheads="1"/>
            </p:cNvSpPr>
            <p:nvPr/>
          </p:nvSpPr>
          <p:spPr bwMode="auto">
            <a:xfrm>
              <a:off x="27040" y="41179"/>
              <a:ext cx="1013" cy="4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9" name="Shape 607"/>
            <p:cNvSpPr>
              <a:spLocks/>
            </p:cNvSpPr>
            <p:nvPr/>
          </p:nvSpPr>
          <p:spPr bwMode="auto">
            <a:xfrm>
              <a:off x="37135" y="24122"/>
              <a:ext cx="37136" cy="24123"/>
            </a:xfrm>
            <a:custGeom>
              <a:avLst/>
              <a:gdLst>
                <a:gd name="T0" fmla="*/ 0 w 3713608"/>
                <a:gd name="T1" fmla="*/ 0 h 2412327"/>
                <a:gd name="T2" fmla="*/ 3713608 w 3713608"/>
                <a:gd name="T3" fmla="*/ 0 h 2412327"/>
                <a:gd name="T4" fmla="*/ 3713608 w 3713608"/>
                <a:gd name="T5" fmla="*/ 2010270 h 2412327"/>
                <a:gd name="T6" fmla="*/ 3311525 w 3713608"/>
                <a:gd name="T7" fmla="*/ 2412327 h 2412327"/>
                <a:gd name="T8" fmla="*/ 0 w 3713608"/>
                <a:gd name="T9" fmla="*/ 2412327 h 2412327"/>
                <a:gd name="T10" fmla="*/ 0 w 3713608"/>
                <a:gd name="T11" fmla="*/ 0 h 2412327"/>
                <a:gd name="T12" fmla="*/ 0 w 3713608"/>
                <a:gd name="T13" fmla="*/ 0 h 2412327"/>
                <a:gd name="T14" fmla="*/ 3713608 w 3713608"/>
                <a:gd name="T15" fmla="*/ 2412327 h 2412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713608" h="2412327">
                  <a:moveTo>
                    <a:pt x="0" y="0"/>
                  </a:moveTo>
                  <a:lnTo>
                    <a:pt x="3713608" y="0"/>
                  </a:lnTo>
                  <a:lnTo>
                    <a:pt x="3713608" y="2010270"/>
                  </a:lnTo>
                  <a:cubicBezTo>
                    <a:pt x="3713608" y="2232317"/>
                    <a:pt x="3533648" y="2412327"/>
                    <a:pt x="3311525" y="2412327"/>
                  </a:cubicBezTo>
                  <a:lnTo>
                    <a:pt x="0" y="24123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" name="Shape 609"/>
            <p:cNvSpPr>
              <a:spLocks/>
            </p:cNvSpPr>
            <p:nvPr/>
          </p:nvSpPr>
          <p:spPr bwMode="auto">
            <a:xfrm>
              <a:off x="37135" y="24122"/>
              <a:ext cx="37136" cy="24123"/>
            </a:xfrm>
            <a:custGeom>
              <a:avLst/>
              <a:gdLst>
                <a:gd name="T0" fmla="*/ 3713608 w 3713608"/>
                <a:gd name="T1" fmla="*/ 0 h 2412327"/>
                <a:gd name="T2" fmla="*/ 3713608 w 3713608"/>
                <a:gd name="T3" fmla="*/ 2010270 h 2412327"/>
                <a:gd name="T4" fmla="*/ 3311525 w 3713608"/>
                <a:gd name="T5" fmla="*/ 2412327 h 2412327"/>
                <a:gd name="T6" fmla="*/ 0 w 3713608"/>
                <a:gd name="T7" fmla="*/ 2412327 h 2412327"/>
                <a:gd name="T8" fmla="*/ 0 w 3713608"/>
                <a:gd name="T9" fmla="*/ 0 h 2412327"/>
                <a:gd name="T10" fmla="*/ 3713608 w 3713608"/>
                <a:gd name="T11" fmla="*/ 0 h 2412327"/>
                <a:gd name="T12" fmla="*/ 0 w 3713608"/>
                <a:gd name="T13" fmla="*/ 0 h 2412327"/>
                <a:gd name="T14" fmla="*/ 3713608 w 3713608"/>
                <a:gd name="T15" fmla="*/ 2412327 h 2412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713608" h="2412327">
                  <a:moveTo>
                    <a:pt x="3713608" y="0"/>
                  </a:moveTo>
                  <a:lnTo>
                    <a:pt x="3713608" y="2010270"/>
                  </a:lnTo>
                  <a:cubicBezTo>
                    <a:pt x="3713608" y="2232317"/>
                    <a:pt x="3533648" y="2412327"/>
                    <a:pt x="3311525" y="2412327"/>
                  </a:cubicBezTo>
                  <a:lnTo>
                    <a:pt x="0" y="2412327"/>
                  </a:lnTo>
                  <a:lnTo>
                    <a:pt x="0" y="0"/>
                  </a:lnTo>
                  <a:lnTo>
                    <a:pt x="3713608" y="0"/>
                  </a:lnTo>
                  <a:close/>
                </a:path>
              </a:pathLst>
            </a:cu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" name="Rectangle 610"/>
            <p:cNvSpPr>
              <a:spLocks noChangeArrowheads="1"/>
            </p:cNvSpPr>
            <p:nvPr/>
          </p:nvSpPr>
          <p:spPr bwMode="auto">
            <a:xfrm>
              <a:off x="46758" y="32674"/>
              <a:ext cx="24805" cy="3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Способствует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Rectangle 611"/>
            <p:cNvSpPr>
              <a:spLocks noChangeArrowheads="1"/>
            </p:cNvSpPr>
            <p:nvPr/>
          </p:nvSpPr>
          <p:spPr bwMode="auto">
            <a:xfrm>
              <a:off x="65399" y="32072"/>
              <a:ext cx="1013" cy="4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Rectangle 612"/>
            <p:cNvSpPr>
              <a:spLocks noChangeArrowheads="1"/>
            </p:cNvSpPr>
            <p:nvPr/>
          </p:nvSpPr>
          <p:spPr bwMode="auto">
            <a:xfrm>
              <a:off x="39504" y="37048"/>
              <a:ext cx="44093" cy="3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концентрации внимания,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4" name="Rectangle 613"/>
            <p:cNvSpPr>
              <a:spLocks noChangeArrowheads="1"/>
            </p:cNvSpPr>
            <p:nvPr/>
          </p:nvSpPr>
          <p:spPr bwMode="auto">
            <a:xfrm>
              <a:off x="46484" y="40203"/>
              <a:ext cx="25555" cy="3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запоминанию,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" name="Rectangle 614"/>
            <p:cNvSpPr>
              <a:spLocks noChangeArrowheads="1"/>
            </p:cNvSpPr>
            <p:nvPr/>
          </p:nvSpPr>
          <p:spPr bwMode="auto">
            <a:xfrm>
              <a:off x="40570" y="43355"/>
              <a:ext cx="40259" cy="36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мышлению, мотивации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" name="Rectangle 615"/>
            <p:cNvSpPr>
              <a:spLocks noChangeArrowheads="1"/>
            </p:cNvSpPr>
            <p:nvPr/>
          </p:nvSpPr>
          <p:spPr bwMode="auto">
            <a:xfrm>
              <a:off x="70843" y="42752"/>
              <a:ext cx="1015" cy="44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C1C1D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Shape 616"/>
            <p:cNvSpPr>
              <a:spLocks/>
            </p:cNvSpPr>
            <p:nvPr/>
          </p:nvSpPr>
          <p:spPr bwMode="auto">
            <a:xfrm>
              <a:off x="25995" y="18092"/>
              <a:ext cx="22281" cy="12061"/>
            </a:xfrm>
            <a:custGeom>
              <a:avLst/>
              <a:gdLst>
                <a:gd name="T0" fmla="*/ 201041 w 2228088"/>
                <a:gd name="T1" fmla="*/ 0 h 1206119"/>
                <a:gd name="T2" fmla="*/ 2027174 w 2228088"/>
                <a:gd name="T3" fmla="*/ 0 h 1206119"/>
                <a:gd name="T4" fmla="*/ 2228088 w 2228088"/>
                <a:gd name="T5" fmla="*/ 201041 h 1206119"/>
                <a:gd name="T6" fmla="*/ 2228088 w 2228088"/>
                <a:gd name="T7" fmla="*/ 1005078 h 1206119"/>
                <a:gd name="T8" fmla="*/ 2027174 w 2228088"/>
                <a:gd name="T9" fmla="*/ 1206119 h 1206119"/>
                <a:gd name="T10" fmla="*/ 201041 w 2228088"/>
                <a:gd name="T11" fmla="*/ 1206119 h 1206119"/>
                <a:gd name="T12" fmla="*/ 0 w 2228088"/>
                <a:gd name="T13" fmla="*/ 1005078 h 1206119"/>
                <a:gd name="T14" fmla="*/ 0 w 2228088"/>
                <a:gd name="T15" fmla="*/ 201041 h 1206119"/>
                <a:gd name="T16" fmla="*/ 201041 w 2228088"/>
                <a:gd name="T17" fmla="*/ 0 h 1206119"/>
                <a:gd name="T18" fmla="*/ 0 w 2228088"/>
                <a:gd name="T19" fmla="*/ 0 h 1206119"/>
                <a:gd name="T20" fmla="*/ 2228088 w 2228088"/>
                <a:gd name="T21" fmla="*/ 1206119 h 1206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2228088" h="1206119">
                  <a:moveTo>
                    <a:pt x="201041" y="0"/>
                  </a:moveTo>
                  <a:lnTo>
                    <a:pt x="2027174" y="0"/>
                  </a:lnTo>
                  <a:cubicBezTo>
                    <a:pt x="2138172" y="0"/>
                    <a:pt x="2228088" y="90043"/>
                    <a:pt x="2228088" y="201041"/>
                  </a:cubicBezTo>
                  <a:lnTo>
                    <a:pt x="2228088" y="1005078"/>
                  </a:lnTo>
                  <a:cubicBezTo>
                    <a:pt x="2228088" y="1116076"/>
                    <a:pt x="2138172" y="1206119"/>
                    <a:pt x="2027174" y="1206119"/>
                  </a:cubicBezTo>
                  <a:lnTo>
                    <a:pt x="201041" y="1206119"/>
                  </a:lnTo>
                  <a:cubicBezTo>
                    <a:pt x="90043" y="1206119"/>
                    <a:pt x="0" y="1116076"/>
                    <a:pt x="0" y="1005078"/>
                  </a:cubicBezTo>
                  <a:lnTo>
                    <a:pt x="0" y="201041"/>
                  </a:lnTo>
                  <a:cubicBezTo>
                    <a:pt x="0" y="90043"/>
                    <a:pt x="90043" y="0"/>
                    <a:pt x="201041" y="0"/>
                  </a:cubicBezTo>
                  <a:close/>
                </a:path>
              </a:pathLst>
            </a:custGeom>
            <a:solidFill>
              <a:srgbClr val="99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8" name="Shape 617"/>
            <p:cNvSpPr>
              <a:spLocks/>
            </p:cNvSpPr>
            <p:nvPr/>
          </p:nvSpPr>
          <p:spPr bwMode="auto">
            <a:xfrm>
              <a:off x="25995" y="18092"/>
              <a:ext cx="22281" cy="12061"/>
            </a:xfrm>
            <a:custGeom>
              <a:avLst/>
              <a:gdLst>
                <a:gd name="T0" fmla="*/ 0 w 2228088"/>
                <a:gd name="T1" fmla="*/ 201041 h 1206119"/>
                <a:gd name="T2" fmla="*/ 201041 w 2228088"/>
                <a:gd name="T3" fmla="*/ 0 h 1206119"/>
                <a:gd name="T4" fmla="*/ 2027174 w 2228088"/>
                <a:gd name="T5" fmla="*/ 0 h 1206119"/>
                <a:gd name="T6" fmla="*/ 2228088 w 2228088"/>
                <a:gd name="T7" fmla="*/ 201041 h 1206119"/>
                <a:gd name="T8" fmla="*/ 2228088 w 2228088"/>
                <a:gd name="T9" fmla="*/ 1005078 h 1206119"/>
                <a:gd name="T10" fmla="*/ 2027174 w 2228088"/>
                <a:gd name="T11" fmla="*/ 1206119 h 1206119"/>
                <a:gd name="T12" fmla="*/ 201041 w 2228088"/>
                <a:gd name="T13" fmla="*/ 1206119 h 1206119"/>
                <a:gd name="T14" fmla="*/ 0 w 2228088"/>
                <a:gd name="T15" fmla="*/ 1005078 h 1206119"/>
                <a:gd name="T16" fmla="*/ 0 w 2228088"/>
                <a:gd name="T17" fmla="*/ 201041 h 1206119"/>
                <a:gd name="T18" fmla="*/ 0 w 2228088"/>
                <a:gd name="T19" fmla="*/ 0 h 1206119"/>
                <a:gd name="T20" fmla="*/ 2228088 w 2228088"/>
                <a:gd name="T21" fmla="*/ 1206119 h 1206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2228088" h="1206119">
                  <a:moveTo>
                    <a:pt x="0" y="201041"/>
                  </a:moveTo>
                  <a:cubicBezTo>
                    <a:pt x="0" y="90043"/>
                    <a:pt x="90043" y="0"/>
                    <a:pt x="201041" y="0"/>
                  </a:cubicBezTo>
                  <a:lnTo>
                    <a:pt x="2027174" y="0"/>
                  </a:lnTo>
                  <a:cubicBezTo>
                    <a:pt x="2138172" y="0"/>
                    <a:pt x="2228088" y="90043"/>
                    <a:pt x="2228088" y="201041"/>
                  </a:cubicBezTo>
                  <a:lnTo>
                    <a:pt x="2228088" y="1005078"/>
                  </a:lnTo>
                  <a:cubicBezTo>
                    <a:pt x="2228088" y="1116076"/>
                    <a:pt x="2138172" y="1206119"/>
                    <a:pt x="2027174" y="1206119"/>
                  </a:cubicBezTo>
                  <a:lnTo>
                    <a:pt x="201041" y="1206119"/>
                  </a:lnTo>
                  <a:cubicBezTo>
                    <a:pt x="90043" y="1206119"/>
                    <a:pt x="0" y="1116076"/>
                    <a:pt x="0" y="1005078"/>
                  </a:cubicBezTo>
                  <a:lnTo>
                    <a:pt x="0" y="201041"/>
                  </a:lnTo>
                  <a:close/>
                </a:path>
              </a:pathLst>
            </a:cu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9" name="Rectangle 618"/>
            <p:cNvSpPr>
              <a:spLocks noChangeArrowheads="1"/>
            </p:cNvSpPr>
            <p:nvPr/>
          </p:nvSpPr>
          <p:spPr bwMode="auto">
            <a:xfrm>
              <a:off x="28982" y="21178"/>
              <a:ext cx="20338" cy="3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entury Gothic" panose="020B0502020202020204" pitchFamily="34" charset="0"/>
                  <a:cs typeface="Century Gothic" panose="020B0502020202020204" pitchFamily="34" charset="0"/>
                </a:rPr>
                <a:t>Интеллект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Rectangle 619"/>
            <p:cNvSpPr>
              <a:spLocks noChangeArrowheads="1"/>
            </p:cNvSpPr>
            <p:nvPr/>
          </p:nvSpPr>
          <p:spPr bwMode="auto">
            <a:xfrm>
              <a:off x="44283" y="21178"/>
              <a:ext cx="1345" cy="3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entury Gothic" panose="020B0502020202020204" pitchFamily="34" charset="0"/>
                  <a:cs typeface="Century Gothic" panose="020B0502020202020204" pitchFamily="34" charset="0"/>
                </a:rPr>
                <a:t>-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620"/>
            <p:cNvSpPr>
              <a:spLocks noChangeArrowheads="1"/>
            </p:cNvSpPr>
            <p:nvPr/>
          </p:nvSpPr>
          <p:spPr bwMode="auto">
            <a:xfrm>
              <a:off x="32670" y="24531"/>
              <a:ext cx="11890" cy="3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entury Gothic" panose="020B0502020202020204" pitchFamily="34" charset="0"/>
                  <a:cs typeface="Century Gothic" panose="020B0502020202020204" pitchFamily="34" charset="0"/>
                </a:rPr>
                <a:t>карта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2" name="Rectangle 621"/>
            <p:cNvSpPr>
              <a:spLocks noChangeArrowheads="1"/>
            </p:cNvSpPr>
            <p:nvPr/>
          </p:nvSpPr>
          <p:spPr bwMode="auto">
            <a:xfrm>
              <a:off x="41616" y="24531"/>
              <a:ext cx="1123" cy="3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entury Gothic" panose="020B0502020202020204" pitchFamily="34" charset="0"/>
                  <a:cs typeface="Century Gothic" panose="020B0502020202020204" pitchFamily="34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623" name="Picture 62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87" y="15106"/>
              <a:ext cx="25908" cy="180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89743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872" y="570411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Свойства интеллект-карт </a:t>
            </a:r>
          </a:p>
        </p:txBody>
      </p:sp>
      <p:sp>
        <p:nvSpPr>
          <p:cNvPr id="4" name="Rectangle 24"/>
          <p:cNvSpPr>
            <a:spLocks noChangeArrowheads="1"/>
          </p:cNvSpPr>
          <p:nvPr/>
        </p:nvSpPr>
        <p:spPr bwMode="auto">
          <a:xfrm>
            <a:off x="783771" y="175042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5" name="Group 6788"/>
          <p:cNvGrpSpPr>
            <a:grpSpLocks/>
          </p:cNvGrpSpPr>
          <p:nvPr/>
        </p:nvGrpSpPr>
        <p:grpSpPr bwMode="auto">
          <a:xfrm>
            <a:off x="529080" y="1750423"/>
            <a:ext cx="8893175" cy="4186238"/>
            <a:chOff x="0" y="0"/>
            <a:chExt cx="88924" cy="41868"/>
          </a:xfrm>
        </p:grpSpPr>
        <p:pic>
          <p:nvPicPr>
            <p:cNvPr id="667" name="Picture 66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83" y="13670"/>
              <a:ext cx="31760" cy="238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Shape 668"/>
            <p:cNvSpPr>
              <a:spLocks/>
            </p:cNvSpPr>
            <p:nvPr/>
          </p:nvSpPr>
          <p:spPr bwMode="auto">
            <a:xfrm>
              <a:off x="2668" y="6480"/>
              <a:ext cx="32012" cy="8760"/>
            </a:xfrm>
            <a:custGeom>
              <a:avLst/>
              <a:gdLst>
                <a:gd name="T0" fmla="*/ 145974 w 3201238"/>
                <a:gd name="T1" fmla="*/ 0 h 875919"/>
                <a:gd name="T2" fmla="*/ 3055315 w 3201238"/>
                <a:gd name="T3" fmla="*/ 0 h 875919"/>
                <a:gd name="T4" fmla="*/ 3201238 w 3201238"/>
                <a:gd name="T5" fmla="*/ 146050 h 875919"/>
                <a:gd name="T6" fmla="*/ 3201238 w 3201238"/>
                <a:gd name="T7" fmla="*/ 729869 h 875919"/>
                <a:gd name="T8" fmla="*/ 3055315 w 3201238"/>
                <a:gd name="T9" fmla="*/ 875919 h 875919"/>
                <a:gd name="T10" fmla="*/ 145974 w 3201238"/>
                <a:gd name="T11" fmla="*/ 875919 h 875919"/>
                <a:gd name="T12" fmla="*/ 0 w 3201238"/>
                <a:gd name="T13" fmla="*/ 729869 h 875919"/>
                <a:gd name="T14" fmla="*/ 0 w 3201238"/>
                <a:gd name="T15" fmla="*/ 146050 h 875919"/>
                <a:gd name="T16" fmla="*/ 145974 w 3201238"/>
                <a:gd name="T17" fmla="*/ 0 h 875919"/>
                <a:gd name="T18" fmla="*/ 0 w 3201238"/>
                <a:gd name="T19" fmla="*/ 0 h 875919"/>
                <a:gd name="T20" fmla="*/ 3201238 w 3201238"/>
                <a:gd name="T21" fmla="*/ 875919 h 875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201238" h="875919">
                  <a:moveTo>
                    <a:pt x="145974" y="0"/>
                  </a:moveTo>
                  <a:lnTo>
                    <a:pt x="3055315" y="0"/>
                  </a:lnTo>
                  <a:cubicBezTo>
                    <a:pt x="3135960" y="0"/>
                    <a:pt x="3201238" y="65405"/>
                    <a:pt x="3201238" y="146050"/>
                  </a:cubicBezTo>
                  <a:lnTo>
                    <a:pt x="3201238" y="729869"/>
                  </a:lnTo>
                  <a:cubicBezTo>
                    <a:pt x="3201238" y="810514"/>
                    <a:pt x="3135960" y="875919"/>
                    <a:pt x="3055315" y="875919"/>
                  </a:cubicBezTo>
                  <a:lnTo>
                    <a:pt x="145974" y="875919"/>
                  </a:lnTo>
                  <a:cubicBezTo>
                    <a:pt x="65354" y="875919"/>
                    <a:pt x="0" y="810514"/>
                    <a:pt x="0" y="729869"/>
                  </a:cubicBezTo>
                  <a:lnTo>
                    <a:pt x="0" y="146050"/>
                  </a:lnTo>
                  <a:cubicBezTo>
                    <a:pt x="0" y="65405"/>
                    <a:pt x="65354" y="0"/>
                    <a:pt x="145974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Shape 669"/>
            <p:cNvSpPr>
              <a:spLocks/>
            </p:cNvSpPr>
            <p:nvPr/>
          </p:nvSpPr>
          <p:spPr bwMode="auto">
            <a:xfrm>
              <a:off x="2668" y="6480"/>
              <a:ext cx="32012" cy="8760"/>
            </a:xfrm>
            <a:custGeom>
              <a:avLst/>
              <a:gdLst>
                <a:gd name="T0" fmla="*/ 0 w 3201238"/>
                <a:gd name="T1" fmla="*/ 146050 h 875919"/>
                <a:gd name="T2" fmla="*/ 145974 w 3201238"/>
                <a:gd name="T3" fmla="*/ 0 h 875919"/>
                <a:gd name="T4" fmla="*/ 3055315 w 3201238"/>
                <a:gd name="T5" fmla="*/ 0 h 875919"/>
                <a:gd name="T6" fmla="*/ 3201238 w 3201238"/>
                <a:gd name="T7" fmla="*/ 146050 h 875919"/>
                <a:gd name="T8" fmla="*/ 3201238 w 3201238"/>
                <a:gd name="T9" fmla="*/ 729869 h 875919"/>
                <a:gd name="T10" fmla="*/ 3055315 w 3201238"/>
                <a:gd name="T11" fmla="*/ 875919 h 875919"/>
                <a:gd name="T12" fmla="*/ 145974 w 3201238"/>
                <a:gd name="T13" fmla="*/ 875919 h 875919"/>
                <a:gd name="T14" fmla="*/ 0 w 3201238"/>
                <a:gd name="T15" fmla="*/ 729869 h 875919"/>
                <a:gd name="T16" fmla="*/ 0 w 3201238"/>
                <a:gd name="T17" fmla="*/ 146050 h 875919"/>
                <a:gd name="T18" fmla="*/ 0 w 3201238"/>
                <a:gd name="T19" fmla="*/ 0 h 875919"/>
                <a:gd name="T20" fmla="*/ 3201238 w 3201238"/>
                <a:gd name="T21" fmla="*/ 875919 h 875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201238" h="875919">
                  <a:moveTo>
                    <a:pt x="0" y="146050"/>
                  </a:moveTo>
                  <a:cubicBezTo>
                    <a:pt x="0" y="65405"/>
                    <a:pt x="65354" y="0"/>
                    <a:pt x="145974" y="0"/>
                  </a:cubicBezTo>
                  <a:lnTo>
                    <a:pt x="3055315" y="0"/>
                  </a:lnTo>
                  <a:cubicBezTo>
                    <a:pt x="3135960" y="0"/>
                    <a:pt x="3201238" y="65405"/>
                    <a:pt x="3201238" y="146050"/>
                  </a:cubicBezTo>
                  <a:lnTo>
                    <a:pt x="3201238" y="729869"/>
                  </a:lnTo>
                  <a:cubicBezTo>
                    <a:pt x="3201238" y="810514"/>
                    <a:pt x="3135960" y="875919"/>
                    <a:pt x="3055315" y="875919"/>
                  </a:cubicBezTo>
                  <a:lnTo>
                    <a:pt x="145974" y="875919"/>
                  </a:lnTo>
                  <a:cubicBezTo>
                    <a:pt x="65354" y="875919"/>
                    <a:pt x="0" y="810514"/>
                    <a:pt x="0" y="729869"/>
                  </a:cubicBezTo>
                  <a:lnTo>
                    <a:pt x="0" y="146050"/>
                  </a:lnTo>
                  <a:close/>
                </a:path>
              </a:pathLst>
            </a:cu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Rectangle 670"/>
            <p:cNvSpPr>
              <a:spLocks noChangeArrowheads="1"/>
            </p:cNvSpPr>
            <p:nvPr/>
          </p:nvSpPr>
          <p:spPr bwMode="auto">
            <a:xfrm>
              <a:off x="10075" y="9561"/>
              <a:ext cx="22859" cy="4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наглядность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" name="Rectangle 671"/>
            <p:cNvSpPr>
              <a:spLocks noChangeArrowheads="1"/>
            </p:cNvSpPr>
            <p:nvPr/>
          </p:nvSpPr>
          <p:spPr bwMode="auto">
            <a:xfrm>
              <a:off x="27270" y="8907"/>
              <a:ext cx="1099" cy="4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" name="Shape 672"/>
            <p:cNvSpPr>
              <a:spLocks/>
            </p:cNvSpPr>
            <p:nvPr/>
          </p:nvSpPr>
          <p:spPr bwMode="auto">
            <a:xfrm>
              <a:off x="42992" y="0"/>
              <a:ext cx="32013" cy="8759"/>
            </a:xfrm>
            <a:custGeom>
              <a:avLst/>
              <a:gdLst>
                <a:gd name="T0" fmla="*/ 145923 w 3201289"/>
                <a:gd name="T1" fmla="*/ 0 h 875919"/>
                <a:gd name="T2" fmla="*/ 3055239 w 3201289"/>
                <a:gd name="T3" fmla="*/ 0 h 875919"/>
                <a:gd name="T4" fmla="*/ 3201289 w 3201289"/>
                <a:gd name="T5" fmla="*/ 146050 h 875919"/>
                <a:gd name="T6" fmla="*/ 3201289 w 3201289"/>
                <a:gd name="T7" fmla="*/ 729869 h 875919"/>
                <a:gd name="T8" fmla="*/ 3055239 w 3201289"/>
                <a:gd name="T9" fmla="*/ 875919 h 875919"/>
                <a:gd name="T10" fmla="*/ 145923 w 3201289"/>
                <a:gd name="T11" fmla="*/ 875919 h 875919"/>
                <a:gd name="T12" fmla="*/ 0 w 3201289"/>
                <a:gd name="T13" fmla="*/ 729869 h 875919"/>
                <a:gd name="T14" fmla="*/ 0 w 3201289"/>
                <a:gd name="T15" fmla="*/ 146050 h 875919"/>
                <a:gd name="T16" fmla="*/ 145923 w 3201289"/>
                <a:gd name="T17" fmla="*/ 0 h 875919"/>
                <a:gd name="T18" fmla="*/ 0 w 3201289"/>
                <a:gd name="T19" fmla="*/ 0 h 875919"/>
                <a:gd name="T20" fmla="*/ 3201289 w 3201289"/>
                <a:gd name="T21" fmla="*/ 875919 h 875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201289" h="875919">
                  <a:moveTo>
                    <a:pt x="145923" y="0"/>
                  </a:moveTo>
                  <a:lnTo>
                    <a:pt x="3055239" y="0"/>
                  </a:lnTo>
                  <a:cubicBezTo>
                    <a:pt x="3135884" y="0"/>
                    <a:pt x="3201289" y="65405"/>
                    <a:pt x="3201289" y="146050"/>
                  </a:cubicBezTo>
                  <a:lnTo>
                    <a:pt x="3201289" y="729869"/>
                  </a:lnTo>
                  <a:cubicBezTo>
                    <a:pt x="3201289" y="810514"/>
                    <a:pt x="3135884" y="875919"/>
                    <a:pt x="3055239" y="875919"/>
                  </a:cubicBezTo>
                  <a:lnTo>
                    <a:pt x="145923" y="875919"/>
                  </a:lnTo>
                  <a:cubicBezTo>
                    <a:pt x="65278" y="875919"/>
                    <a:pt x="0" y="810514"/>
                    <a:pt x="0" y="729869"/>
                  </a:cubicBezTo>
                  <a:lnTo>
                    <a:pt x="0" y="146050"/>
                  </a:lnTo>
                  <a:cubicBezTo>
                    <a:pt x="0" y="65405"/>
                    <a:pt x="65278" y="0"/>
                    <a:pt x="145923" y="0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Shape 673"/>
            <p:cNvSpPr>
              <a:spLocks/>
            </p:cNvSpPr>
            <p:nvPr/>
          </p:nvSpPr>
          <p:spPr bwMode="auto">
            <a:xfrm>
              <a:off x="42992" y="0"/>
              <a:ext cx="32013" cy="8759"/>
            </a:xfrm>
            <a:custGeom>
              <a:avLst/>
              <a:gdLst>
                <a:gd name="T0" fmla="*/ 0 w 3201289"/>
                <a:gd name="T1" fmla="*/ 146050 h 875919"/>
                <a:gd name="T2" fmla="*/ 145923 w 3201289"/>
                <a:gd name="T3" fmla="*/ 0 h 875919"/>
                <a:gd name="T4" fmla="*/ 3055239 w 3201289"/>
                <a:gd name="T5" fmla="*/ 0 h 875919"/>
                <a:gd name="T6" fmla="*/ 3201289 w 3201289"/>
                <a:gd name="T7" fmla="*/ 146050 h 875919"/>
                <a:gd name="T8" fmla="*/ 3201289 w 3201289"/>
                <a:gd name="T9" fmla="*/ 729869 h 875919"/>
                <a:gd name="T10" fmla="*/ 3055239 w 3201289"/>
                <a:gd name="T11" fmla="*/ 875919 h 875919"/>
                <a:gd name="T12" fmla="*/ 145923 w 3201289"/>
                <a:gd name="T13" fmla="*/ 875919 h 875919"/>
                <a:gd name="T14" fmla="*/ 0 w 3201289"/>
                <a:gd name="T15" fmla="*/ 729869 h 875919"/>
                <a:gd name="T16" fmla="*/ 0 w 3201289"/>
                <a:gd name="T17" fmla="*/ 146050 h 875919"/>
                <a:gd name="T18" fmla="*/ 0 w 3201289"/>
                <a:gd name="T19" fmla="*/ 0 h 875919"/>
                <a:gd name="T20" fmla="*/ 3201289 w 3201289"/>
                <a:gd name="T21" fmla="*/ 875919 h 875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201289" h="875919">
                  <a:moveTo>
                    <a:pt x="0" y="146050"/>
                  </a:moveTo>
                  <a:cubicBezTo>
                    <a:pt x="0" y="65405"/>
                    <a:pt x="65278" y="0"/>
                    <a:pt x="145923" y="0"/>
                  </a:cubicBezTo>
                  <a:lnTo>
                    <a:pt x="3055239" y="0"/>
                  </a:lnTo>
                  <a:cubicBezTo>
                    <a:pt x="3135884" y="0"/>
                    <a:pt x="3201289" y="65405"/>
                    <a:pt x="3201289" y="146050"/>
                  </a:cubicBezTo>
                  <a:lnTo>
                    <a:pt x="3201289" y="729869"/>
                  </a:lnTo>
                  <a:cubicBezTo>
                    <a:pt x="3201289" y="810514"/>
                    <a:pt x="3135884" y="875919"/>
                    <a:pt x="3055239" y="875919"/>
                  </a:cubicBezTo>
                  <a:lnTo>
                    <a:pt x="145923" y="875919"/>
                  </a:lnTo>
                  <a:cubicBezTo>
                    <a:pt x="65278" y="875919"/>
                    <a:pt x="0" y="810514"/>
                    <a:pt x="0" y="729869"/>
                  </a:cubicBezTo>
                  <a:lnTo>
                    <a:pt x="0" y="146050"/>
                  </a:lnTo>
                  <a:close/>
                </a:path>
              </a:pathLst>
            </a:cu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Rectangle 674"/>
            <p:cNvSpPr>
              <a:spLocks noChangeArrowheads="1"/>
            </p:cNvSpPr>
            <p:nvPr/>
          </p:nvSpPr>
          <p:spPr bwMode="auto">
            <a:xfrm>
              <a:off x="51854" y="3190"/>
              <a:ext cx="19032" cy="36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творчество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Rectangle 675"/>
            <p:cNvSpPr>
              <a:spLocks noChangeArrowheads="1"/>
            </p:cNvSpPr>
            <p:nvPr/>
          </p:nvSpPr>
          <p:spPr bwMode="auto">
            <a:xfrm>
              <a:off x="66167" y="2587"/>
              <a:ext cx="1015" cy="44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4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" name="Shape 676"/>
            <p:cNvSpPr>
              <a:spLocks/>
            </p:cNvSpPr>
            <p:nvPr/>
          </p:nvSpPr>
          <p:spPr bwMode="auto">
            <a:xfrm>
              <a:off x="0" y="28083"/>
              <a:ext cx="32012" cy="8758"/>
            </a:xfrm>
            <a:custGeom>
              <a:avLst/>
              <a:gdLst>
                <a:gd name="T0" fmla="*/ 145974 w 3201238"/>
                <a:gd name="T1" fmla="*/ 0 h 875792"/>
                <a:gd name="T2" fmla="*/ 3055315 w 3201238"/>
                <a:gd name="T3" fmla="*/ 0 h 875792"/>
                <a:gd name="T4" fmla="*/ 3201238 w 3201238"/>
                <a:gd name="T5" fmla="*/ 145923 h 875792"/>
                <a:gd name="T6" fmla="*/ 3201238 w 3201238"/>
                <a:gd name="T7" fmla="*/ 729869 h 875792"/>
                <a:gd name="T8" fmla="*/ 3055315 w 3201238"/>
                <a:gd name="T9" fmla="*/ 875792 h 875792"/>
                <a:gd name="T10" fmla="*/ 145974 w 3201238"/>
                <a:gd name="T11" fmla="*/ 875792 h 875792"/>
                <a:gd name="T12" fmla="*/ 0 w 3201238"/>
                <a:gd name="T13" fmla="*/ 729869 h 875792"/>
                <a:gd name="T14" fmla="*/ 0 w 3201238"/>
                <a:gd name="T15" fmla="*/ 145923 h 875792"/>
                <a:gd name="T16" fmla="*/ 145974 w 3201238"/>
                <a:gd name="T17" fmla="*/ 0 h 875792"/>
                <a:gd name="T18" fmla="*/ 0 w 3201238"/>
                <a:gd name="T19" fmla="*/ 0 h 875792"/>
                <a:gd name="T20" fmla="*/ 3201238 w 3201238"/>
                <a:gd name="T21" fmla="*/ 875792 h 875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201238" h="875792">
                  <a:moveTo>
                    <a:pt x="145974" y="0"/>
                  </a:moveTo>
                  <a:lnTo>
                    <a:pt x="3055315" y="0"/>
                  </a:lnTo>
                  <a:cubicBezTo>
                    <a:pt x="3135960" y="0"/>
                    <a:pt x="3201238" y="65405"/>
                    <a:pt x="3201238" y="145923"/>
                  </a:cubicBezTo>
                  <a:lnTo>
                    <a:pt x="3201238" y="729869"/>
                  </a:lnTo>
                  <a:cubicBezTo>
                    <a:pt x="3201238" y="810514"/>
                    <a:pt x="3135960" y="875792"/>
                    <a:pt x="3055315" y="875792"/>
                  </a:cubicBezTo>
                  <a:lnTo>
                    <a:pt x="145974" y="875792"/>
                  </a:lnTo>
                  <a:cubicBezTo>
                    <a:pt x="65354" y="875792"/>
                    <a:pt x="0" y="810514"/>
                    <a:pt x="0" y="729869"/>
                  </a:cubicBezTo>
                  <a:lnTo>
                    <a:pt x="0" y="145923"/>
                  </a:lnTo>
                  <a:cubicBezTo>
                    <a:pt x="0" y="65405"/>
                    <a:pt x="65354" y="0"/>
                    <a:pt x="145974" y="0"/>
                  </a:cubicBezTo>
                  <a:close/>
                </a:path>
              </a:pathLst>
            </a:custGeom>
            <a:solidFill>
              <a:srgbClr val="FF55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Shape 677"/>
            <p:cNvSpPr>
              <a:spLocks/>
            </p:cNvSpPr>
            <p:nvPr/>
          </p:nvSpPr>
          <p:spPr bwMode="auto">
            <a:xfrm>
              <a:off x="0" y="28083"/>
              <a:ext cx="32012" cy="8758"/>
            </a:xfrm>
            <a:custGeom>
              <a:avLst/>
              <a:gdLst>
                <a:gd name="T0" fmla="*/ 0 w 3201238"/>
                <a:gd name="T1" fmla="*/ 145923 h 875792"/>
                <a:gd name="T2" fmla="*/ 145974 w 3201238"/>
                <a:gd name="T3" fmla="*/ 0 h 875792"/>
                <a:gd name="T4" fmla="*/ 3055315 w 3201238"/>
                <a:gd name="T5" fmla="*/ 0 h 875792"/>
                <a:gd name="T6" fmla="*/ 3201238 w 3201238"/>
                <a:gd name="T7" fmla="*/ 145923 h 875792"/>
                <a:gd name="T8" fmla="*/ 3201238 w 3201238"/>
                <a:gd name="T9" fmla="*/ 729869 h 875792"/>
                <a:gd name="T10" fmla="*/ 3055315 w 3201238"/>
                <a:gd name="T11" fmla="*/ 875792 h 875792"/>
                <a:gd name="T12" fmla="*/ 145974 w 3201238"/>
                <a:gd name="T13" fmla="*/ 875792 h 875792"/>
                <a:gd name="T14" fmla="*/ 0 w 3201238"/>
                <a:gd name="T15" fmla="*/ 729869 h 875792"/>
                <a:gd name="T16" fmla="*/ 0 w 3201238"/>
                <a:gd name="T17" fmla="*/ 145923 h 875792"/>
                <a:gd name="T18" fmla="*/ 0 w 3201238"/>
                <a:gd name="T19" fmla="*/ 0 h 875792"/>
                <a:gd name="T20" fmla="*/ 3201238 w 3201238"/>
                <a:gd name="T21" fmla="*/ 875792 h 875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201238" h="875792">
                  <a:moveTo>
                    <a:pt x="0" y="145923"/>
                  </a:moveTo>
                  <a:cubicBezTo>
                    <a:pt x="0" y="65405"/>
                    <a:pt x="65354" y="0"/>
                    <a:pt x="145974" y="0"/>
                  </a:cubicBezTo>
                  <a:lnTo>
                    <a:pt x="3055315" y="0"/>
                  </a:lnTo>
                  <a:cubicBezTo>
                    <a:pt x="3135960" y="0"/>
                    <a:pt x="3201238" y="65405"/>
                    <a:pt x="3201238" y="145923"/>
                  </a:cubicBezTo>
                  <a:lnTo>
                    <a:pt x="3201238" y="729869"/>
                  </a:lnTo>
                  <a:cubicBezTo>
                    <a:pt x="3201238" y="810514"/>
                    <a:pt x="3135960" y="875792"/>
                    <a:pt x="3055315" y="875792"/>
                  </a:cubicBezTo>
                  <a:lnTo>
                    <a:pt x="145974" y="875792"/>
                  </a:lnTo>
                  <a:cubicBezTo>
                    <a:pt x="65354" y="875792"/>
                    <a:pt x="0" y="810514"/>
                    <a:pt x="0" y="729869"/>
                  </a:cubicBezTo>
                  <a:lnTo>
                    <a:pt x="0" y="145923"/>
                  </a:lnTo>
                  <a:close/>
                </a:path>
              </a:pathLst>
            </a:cu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Rectangle 678"/>
            <p:cNvSpPr>
              <a:spLocks noChangeArrowheads="1"/>
            </p:cNvSpPr>
            <p:nvPr/>
          </p:nvSpPr>
          <p:spPr bwMode="auto">
            <a:xfrm>
              <a:off x="4559" y="31167"/>
              <a:ext cx="30441" cy="4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запоминаемость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Rectangle 679"/>
            <p:cNvSpPr>
              <a:spLocks noChangeArrowheads="1"/>
            </p:cNvSpPr>
            <p:nvPr/>
          </p:nvSpPr>
          <p:spPr bwMode="auto">
            <a:xfrm>
              <a:off x="27453" y="30514"/>
              <a:ext cx="1099" cy="4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8" name="Shape 680"/>
            <p:cNvSpPr>
              <a:spLocks/>
            </p:cNvSpPr>
            <p:nvPr/>
          </p:nvSpPr>
          <p:spPr bwMode="auto">
            <a:xfrm>
              <a:off x="56912" y="15841"/>
              <a:ext cx="32012" cy="8758"/>
            </a:xfrm>
            <a:custGeom>
              <a:avLst/>
              <a:gdLst>
                <a:gd name="T0" fmla="*/ 145923 w 3201289"/>
                <a:gd name="T1" fmla="*/ 0 h 875792"/>
                <a:gd name="T2" fmla="*/ 3055239 w 3201289"/>
                <a:gd name="T3" fmla="*/ 0 h 875792"/>
                <a:gd name="T4" fmla="*/ 3201289 w 3201289"/>
                <a:gd name="T5" fmla="*/ 145923 h 875792"/>
                <a:gd name="T6" fmla="*/ 3201289 w 3201289"/>
                <a:gd name="T7" fmla="*/ 729869 h 875792"/>
                <a:gd name="T8" fmla="*/ 3055239 w 3201289"/>
                <a:gd name="T9" fmla="*/ 875792 h 875792"/>
                <a:gd name="T10" fmla="*/ 145923 w 3201289"/>
                <a:gd name="T11" fmla="*/ 875792 h 875792"/>
                <a:gd name="T12" fmla="*/ 0 w 3201289"/>
                <a:gd name="T13" fmla="*/ 729869 h 875792"/>
                <a:gd name="T14" fmla="*/ 0 w 3201289"/>
                <a:gd name="T15" fmla="*/ 145923 h 875792"/>
                <a:gd name="T16" fmla="*/ 145923 w 3201289"/>
                <a:gd name="T17" fmla="*/ 0 h 875792"/>
                <a:gd name="T18" fmla="*/ 0 w 3201289"/>
                <a:gd name="T19" fmla="*/ 0 h 875792"/>
                <a:gd name="T20" fmla="*/ 3201289 w 3201289"/>
                <a:gd name="T21" fmla="*/ 875792 h 875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201289" h="875792">
                  <a:moveTo>
                    <a:pt x="145923" y="0"/>
                  </a:moveTo>
                  <a:lnTo>
                    <a:pt x="3055239" y="0"/>
                  </a:lnTo>
                  <a:cubicBezTo>
                    <a:pt x="3135884" y="0"/>
                    <a:pt x="3201289" y="65405"/>
                    <a:pt x="3201289" y="145923"/>
                  </a:cubicBezTo>
                  <a:lnTo>
                    <a:pt x="3201289" y="729869"/>
                  </a:lnTo>
                  <a:cubicBezTo>
                    <a:pt x="3201289" y="810514"/>
                    <a:pt x="3135884" y="875792"/>
                    <a:pt x="3055239" y="875792"/>
                  </a:cubicBezTo>
                  <a:lnTo>
                    <a:pt x="145923" y="875792"/>
                  </a:lnTo>
                  <a:cubicBezTo>
                    <a:pt x="65278" y="875792"/>
                    <a:pt x="0" y="810514"/>
                    <a:pt x="0" y="729869"/>
                  </a:cubicBezTo>
                  <a:lnTo>
                    <a:pt x="0" y="145923"/>
                  </a:lnTo>
                  <a:cubicBezTo>
                    <a:pt x="0" y="65405"/>
                    <a:pt x="65278" y="0"/>
                    <a:pt x="145923" y="0"/>
                  </a:cubicBezTo>
                  <a:close/>
                </a:path>
              </a:pathLst>
            </a:custGeom>
            <a:solidFill>
              <a:srgbClr val="72B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Shape 681"/>
            <p:cNvSpPr>
              <a:spLocks/>
            </p:cNvSpPr>
            <p:nvPr/>
          </p:nvSpPr>
          <p:spPr bwMode="auto">
            <a:xfrm>
              <a:off x="56912" y="15841"/>
              <a:ext cx="32012" cy="8758"/>
            </a:xfrm>
            <a:custGeom>
              <a:avLst/>
              <a:gdLst>
                <a:gd name="T0" fmla="*/ 0 w 3201289"/>
                <a:gd name="T1" fmla="*/ 145923 h 875792"/>
                <a:gd name="T2" fmla="*/ 145923 w 3201289"/>
                <a:gd name="T3" fmla="*/ 0 h 875792"/>
                <a:gd name="T4" fmla="*/ 3055239 w 3201289"/>
                <a:gd name="T5" fmla="*/ 0 h 875792"/>
                <a:gd name="T6" fmla="*/ 3201289 w 3201289"/>
                <a:gd name="T7" fmla="*/ 145923 h 875792"/>
                <a:gd name="T8" fmla="*/ 3201289 w 3201289"/>
                <a:gd name="T9" fmla="*/ 729869 h 875792"/>
                <a:gd name="T10" fmla="*/ 3055239 w 3201289"/>
                <a:gd name="T11" fmla="*/ 875792 h 875792"/>
                <a:gd name="T12" fmla="*/ 145923 w 3201289"/>
                <a:gd name="T13" fmla="*/ 875792 h 875792"/>
                <a:gd name="T14" fmla="*/ 0 w 3201289"/>
                <a:gd name="T15" fmla="*/ 729869 h 875792"/>
                <a:gd name="T16" fmla="*/ 0 w 3201289"/>
                <a:gd name="T17" fmla="*/ 145923 h 875792"/>
                <a:gd name="T18" fmla="*/ 0 w 3201289"/>
                <a:gd name="T19" fmla="*/ 0 h 875792"/>
                <a:gd name="T20" fmla="*/ 3201289 w 3201289"/>
                <a:gd name="T21" fmla="*/ 875792 h 875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201289" h="875792">
                  <a:moveTo>
                    <a:pt x="0" y="145923"/>
                  </a:moveTo>
                  <a:cubicBezTo>
                    <a:pt x="0" y="65405"/>
                    <a:pt x="65278" y="0"/>
                    <a:pt x="145923" y="0"/>
                  </a:cubicBezTo>
                  <a:lnTo>
                    <a:pt x="3055239" y="0"/>
                  </a:lnTo>
                  <a:cubicBezTo>
                    <a:pt x="3135884" y="0"/>
                    <a:pt x="3201289" y="65405"/>
                    <a:pt x="3201289" y="145923"/>
                  </a:cubicBezTo>
                  <a:lnTo>
                    <a:pt x="3201289" y="729869"/>
                  </a:lnTo>
                  <a:cubicBezTo>
                    <a:pt x="3201289" y="810514"/>
                    <a:pt x="3135884" y="875792"/>
                    <a:pt x="3055239" y="875792"/>
                  </a:cubicBezTo>
                  <a:lnTo>
                    <a:pt x="145923" y="875792"/>
                  </a:lnTo>
                  <a:cubicBezTo>
                    <a:pt x="65278" y="875792"/>
                    <a:pt x="0" y="810514"/>
                    <a:pt x="0" y="729869"/>
                  </a:cubicBezTo>
                  <a:lnTo>
                    <a:pt x="0" y="145923"/>
                  </a:lnTo>
                  <a:close/>
                </a:path>
              </a:pathLst>
            </a:cu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" name="Rectangle 682"/>
            <p:cNvSpPr>
              <a:spLocks noChangeArrowheads="1"/>
            </p:cNvSpPr>
            <p:nvPr/>
          </p:nvSpPr>
          <p:spPr bwMode="auto">
            <a:xfrm>
              <a:off x="60883" y="18923"/>
              <a:ext cx="32038" cy="4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своевременность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Rectangle 683"/>
            <p:cNvSpPr>
              <a:spLocks noChangeArrowheads="1"/>
            </p:cNvSpPr>
            <p:nvPr/>
          </p:nvSpPr>
          <p:spPr bwMode="auto">
            <a:xfrm>
              <a:off x="84980" y="18270"/>
              <a:ext cx="1099" cy="4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Shape 688"/>
            <p:cNvSpPr>
              <a:spLocks/>
            </p:cNvSpPr>
            <p:nvPr/>
          </p:nvSpPr>
          <p:spPr bwMode="auto">
            <a:xfrm>
              <a:off x="55234" y="33108"/>
              <a:ext cx="32013" cy="8760"/>
            </a:xfrm>
            <a:custGeom>
              <a:avLst/>
              <a:gdLst>
                <a:gd name="T0" fmla="*/ 145923 w 3201289"/>
                <a:gd name="T1" fmla="*/ 0 h 875919"/>
                <a:gd name="T2" fmla="*/ 3055239 w 3201289"/>
                <a:gd name="T3" fmla="*/ 0 h 875919"/>
                <a:gd name="T4" fmla="*/ 3201289 w 3201289"/>
                <a:gd name="T5" fmla="*/ 146050 h 875919"/>
                <a:gd name="T6" fmla="*/ 3201289 w 3201289"/>
                <a:gd name="T7" fmla="*/ 729869 h 875919"/>
                <a:gd name="T8" fmla="*/ 3055239 w 3201289"/>
                <a:gd name="T9" fmla="*/ 875919 h 875919"/>
                <a:gd name="T10" fmla="*/ 145923 w 3201289"/>
                <a:gd name="T11" fmla="*/ 875919 h 875919"/>
                <a:gd name="T12" fmla="*/ 0 w 3201289"/>
                <a:gd name="T13" fmla="*/ 729869 h 875919"/>
                <a:gd name="T14" fmla="*/ 0 w 3201289"/>
                <a:gd name="T15" fmla="*/ 146050 h 875919"/>
                <a:gd name="T16" fmla="*/ 145923 w 3201289"/>
                <a:gd name="T17" fmla="*/ 0 h 875919"/>
                <a:gd name="T18" fmla="*/ 0 w 3201289"/>
                <a:gd name="T19" fmla="*/ 0 h 875919"/>
                <a:gd name="T20" fmla="*/ 3201289 w 3201289"/>
                <a:gd name="T21" fmla="*/ 875919 h 875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201289" h="875919">
                  <a:moveTo>
                    <a:pt x="145923" y="0"/>
                  </a:moveTo>
                  <a:lnTo>
                    <a:pt x="3055239" y="0"/>
                  </a:lnTo>
                  <a:cubicBezTo>
                    <a:pt x="3135884" y="0"/>
                    <a:pt x="3201289" y="65405"/>
                    <a:pt x="3201289" y="146050"/>
                  </a:cubicBezTo>
                  <a:lnTo>
                    <a:pt x="3201289" y="729869"/>
                  </a:lnTo>
                  <a:cubicBezTo>
                    <a:pt x="3201289" y="810514"/>
                    <a:pt x="3135884" y="875919"/>
                    <a:pt x="3055239" y="875919"/>
                  </a:cubicBezTo>
                  <a:lnTo>
                    <a:pt x="145923" y="875919"/>
                  </a:lnTo>
                  <a:cubicBezTo>
                    <a:pt x="65278" y="875919"/>
                    <a:pt x="0" y="810514"/>
                    <a:pt x="0" y="729869"/>
                  </a:cubicBezTo>
                  <a:lnTo>
                    <a:pt x="0" y="146050"/>
                  </a:lnTo>
                  <a:cubicBezTo>
                    <a:pt x="0" y="65405"/>
                    <a:pt x="65278" y="0"/>
                    <a:pt x="145923" y="0"/>
                  </a:cubicBezTo>
                  <a:close/>
                </a:path>
              </a:pathLst>
            </a:custGeom>
            <a:solidFill>
              <a:srgbClr val="CC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Shape 689"/>
            <p:cNvSpPr>
              <a:spLocks/>
            </p:cNvSpPr>
            <p:nvPr/>
          </p:nvSpPr>
          <p:spPr bwMode="auto">
            <a:xfrm>
              <a:off x="55234" y="33108"/>
              <a:ext cx="32013" cy="8760"/>
            </a:xfrm>
            <a:custGeom>
              <a:avLst/>
              <a:gdLst>
                <a:gd name="T0" fmla="*/ 0 w 3201289"/>
                <a:gd name="T1" fmla="*/ 146050 h 875919"/>
                <a:gd name="T2" fmla="*/ 145923 w 3201289"/>
                <a:gd name="T3" fmla="*/ 0 h 875919"/>
                <a:gd name="T4" fmla="*/ 3055239 w 3201289"/>
                <a:gd name="T5" fmla="*/ 0 h 875919"/>
                <a:gd name="T6" fmla="*/ 3201289 w 3201289"/>
                <a:gd name="T7" fmla="*/ 146050 h 875919"/>
                <a:gd name="T8" fmla="*/ 3201289 w 3201289"/>
                <a:gd name="T9" fmla="*/ 729869 h 875919"/>
                <a:gd name="T10" fmla="*/ 3055239 w 3201289"/>
                <a:gd name="T11" fmla="*/ 875919 h 875919"/>
                <a:gd name="T12" fmla="*/ 145923 w 3201289"/>
                <a:gd name="T13" fmla="*/ 875919 h 875919"/>
                <a:gd name="T14" fmla="*/ 0 w 3201289"/>
                <a:gd name="T15" fmla="*/ 729869 h 875919"/>
                <a:gd name="T16" fmla="*/ 0 w 3201289"/>
                <a:gd name="T17" fmla="*/ 146050 h 875919"/>
                <a:gd name="T18" fmla="*/ 0 w 3201289"/>
                <a:gd name="T19" fmla="*/ 0 h 875919"/>
                <a:gd name="T20" fmla="*/ 3201289 w 3201289"/>
                <a:gd name="T21" fmla="*/ 875919 h 875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201289" h="875919">
                  <a:moveTo>
                    <a:pt x="0" y="146050"/>
                  </a:moveTo>
                  <a:cubicBezTo>
                    <a:pt x="0" y="65405"/>
                    <a:pt x="65278" y="0"/>
                    <a:pt x="145923" y="0"/>
                  </a:cubicBezTo>
                  <a:lnTo>
                    <a:pt x="3055239" y="0"/>
                  </a:lnTo>
                  <a:cubicBezTo>
                    <a:pt x="3135884" y="0"/>
                    <a:pt x="3201289" y="65405"/>
                    <a:pt x="3201289" y="146050"/>
                  </a:cubicBezTo>
                  <a:lnTo>
                    <a:pt x="3201289" y="729869"/>
                  </a:lnTo>
                  <a:cubicBezTo>
                    <a:pt x="3201289" y="810514"/>
                    <a:pt x="3135884" y="875919"/>
                    <a:pt x="3055239" y="875919"/>
                  </a:cubicBezTo>
                  <a:lnTo>
                    <a:pt x="145923" y="875919"/>
                  </a:lnTo>
                  <a:cubicBezTo>
                    <a:pt x="65278" y="875919"/>
                    <a:pt x="0" y="810514"/>
                    <a:pt x="0" y="729869"/>
                  </a:cubicBezTo>
                  <a:lnTo>
                    <a:pt x="0" y="146050"/>
                  </a:lnTo>
                  <a:close/>
                </a:path>
              </a:pathLst>
            </a:cu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Rectangle 690"/>
            <p:cNvSpPr>
              <a:spLocks noChangeArrowheads="1"/>
            </p:cNvSpPr>
            <p:nvPr/>
          </p:nvSpPr>
          <p:spPr bwMode="auto">
            <a:xfrm>
              <a:off x="62072" y="34483"/>
              <a:ext cx="25502" cy="4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возможность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5" name="Rectangle 691"/>
            <p:cNvSpPr>
              <a:spLocks noChangeArrowheads="1"/>
            </p:cNvSpPr>
            <p:nvPr/>
          </p:nvSpPr>
          <p:spPr bwMode="auto">
            <a:xfrm>
              <a:off x="63809" y="37910"/>
              <a:ext cx="19785" cy="4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изменения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692"/>
            <p:cNvSpPr>
              <a:spLocks noChangeArrowheads="1"/>
            </p:cNvSpPr>
            <p:nvPr/>
          </p:nvSpPr>
          <p:spPr bwMode="auto">
            <a:xfrm>
              <a:off x="78686" y="37256"/>
              <a:ext cx="1100" cy="4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27" name="Rectangle 41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8" name="Group 6790"/>
          <p:cNvGrpSpPr>
            <a:grpSpLocks/>
          </p:cNvGrpSpPr>
          <p:nvPr/>
        </p:nvGrpSpPr>
        <p:grpSpPr bwMode="auto">
          <a:xfrm>
            <a:off x="2414728" y="5916981"/>
            <a:ext cx="3638191" cy="876300"/>
            <a:chOff x="0" y="0"/>
            <a:chExt cx="36391" cy="8758"/>
          </a:xfrm>
        </p:grpSpPr>
        <p:sp>
          <p:nvSpPr>
            <p:cNvPr id="29" name="Shape 684"/>
            <p:cNvSpPr>
              <a:spLocks/>
            </p:cNvSpPr>
            <p:nvPr/>
          </p:nvSpPr>
          <p:spPr bwMode="auto">
            <a:xfrm>
              <a:off x="0" y="0"/>
              <a:ext cx="32012" cy="8758"/>
            </a:xfrm>
            <a:custGeom>
              <a:avLst/>
              <a:gdLst>
                <a:gd name="T0" fmla="*/ 146050 w 3201289"/>
                <a:gd name="T1" fmla="*/ 0 h 875805"/>
                <a:gd name="T2" fmla="*/ 3055366 w 3201289"/>
                <a:gd name="T3" fmla="*/ 0 h 875805"/>
                <a:gd name="T4" fmla="*/ 3201289 w 3201289"/>
                <a:gd name="T5" fmla="*/ 145923 h 875805"/>
                <a:gd name="T6" fmla="*/ 3201289 w 3201289"/>
                <a:gd name="T7" fmla="*/ 729831 h 875805"/>
                <a:gd name="T8" fmla="*/ 3055366 w 3201289"/>
                <a:gd name="T9" fmla="*/ 875805 h 875805"/>
                <a:gd name="T10" fmla="*/ 146050 w 3201289"/>
                <a:gd name="T11" fmla="*/ 875805 h 875805"/>
                <a:gd name="T12" fmla="*/ 0 w 3201289"/>
                <a:gd name="T13" fmla="*/ 729831 h 875805"/>
                <a:gd name="T14" fmla="*/ 0 w 3201289"/>
                <a:gd name="T15" fmla="*/ 145923 h 875805"/>
                <a:gd name="T16" fmla="*/ 146050 w 3201289"/>
                <a:gd name="T17" fmla="*/ 0 h 875805"/>
                <a:gd name="T18" fmla="*/ 0 w 3201289"/>
                <a:gd name="T19" fmla="*/ 0 h 875805"/>
                <a:gd name="T20" fmla="*/ 3201289 w 3201289"/>
                <a:gd name="T21" fmla="*/ 875805 h 8758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201289" h="875805">
                  <a:moveTo>
                    <a:pt x="146050" y="0"/>
                  </a:moveTo>
                  <a:lnTo>
                    <a:pt x="3055366" y="0"/>
                  </a:lnTo>
                  <a:cubicBezTo>
                    <a:pt x="3136011" y="0"/>
                    <a:pt x="3201289" y="65278"/>
                    <a:pt x="3201289" y="145923"/>
                  </a:cubicBezTo>
                  <a:lnTo>
                    <a:pt x="3201289" y="729831"/>
                  </a:lnTo>
                  <a:cubicBezTo>
                    <a:pt x="3201289" y="810451"/>
                    <a:pt x="3136011" y="875805"/>
                    <a:pt x="3055366" y="875805"/>
                  </a:cubicBezTo>
                  <a:lnTo>
                    <a:pt x="146050" y="875805"/>
                  </a:lnTo>
                  <a:cubicBezTo>
                    <a:pt x="65405" y="875805"/>
                    <a:pt x="0" y="810451"/>
                    <a:pt x="0" y="729831"/>
                  </a:cubicBezTo>
                  <a:lnTo>
                    <a:pt x="0" y="145923"/>
                  </a:lnTo>
                  <a:cubicBezTo>
                    <a:pt x="0" y="65278"/>
                    <a:pt x="65405" y="0"/>
                    <a:pt x="146050" y="0"/>
                  </a:cubicBezTo>
                  <a:close/>
                </a:path>
              </a:pathLst>
            </a:custGeom>
            <a:solidFill>
              <a:srgbClr val="33C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" name="Shape 685"/>
            <p:cNvSpPr>
              <a:spLocks/>
            </p:cNvSpPr>
            <p:nvPr/>
          </p:nvSpPr>
          <p:spPr bwMode="auto">
            <a:xfrm>
              <a:off x="0" y="0"/>
              <a:ext cx="32012" cy="8758"/>
            </a:xfrm>
            <a:custGeom>
              <a:avLst/>
              <a:gdLst>
                <a:gd name="T0" fmla="*/ 0 w 3201289"/>
                <a:gd name="T1" fmla="*/ 145923 h 875805"/>
                <a:gd name="T2" fmla="*/ 146050 w 3201289"/>
                <a:gd name="T3" fmla="*/ 0 h 875805"/>
                <a:gd name="T4" fmla="*/ 3055366 w 3201289"/>
                <a:gd name="T5" fmla="*/ 0 h 875805"/>
                <a:gd name="T6" fmla="*/ 3201289 w 3201289"/>
                <a:gd name="T7" fmla="*/ 145923 h 875805"/>
                <a:gd name="T8" fmla="*/ 3201289 w 3201289"/>
                <a:gd name="T9" fmla="*/ 729831 h 875805"/>
                <a:gd name="T10" fmla="*/ 3055366 w 3201289"/>
                <a:gd name="T11" fmla="*/ 875805 h 875805"/>
                <a:gd name="T12" fmla="*/ 146050 w 3201289"/>
                <a:gd name="T13" fmla="*/ 875805 h 875805"/>
                <a:gd name="T14" fmla="*/ 0 w 3201289"/>
                <a:gd name="T15" fmla="*/ 729831 h 875805"/>
                <a:gd name="T16" fmla="*/ 0 w 3201289"/>
                <a:gd name="T17" fmla="*/ 145923 h 875805"/>
                <a:gd name="T18" fmla="*/ 0 w 3201289"/>
                <a:gd name="T19" fmla="*/ 0 h 875805"/>
                <a:gd name="T20" fmla="*/ 3201289 w 3201289"/>
                <a:gd name="T21" fmla="*/ 875805 h 8758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201289" h="875805">
                  <a:moveTo>
                    <a:pt x="0" y="145923"/>
                  </a:moveTo>
                  <a:cubicBezTo>
                    <a:pt x="0" y="65278"/>
                    <a:pt x="65405" y="0"/>
                    <a:pt x="146050" y="0"/>
                  </a:cubicBezTo>
                  <a:lnTo>
                    <a:pt x="3055366" y="0"/>
                  </a:lnTo>
                  <a:cubicBezTo>
                    <a:pt x="3136011" y="0"/>
                    <a:pt x="3201289" y="65278"/>
                    <a:pt x="3201289" y="145923"/>
                  </a:cubicBezTo>
                  <a:lnTo>
                    <a:pt x="3201289" y="729831"/>
                  </a:lnTo>
                  <a:cubicBezTo>
                    <a:pt x="3201289" y="810451"/>
                    <a:pt x="3136011" y="875805"/>
                    <a:pt x="3055366" y="875805"/>
                  </a:cubicBezTo>
                  <a:lnTo>
                    <a:pt x="146050" y="875805"/>
                  </a:lnTo>
                  <a:cubicBezTo>
                    <a:pt x="65405" y="875805"/>
                    <a:pt x="0" y="810451"/>
                    <a:pt x="0" y="729831"/>
                  </a:cubicBezTo>
                  <a:lnTo>
                    <a:pt x="0" y="145923"/>
                  </a:lnTo>
                  <a:close/>
                </a:path>
              </a:pathLst>
            </a:cu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" name="Rectangle 686"/>
            <p:cNvSpPr>
              <a:spLocks noChangeArrowheads="1"/>
            </p:cNvSpPr>
            <p:nvPr/>
          </p:nvSpPr>
          <p:spPr bwMode="auto">
            <a:xfrm>
              <a:off x="832" y="2628"/>
              <a:ext cx="35559" cy="4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привлекательность</a:t>
              </a:r>
              <a:endPara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40" name="Rectangle 687"/>
            <p:cNvSpPr>
              <a:spLocks noChangeArrowheads="1"/>
            </p:cNvSpPr>
            <p:nvPr/>
          </p:nvSpPr>
          <p:spPr bwMode="auto">
            <a:xfrm>
              <a:off x="29373" y="2431"/>
              <a:ext cx="1101" cy="4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950358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Условия и правила создания карт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02943"/>
            <a:ext cx="8596668" cy="5128486"/>
          </a:xfrm>
        </p:spPr>
        <p:txBody>
          <a:bodyPr>
            <a:normAutofit lnSpcReduction="10000"/>
          </a:bodyPr>
          <a:lstStyle/>
          <a:p>
            <a:pPr lvl="0" algn="just" fontAlgn="base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Используются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только цветные карандаши, маркеры и т. д.  </a:t>
            </a:r>
          </a:p>
          <a:p>
            <a:pPr lvl="0" algn="just" fontAlgn="base"/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Основная идея, проблема или слово располагается в центре.  </a:t>
            </a:r>
          </a:p>
          <a:p>
            <a:pPr lvl="0" algn="just" fontAlgn="base"/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изображения центральной идеи можно использовать рисунки, картинки. </a:t>
            </a:r>
          </a:p>
          <a:p>
            <a:pPr lvl="0" algn="just" fontAlgn="base"/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Каждая главная ветвь имеет свой цвет.  </a:t>
            </a:r>
          </a:p>
          <a:p>
            <a:pPr lvl="0" algn="just" fontAlgn="base"/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ветви соединяются с центральной идеей, а ветви второго, третьего и т.д. порядка соединяются с главными ветвями.  </a:t>
            </a:r>
          </a:p>
          <a:p>
            <a:pPr lvl="0" algn="just" fontAlgn="base"/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Ветви должны быть изогнутыми, а не прямыми (как ветви дерева).  </a:t>
            </a:r>
          </a:p>
          <a:p>
            <a:pPr lvl="0" algn="just" fontAlgn="base"/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Над каждой линией – ветвью пишется только одно ключевое слово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 fontAlgn="base"/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лучшего запоминания и усвоения желательно использовать   рисунки, картинки, ассоциации о каждом слове.  </a:t>
            </a:r>
          </a:p>
          <a:p>
            <a:pPr lvl="0" algn="just" fontAlgn="base"/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Разросшиеся ветви можно заключать в контуры, чтобы они не смешивались с соседними ветвями. </a:t>
            </a:r>
          </a:p>
          <a:p>
            <a:pPr marL="0" lvl="0" indent="0" fontAlgn="base">
              <a:buNone/>
            </a:pPr>
            <a:r>
              <a:rPr lang="ru-RU" dirty="0" smtClean="0"/>
              <a:t>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737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0"/>
            <a:ext cx="110642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85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4245430" y="2638697"/>
            <a:ext cx="1554479" cy="1397725"/>
          </a:xfrm>
          <a:prstGeom prst="ellipse">
            <a:avLst/>
          </a:prstGeom>
          <a:ln>
            <a:solidFill>
              <a:srgbClr val="008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Насекомые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Shape 11"/>
          <p:cNvCxnSpPr/>
          <p:nvPr/>
        </p:nvCxnSpPr>
        <p:spPr>
          <a:xfrm flipV="1">
            <a:off x="5695405" y="2743200"/>
            <a:ext cx="613955" cy="326573"/>
          </a:xfrm>
          <a:prstGeom prst="curvedConnector3">
            <a:avLst>
              <a:gd name="adj1" fmla="val 50000"/>
            </a:avLst>
          </a:prstGeom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Скругленная соединительная линия 18"/>
          <p:cNvCxnSpPr/>
          <p:nvPr/>
        </p:nvCxnSpPr>
        <p:spPr>
          <a:xfrm>
            <a:off x="3722913" y="2246811"/>
            <a:ext cx="953589" cy="470263"/>
          </a:xfrm>
          <a:prstGeom prst="curvedConnector3">
            <a:avLst>
              <a:gd name="adj1" fmla="val 50000"/>
            </a:avLst>
          </a:prstGeom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Скругленная соединительная линия 31"/>
          <p:cNvCxnSpPr/>
          <p:nvPr/>
        </p:nvCxnSpPr>
        <p:spPr>
          <a:xfrm rot="10800000" flipV="1">
            <a:off x="3814355" y="3818667"/>
            <a:ext cx="684851" cy="492076"/>
          </a:xfrm>
          <a:prstGeom prst="curvedConnector3">
            <a:avLst>
              <a:gd name="adj1" fmla="val 50000"/>
            </a:avLst>
          </a:prstGeom>
          <a:ln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Скругленная соединительная линия 35"/>
          <p:cNvCxnSpPr>
            <a:stCxn id="4" idx="5"/>
          </p:cNvCxnSpPr>
          <p:nvPr/>
        </p:nvCxnSpPr>
        <p:spPr>
          <a:xfrm rot="16200000" flipH="1">
            <a:off x="5544549" y="3859442"/>
            <a:ext cx="714146" cy="658722"/>
          </a:xfrm>
          <a:prstGeom prst="curvedConnector3">
            <a:avLst>
              <a:gd name="adj1" fmla="val 50000"/>
            </a:avLst>
          </a:prstGeom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Анжела\Downloads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 flipV="1">
            <a:off x="8919882" y="365760"/>
            <a:ext cx="642129" cy="653829"/>
          </a:xfrm>
          <a:prstGeom prst="rect">
            <a:avLst/>
          </a:prstGeom>
          <a:noFill/>
        </p:spPr>
      </p:pic>
      <p:sp>
        <p:nvSpPr>
          <p:cNvPr id="15" name="Овал 14"/>
          <p:cNvSpPr/>
          <p:nvPr/>
        </p:nvSpPr>
        <p:spPr>
          <a:xfrm>
            <a:off x="6283234" y="2050869"/>
            <a:ext cx="1123404" cy="979712"/>
          </a:xfrm>
          <a:prstGeom prst="ellipse">
            <a:avLst/>
          </a:prstGeom>
          <a:ln>
            <a:solidFill>
              <a:srgbClr val="00009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Как передвигаются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6126479" y="4101737"/>
            <a:ext cx="1319350" cy="1280159"/>
          </a:xfrm>
          <a:prstGeom prst="ellipse">
            <a:avLst/>
          </a:prstGeom>
          <a:ln>
            <a:solidFill>
              <a:srgbClr val="00FF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Части тела</a:t>
            </a:r>
            <a:endParaRPr lang="ru-RU" dirty="0"/>
          </a:p>
        </p:txBody>
      </p:sp>
      <p:sp>
        <p:nvSpPr>
          <p:cNvPr id="18" name="Овал 17"/>
          <p:cNvSpPr/>
          <p:nvPr/>
        </p:nvSpPr>
        <p:spPr>
          <a:xfrm>
            <a:off x="2769326" y="1358537"/>
            <a:ext cx="1058091" cy="1018903"/>
          </a:xfrm>
          <a:prstGeom prst="ellipse">
            <a:avLst/>
          </a:prstGeom>
          <a:ln>
            <a:solidFill>
              <a:srgbClr val="6633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Вред</a:t>
            </a:r>
            <a:endParaRPr lang="ru-RU" dirty="0"/>
          </a:p>
        </p:txBody>
      </p:sp>
      <p:sp>
        <p:nvSpPr>
          <p:cNvPr id="21" name="Овал 20"/>
          <p:cNvSpPr/>
          <p:nvPr/>
        </p:nvSpPr>
        <p:spPr>
          <a:xfrm>
            <a:off x="2547256" y="3918856"/>
            <a:ext cx="1358538" cy="1293223"/>
          </a:xfrm>
          <a:prstGeom prst="ellipse">
            <a:avLst/>
          </a:prstGeom>
          <a:ln>
            <a:solidFill>
              <a:srgbClr val="FF66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Польза</a:t>
            </a:r>
            <a:endParaRPr lang="ru-RU" dirty="0"/>
          </a:p>
        </p:txBody>
      </p:sp>
      <p:cxnSp>
        <p:nvCxnSpPr>
          <p:cNvPr id="34" name="Скругленная соединительная линия 33"/>
          <p:cNvCxnSpPr>
            <a:stCxn id="15" idx="1"/>
          </p:cNvCxnSpPr>
          <p:nvPr/>
        </p:nvCxnSpPr>
        <p:spPr>
          <a:xfrm rot="16200000" flipV="1">
            <a:off x="6006373" y="1752964"/>
            <a:ext cx="574550" cy="308210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Скругленная соединительная линия 36"/>
          <p:cNvCxnSpPr>
            <a:stCxn id="15" idx="0"/>
            <a:endCxn id="41" idx="4"/>
          </p:cNvCxnSpPr>
          <p:nvPr/>
        </p:nvCxnSpPr>
        <p:spPr>
          <a:xfrm rot="5400000" flipH="1" flipV="1">
            <a:off x="6805748" y="1632857"/>
            <a:ext cx="457200" cy="378824"/>
          </a:xfrm>
          <a:prstGeom prst="curvedConnector3">
            <a:avLst>
              <a:gd name="adj1" fmla="val 50000"/>
            </a:avLst>
          </a:prstGeom>
          <a:ln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Скругленная соединительная линия 38"/>
          <p:cNvCxnSpPr>
            <a:endCxn id="44" idx="1"/>
          </p:cNvCxnSpPr>
          <p:nvPr/>
        </p:nvCxnSpPr>
        <p:spPr>
          <a:xfrm flipV="1">
            <a:off x="7315198" y="2197844"/>
            <a:ext cx="800118" cy="133875"/>
          </a:xfrm>
          <a:prstGeom prst="curvedConnector4">
            <a:avLst>
              <a:gd name="adj1" fmla="val 41632"/>
              <a:gd name="adj2" fmla="val 370783"/>
            </a:avLst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Овал 39"/>
          <p:cNvSpPr/>
          <p:nvPr/>
        </p:nvSpPr>
        <p:spPr>
          <a:xfrm>
            <a:off x="5473338" y="731520"/>
            <a:ext cx="953588" cy="1018902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Прыгают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6779623" y="744583"/>
            <a:ext cx="888274" cy="849086"/>
          </a:xfrm>
          <a:prstGeom prst="ellipse">
            <a:avLst/>
          </a:prstGeom>
          <a:ln>
            <a:solidFill>
              <a:srgbClr val="CC33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Лета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ют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7981405" y="2063933"/>
            <a:ext cx="914400" cy="914400"/>
          </a:xfrm>
          <a:prstGeom prst="ellips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Ползают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0" name="Shape 49"/>
          <p:cNvCxnSpPr/>
          <p:nvPr/>
        </p:nvCxnSpPr>
        <p:spPr>
          <a:xfrm flipV="1">
            <a:off x="7733214" y="862147"/>
            <a:ext cx="1188721" cy="326573"/>
          </a:xfrm>
          <a:prstGeom prst="curvedConnector3">
            <a:avLst>
              <a:gd name="adj1" fmla="val 50000"/>
            </a:avLst>
          </a:prstGeom>
          <a:ln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 descr="C:\Users\Анжела\Downloads\2.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92639" y="0"/>
            <a:ext cx="862148" cy="646611"/>
          </a:xfrm>
          <a:prstGeom prst="rect">
            <a:avLst/>
          </a:prstGeom>
          <a:noFill/>
        </p:spPr>
      </p:pic>
      <p:cxnSp>
        <p:nvCxnSpPr>
          <p:cNvPr id="55" name="Скругленная соединительная линия 54"/>
          <p:cNvCxnSpPr/>
          <p:nvPr/>
        </p:nvCxnSpPr>
        <p:spPr>
          <a:xfrm rot="5400000" flipH="1" flipV="1">
            <a:off x="7374132" y="392283"/>
            <a:ext cx="561951" cy="260714"/>
          </a:xfrm>
          <a:prstGeom prst="curvedConnector2">
            <a:avLst/>
          </a:prstGeom>
          <a:ln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Анжела\Downloads\2.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63143" y="0"/>
            <a:ext cx="982980" cy="655320"/>
          </a:xfrm>
          <a:prstGeom prst="rect">
            <a:avLst/>
          </a:prstGeom>
          <a:noFill/>
        </p:spPr>
      </p:pic>
      <p:cxnSp>
        <p:nvCxnSpPr>
          <p:cNvPr id="59" name="Скругленная соединительная линия 58"/>
          <p:cNvCxnSpPr>
            <a:stCxn id="1027" idx="3"/>
            <a:endCxn id="40" idx="0"/>
          </p:cNvCxnSpPr>
          <p:nvPr/>
        </p:nvCxnSpPr>
        <p:spPr>
          <a:xfrm>
            <a:off x="5446123" y="327660"/>
            <a:ext cx="504009" cy="403860"/>
          </a:xfrm>
          <a:prstGeom prst="curvedConnector2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C:\Users\Анжела\Downloads\2.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18366" y="0"/>
            <a:ext cx="870856" cy="653142"/>
          </a:xfrm>
          <a:prstGeom prst="rect">
            <a:avLst/>
          </a:prstGeom>
          <a:noFill/>
        </p:spPr>
      </p:pic>
      <p:cxnSp>
        <p:nvCxnSpPr>
          <p:cNvPr id="64" name="Shape 63"/>
          <p:cNvCxnSpPr>
            <a:stCxn id="1028" idx="1"/>
          </p:cNvCxnSpPr>
          <p:nvPr/>
        </p:nvCxnSpPr>
        <p:spPr>
          <a:xfrm rot="10800000" flipH="1" flipV="1">
            <a:off x="6518365" y="326571"/>
            <a:ext cx="300445" cy="731520"/>
          </a:xfrm>
          <a:prstGeom prst="curvedConnector4">
            <a:avLst>
              <a:gd name="adj1" fmla="val -76087"/>
              <a:gd name="adj2" fmla="val 72321"/>
            </a:avLst>
          </a:prstGeom>
          <a:ln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0" name="AutoShape 6" descr="C:\Users\%D0%90%D0%BD%D0%B6%D0%B5%D0%BB%D0%B0\Downloads\2.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C:\Users\%D0%90%D0%BD%D0%B6%D0%B5%D0%BB%D0%B0\Downloads\2.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Анжела\Downloads\2.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98526" y="0"/>
            <a:ext cx="818606" cy="613955"/>
          </a:xfrm>
          <a:prstGeom prst="rect">
            <a:avLst/>
          </a:prstGeom>
          <a:noFill/>
        </p:spPr>
      </p:pic>
      <p:cxnSp>
        <p:nvCxnSpPr>
          <p:cNvPr id="68" name="Скругленная соединительная линия 67"/>
          <p:cNvCxnSpPr/>
          <p:nvPr/>
        </p:nvCxnSpPr>
        <p:spPr>
          <a:xfrm flipV="1">
            <a:off x="7667897" y="209006"/>
            <a:ext cx="1998617" cy="796834"/>
          </a:xfrm>
          <a:prstGeom prst="curvedConnector3">
            <a:avLst>
              <a:gd name="adj1" fmla="val 50000"/>
            </a:avLst>
          </a:prstGeom>
          <a:ln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Picture 10" descr="C:\Users\Анжела\Downloads\2.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756375" y="0"/>
            <a:ext cx="919550" cy="613954"/>
          </a:xfrm>
          <a:prstGeom prst="rect">
            <a:avLst/>
          </a:prstGeom>
          <a:noFill/>
        </p:spPr>
      </p:pic>
      <p:cxnSp>
        <p:nvCxnSpPr>
          <p:cNvPr id="72" name="Скругленная соединительная линия 71"/>
          <p:cNvCxnSpPr/>
          <p:nvPr/>
        </p:nvCxnSpPr>
        <p:spPr>
          <a:xfrm flipV="1">
            <a:off x="7667897" y="600891"/>
            <a:ext cx="3905794" cy="718458"/>
          </a:xfrm>
          <a:prstGeom prst="curvedConnector3">
            <a:avLst>
              <a:gd name="adj1" fmla="val 50000"/>
            </a:avLst>
          </a:prstGeom>
          <a:ln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5" name="Picture 11" descr="C:\Users\Анжела\Downloads\2.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717677" y="1666965"/>
            <a:ext cx="1046118" cy="697412"/>
          </a:xfrm>
          <a:prstGeom prst="rect">
            <a:avLst/>
          </a:prstGeom>
          <a:noFill/>
        </p:spPr>
      </p:pic>
      <p:pic>
        <p:nvPicPr>
          <p:cNvPr id="1036" name="Picture 12" descr="C:\Users\Анжела\Downloads\2.7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927771" y="2830064"/>
            <a:ext cx="980750" cy="696909"/>
          </a:xfrm>
          <a:prstGeom prst="rect">
            <a:avLst/>
          </a:prstGeom>
          <a:noFill/>
        </p:spPr>
      </p:pic>
      <p:cxnSp>
        <p:nvCxnSpPr>
          <p:cNvPr id="76" name="Shape 75"/>
          <p:cNvCxnSpPr>
            <a:stCxn id="44" idx="7"/>
          </p:cNvCxnSpPr>
          <p:nvPr/>
        </p:nvCxnSpPr>
        <p:spPr>
          <a:xfrm rot="16200000" flipH="1">
            <a:off x="9183188" y="1776549"/>
            <a:ext cx="88159" cy="930749"/>
          </a:xfrm>
          <a:prstGeom prst="curvedConnector4">
            <a:avLst>
              <a:gd name="adj1" fmla="val -259304"/>
              <a:gd name="adj2" fmla="val 57194"/>
            </a:avLst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hape 78"/>
          <p:cNvCxnSpPr>
            <a:stCxn id="44" idx="5"/>
          </p:cNvCxnSpPr>
          <p:nvPr/>
        </p:nvCxnSpPr>
        <p:spPr>
          <a:xfrm rot="16200000" flipH="1">
            <a:off x="9343192" y="2263124"/>
            <a:ext cx="94724" cy="1257320"/>
          </a:xfrm>
          <a:prstGeom prst="curvedConnector4">
            <a:avLst>
              <a:gd name="adj1" fmla="val 241333"/>
              <a:gd name="adj2" fmla="val 55325"/>
            </a:avLst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7" name="Picture 13" descr="C:\Users\Анжела\Downloads\2.8.jpe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28355" y="0"/>
            <a:ext cx="1149531" cy="936868"/>
          </a:xfrm>
          <a:prstGeom prst="rect">
            <a:avLst/>
          </a:prstGeom>
          <a:noFill/>
        </p:spPr>
      </p:pic>
      <p:cxnSp>
        <p:nvCxnSpPr>
          <p:cNvPr id="83" name="Shape 82"/>
          <p:cNvCxnSpPr>
            <a:endCxn id="1037" idx="3"/>
          </p:cNvCxnSpPr>
          <p:nvPr/>
        </p:nvCxnSpPr>
        <p:spPr>
          <a:xfrm rot="16200000" flipV="1">
            <a:off x="2530015" y="616305"/>
            <a:ext cx="903166" cy="607423"/>
          </a:xfrm>
          <a:prstGeom prst="curvedConnector2">
            <a:avLst/>
          </a:prstGeom>
          <a:ln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8" name="Picture 14" descr="C:\Users\Анжела\Downloads\2.9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04799" y="1058090"/>
            <a:ext cx="1226318" cy="1125147"/>
          </a:xfrm>
          <a:prstGeom prst="rect">
            <a:avLst/>
          </a:prstGeom>
          <a:noFill/>
          <a:ln>
            <a:solidFill>
              <a:srgbClr val="663300"/>
            </a:solidFill>
          </a:ln>
        </p:spPr>
      </p:pic>
      <p:cxnSp>
        <p:nvCxnSpPr>
          <p:cNvPr id="86" name="Скругленная соединительная линия 85"/>
          <p:cNvCxnSpPr>
            <a:stCxn id="1038" idx="3"/>
            <a:endCxn id="18" idx="1"/>
          </p:cNvCxnSpPr>
          <p:nvPr/>
        </p:nvCxnSpPr>
        <p:spPr>
          <a:xfrm flipV="1">
            <a:off x="1531117" y="1507752"/>
            <a:ext cx="1393163" cy="112912"/>
          </a:xfrm>
          <a:prstGeom prst="curvedConnector4">
            <a:avLst>
              <a:gd name="adj1" fmla="val 44439"/>
              <a:gd name="adj2" fmla="val 480888"/>
            </a:avLst>
          </a:prstGeom>
          <a:ln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9" name="Picture 15" descr="C:\Users\Анжела\Downloads\3.0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822960" y="2416629"/>
            <a:ext cx="1089073" cy="886233"/>
          </a:xfrm>
          <a:prstGeom prst="rect">
            <a:avLst/>
          </a:prstGeom>
          <a:noFill/>
          <a:ln>
            <a:solidFill>
              <a:srgbClr val="663300"/>
            </a:solidFill>
          </a:ln>
        </p:spPr>
      </p:pic>
      <p:cxnSp>
        <p:nvCxnSpPr>
          <p:cNvPr id="89" name="Скругленная соединительная линия 88"/>
          <p:cNvCxnSpPr>
            <a:stCxn id="1039" idx="3"/>
          </p:cNvCxnSpPr>
          <p:nvPr/>
        </p:nvCxnSpPr>
        <p:spPr>
          <a:xfrm flipV="1">
            <a:off x="1912033" y="2024743"/>
            <a:ext cx="896481" cy="835003"/>
          </a:xfrm>
          <a:prstGeom prst="curvedConnector3">
            <a:avLst>
              <a:gd name="adj1" fmla="val 50000"/>
            </a:avLst>
          </a:prstGeom>
          <a:ln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1" name="AutoShape 17" descr="C:\Users\%D0%90%D0%BD%D0%B6%D0%B5%D0%BB%D0%B0\Downloads\%D1%83%D0%BB%D0%B5%D0%B9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3" name="AutoShape 19" descr="C:\Users\%D0%90%D0%BD%D0%B6%D0%B5%D0%BB%D0%B0\Downloads\3.3.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5" name="AutoShape 21" descr="C:\Users\%D0%90%D0%BD%D0%B6%D0%B5%D0%BB%D0%B0\Downloads\3.3.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7" name="AutoShape 23" descr="C:\Users\%D0%90%D0%BD%D0%B6%D0%B5%D0%BB%D0%B0\Downloads\3.3.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9" name="AutoShape 25" descr="C:\Users\%D0%90%D0%BD%D0%B6%D0%B5%D0%BB%D0%B0\Downloads\3.3.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50" name="Picture 26" descr="C:\Users\Анжела\Downloads\4.1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27017" y="3814354"/>
            <a:ext cx="1031966" cy="1031966"/>
          </a:xfrm>
          <a:prstGeom prst="rect">
            <a:avLst/>
          </a:prstGeom>
          <a:noFill/>
          <a:ln>
            <a:solidFill>
              <a:srgbClr val="FF6600"/>
            </a:solidFill>
          </a:ln>
        </p:spPr>
      </p:pic>
      <p:cxnSp>
        <p:nvCxnSpPr>
          <p:cNvPr id="115" name="Скругленная соединительная линия 114"/>
          <p:cNvCxnSpPr/>
          <p:nvPr/>
        </p:nvCxnSpPr>
        <p:spPr>
          <a:xfrm>
            <a:off x="1632857" y="3801291"/>
            <a:ext cx="953589" cy="548640"/>
          </a:xfrm>
          <a:prstGeom prst="curvedConnector3">
            <a:avLst>
              <a:gd name="adj1" fmla="val 50000"/>
            </a:avLst>
          </a:prstGeom>
          <a:ln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2" name="Picture 28" descr="https://s-zametki.ru/wp-content/uploads/2020/04/sad-tsvetet-a-pchel-net-dlya-opyleniya-chto-delat-foto-pchela-na-romashkah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74629" y="5212079"/>
            <a:ext cx="1397680" cy="927463"/>
          </a:xfrm>
          <a:prstGeom prst="rect">
            <a:avLst/>
          </a:prstGeom>
          <a:noFill/>
          <a:ln>
            <a:solidFill>
              <a:srgbClr val="FF6600"/>
            </a:solidFill>
          </a:ln>
        </p:spPr>
      </p:pic>
      <p:cxnSp>
        <p:nvCxnSpPr>
          <p:cNvPr id="121" name="Скругленная соединительная линия 120"/>
          <p:cNvCxnSpPr/>
          <p:nvPr/>
        </p:nvCxnSpPr>
        <p:spPr>
          <a:xfrm flipV="1">
            <a:off x="1667806" y="4781006"/>
            <a:ext cx="905577" cy="581298"/>
          </a:xfrm>
          <a:prstGeom prst="curvedConnector3">
            <a:avLst>
              <a:gd name="adj1" fmla="val 50000"/>
            </a:avLst>
          </a:prstGeom>
          <a:ln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4" name="Picture 30" descr="https://i0.wp.com/img-fotki.yandex.ru/get/9152/137106206.419/0_e0fdc_a94b0a38_orig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625634" y="5833689"/>
            <a:ext cx="1265917" cy="854494"/>
          </a:xfrm>
          <a:prstGeom prst="rect">
            <a:avLst/>
          </a:prstGeom>
          <a:noFill/>
          <a:ln>
            <a:solidFill>
              <a:srgbClr val="FF6600"/>
            </a:solidFill>
          </a:ln>
        </p:spPr>
      </p:pic>
      <p:cxnSp>
        <p:nvCxnSpPr>
          <p:cNvPr id="126" name="Скругленная соединительная линия 125"/>
          <p:cNvCxnSpPr>
            <a:stCxn id="21" idx="4"/>
          </p:cNvCxnSpPr>
          <p:nvPr/>
        </p:nvCxnSpPr>
        <p:spPr>
          <a:xfrm rot="5400000">
            <a:off x="2762794" y="5362302"/>
            <a:ext cx="613955" cy="313508"/>
          </a:xfrm>
          <a:prstGeom prst="curvedConnector3">
            <a:avLst>
              <a:gd name="adj1" fmla="val 50000"/>
            </a:avLst>
          </a:prstGeom>
          <a:ln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6" name="Picture 32" descr="https://pbs.twimg.com/media/EbOSLkMWoAAPhup.jpg:large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8500596" y="3343095"/>
            <a:ext cx="858558" cy="1040646"/>
          </a:xfrm>
          <a:prstGeom prst="rect">
            <a:avLst/>
          </a:prstGeom>
          <a:noFill/>
          <a:ln>
            <a:solidFill>
              <a:srgbClr val="00FFCC"/>
            </a:solidFill>
          </a:ln>
        </p:spPr>
      </p:pic>
      <p:cxnSp>
        <p:nvCxnSpPr>
          <p:cNvPr id="130" name="Shape 129"/>
          <p:cNvCxnSpPr>
            <a:endCxn id="1056" idx="1"/>
          </p:cNvCxnSpPr>
          <p:nvPr/>
        </p:nvCxnSpPr>
        <p:spPr>
          <a:xfrm flipV="1">
            <a:off x="7212276" y="3863418"/>
            <a:ext cx="1288320" cy="425795"/>
          </a:xfrm>
          <a:prstGeom prst="curvedConnector3">
            <a:avLst>
              <a:gd name="adj1" fmla="val 50000"/>
            </a:avLst>
          </a:prstGeom>
          <a:ln>
            <a:solidFill>
              <a:srgbClr val="00FF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Скругленная соединительная линия 133"/>
          <p:cNvCxnSpPr>
            <a:stCxn id="16" idx="6"/>
          </p:cNvCxnSpPr>
          <p:nvPr/>
        </p:nvCxnSpPr>
        <p:spPr>
          <a:xfrm>
            <a:off x="7445829" y="4741817"/>
            <a:ext cx="2101583" cy="233595"/>
          </a:xfrm>
          <a:prstGeom prst="curvedConnector3">
            <a:avLst>
              <a:gd name="adj1" fmla="val 50000"/>
            </a:avLst>
          </a:prstGeom>
          <a:ln>
            <a:solidFill>
              <a:srgbClr val="00FF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5" name="Рисунок 134" descr="https://1.bp.blogspot.com/-PIBlRj9qLIs/UTMJoSnW-aI/AAAAAAAC9OY/52sx2l58uxI/s1600/ML-B-B.jpg"/>
          <p:cNvPicPr/>
          <p:nvPr/>
        </p:nvPicPr>
        <p:blipFill>
          <a:blip r:embed="rId17"/>
          <a:srcRect l="46609" t="26819" r="46945" b="60019"/>
          <a:stretch>
            <a:fillRect/>
          </a:stretch>
        </p:blipFill>
        <p:spPr bwMode="auto">
          <a:xfrm>
            <a:off x="8646502" y="5329115"/>
            <a:ext cx="385396" cy="556617"/>
          </a:xfrm>
          <a:prstGeom prst="rect">
            <a:avLst/>
          </a:prstGeom>
          <a:noFill/>
          <a:ln w="9525">
            <a:solidFill>
              <a:srgbClr val="00FFCC"/>
            </a:solidFill>
            <a:miter lim="800000"/>
            <a:headEnd/>
            <a:tailEnd/>
          </a:ln>
        </p:spPr>
      </p:pic>
      <p:cxnSp>
        <p:nvCxnSpPr>
          <p:cNvPr id="137" name="Shape 136"/>
          <p:cNvCxnSpPr>
            <a:stCxn id="16" idx="5"/>
          </p:cNvCxnSpPr>
          <p:nvPr/>
        </p:nvCxnSpPr>
        <p:spPr>
          <a:xfrm rot="16200000" flipH="1">
            <a:off x="7904400" y="4542635"/>
            <a:ext cx="103720" cy="1407291"/>
          </a:xfrm>
          <a:prstGeom prst="curvedConnector4">
            <a:avLst>
              <a:gd name="adj1" fmla="val 220401"/>
              <a:gd name="adj2" fmla="val 56865"/>
            </a:avLst>
          </a:prstGeom>
          <a:ln>
            <a:solidFill>
              <a:srgbClr val="00FF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8" name="Рисунок 137" descr="http://www.insvik.ru/atl/img/142.jpg"/>
          <p:cNvPicPr/>
          <p:nvPr/>
        </p:nvPicPr>
        <p:blipFill>
          <a:blip r:embed="rId18"/>
          <a:srcRect l="42464" t="31579" r="42583"/>
          <a:stretch>
            <a:fillRect/>
          </a:stretch>
        </p:blipFill>
        <p:spPr bwMode="auto">
          <a:xfrm>
            <a:off x="9511123" y="4450976"/>
            <a:ext cx="493489" cy="1247215"/>
          </a:xfrm>
          <a:prstGeom prst="rect">
            <a:avLst/>
          </a:prstGeom>
          <a:noFill/>
          <a:ln w="9525">
            <a:solidFill>
              <a:srgbClr val="00FFCC"/>
            </a:solidFill>
            <a:miter lim="800000"/>
            <a:headEnd/>
            <a:tailEnd/>
          </a:ln>
        </p:spPr>
      </p:pic>
      <p:pic>
        <p:nvPicPr>
          <p:cNvPr id="139" name="Рисунок 138" descr="https://im0-tub-ru.yandex.net/i?id=7e16a497d138bfa284c94c17e3396f66&amp;n=13"/>
          <p:cNvPicPr/>
          <p:nvPr/>
        </p:nvPicPr>
        <p:blipFill>
          <a:blip r:embed="rId19"/>
          <a:srcRect l="31391" t="76657" r="24444"/>
          <a:stretch>
            <a:fillRect/>
          </a:stretch>
        </p:blipFill>
        <p:spPr bwMode="auto">
          <a:xfrm>
            <a:off x="6239435" y="5997388"/>
            <a:ext cx="1331260" cy="645458"/>
          </a:xfrm>
          <a:prstGeom prst="rect">
            <a:avLst/>
          </a:prstGeom>
          <a:noFill/>
          <a:ln w="9525">
            <a:solidFill>
              <a:srgbClr val="00FFCC"/>
            </a:solidFill>
            <a:miter lim="800000"/>
            <a:headEnd/>
            <a:tailEnd/>
          </a:ln>
        </p:spPr>
      </p:pic>
      <p:cxnSp>
        <p:nvCxnSpPr>
          <p:cNvPr id="141" name="Скругленная соединительная линия 140"/>
          <p:cNvCxnSpPr/>
          <p:nvPr/>
        </p:nvCxnSpPr>
        <p:spPr>
          <a:xfrm rot="16200000" flipH="1">
            <a:off x="6541226" y="5344438"/>
            <a:ext cx="723069" cy="582834"/>
          </a:xfrm>
          <a:prstGeom prst="curvedConnector3">
            <a:avLst>
              <a:gd name="adj1" fmla="val 50000"/>
            </a:avLst>
          </a:prstGeom>
          <a:ln>
            <a:solidFill>
              <a:srgbClr val="00FF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Прямоугольник 141"/>
          <p:cNvSpPr/>
          <p:nvPr/>
        </p:nvSpPr>
        <p:spPr>
          <a:xfrm>
            <a:off x="6239435" y="6293224"/>
            <a:ext cx="658906" cy="3899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 ног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8357" y="1449977"/>
            <a:ext cx="5259300" cy="52643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35931" y="1384663"/>
            <a:ext cx="5133702" cy="5290457"/>
          </a:xfrm>
          <a:prstGeom prst="rect">
            <a:avLst/>
          </a:prstGeom>
        </p:spPr>
      </p:pic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679269" y="222069"/>
            <a:ext cx="10972799" cy="914400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Интеллект – карты «Широкий, узкий», «Высокий, низкий».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2029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404949" y="222069"/>
            <a:ext cx="11090365" cy="914400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Интеллект – карты «Сравнение», «Ориентировка относительно себя, предмета»(Справа, слева).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039" y="1541417"/>
            <a:ext cx="5847127" cy="50569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66114" y="1554480"/>
            <a:ext cx="5499464" cy="50422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0892" y="1280160"/>
            <a:ext cx="5434148" cy="53818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8549" y="1267097"/>
            <a:ext cx="5499462" cy="5408023"/>
          </a:xfrm>
          <a:prstGeom prst="rect">
            <a:avLst/>
          </a:prstGeom>
        </p:spPr>
      </p:pic>
      <p:sp>
        <p:nvSpPr>
          <p:cNvPr id="8" name="Прямоугольник с двумя вырезанными противолежащими углами 7"/>
          <p:cNvSpPr/>
          <p:nvPr/>
        </p:nvSpPr>
        <p:spPr>
          <a:xfrm>
            <a:off x="783771" y="169817"/>
            <a:ext cx="10789920" cy="914400"/>
          </a:xfrm>
          <a:prstGeom prst="snip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Интеллект – карты «Цифра 5», «Круг».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001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195" y="1528354"/>
            <a:ext cx="5590902" cy="51254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83234" y="1541417"/>
            <a:ext cx="5719962" cy="5126487"/>
          </a:xfrm>
          <a:prstGeom prst="rect">
            <a:avLst/>
          </a:prstGeom>
        </p:spPr>
      </p:pic>
      <p:sp>
        <p:nvSpPr>
          <p:cNvPr id="6" name="Прямоугольник с двумя вырезанными противолежащими углами 5"/>
          <p:cNvSpPr/>
          <p:nvPr/>
        </p:nvSpPr>
        <p:spPr>
          <a:xfrm>
            <a:off x="326571" y="248194"/>
            <a:ext cx="11377749" cy="914400"/>
          </a:xfrm>
          <a:prstGeom prst="snip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Интеллект – карты «Времена года», «Части суток».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1013923" cy="110163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Программы, используемые для построения интеллект – карт: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Paint</a:t>
            </a:r>
          </a:p>
          <a:p>
            <a:r>
              <a:rPr lang="en-US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MS Office Word</a:t>
            </a:r>
            <a:endParaRPr lang="ru-RU" sz="4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1109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применения 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интеллектуальных карт 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учится не только 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усваивать информацию, 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оперативно с ней работать, 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и планировать свои действия.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66540" y="2753911"/>
            <a:ext cx="1239926" cy="187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490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313509"/>
            <a:ext cx="8596668" cy="5727853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Рефлексия:</a:t>
            </a:r>
          </a:p>
          <a:p>
            <a:pPr marL="0" indent="0" algn="ctr">
              <a:buNone/>
            </a:pPr>
            <a:endParaRPr lang="ru-RU" sz="4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 по очереди высказываются одним предложением, продолжая начало фразы: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Сегодня я узнала…</a:t>
            </a:r>
          </a:p>
          <a:p>
            <a:pPr marL="0" indent="0" algn="just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Было интересно…</a:t>
            </a:r>
          </a:p>
          <a:p>
            <a:pPr marL="0" indent="0" algn="just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Теперь я могу…</a:t>
            </a:r>
          </a:p>
          <a:p>
            <a:pPr marL="0" indent="0" algn="just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Я попробую…</a:t>
            </a:r>
          </a:p>
        </p:txBody>
      </p:sp>
    </p:spTree>
    <p:extLst>
      <p:ext uri="{BB962C8B-B14F-4D97-AF65-F5344CB8AC3E}">
        <p14:creationId xmlns:p14="http://schemas.microsoft.com/office/powerpoint/2010/main" xmlns="" val="88750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0467" y="313510"/>
            <a:ext cx="7750629" cy="581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167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595</TotalTime>
  <Words>556</Words>
  <Application>Microsoft Office PowerPoint</Application>
  <PresentationFormat>Произвольный</PresentationFormat>
  <Paragraphs>115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Аспект</vt:lpstr>
      <vt:lpstr>   Муниципальное бюджетное дошкольное образовательное учреждение   детский сад № 223 - Центр  развития ребенка </vt:lpstr>
      <vt:lpstr>Слайд 2</vt:lpstr>
      <vt:lpstr>Слайд 3</vt:lpstr>
      <vt:lpstr>Слайд 4</vt:lpstr>
      <vt:lpstr>Преимущества интеллект-карт  </vt:lpstr>
      <vt:lpstr>Свойства интеллект-карт </vt:lpstr>
      <vt:lpstr>Условия и правила создания карт  </vt:lpstr>
      <vt:lpstr>Слайд 8</vt:lpstr>
      <vt:lpstr>Слайд 9</vt:lpstr>
      <vt:lpstr>Слайд 10</vt:lpstr>
      <vt:lpstr>Слайд 11</vt:lpstr>
      <vt:lpstr>Слайд 12</vt:lpstr>
      <vt:lpstr>Слайд 13</vt:lpstr>
      <vt:lpstr>Программы, используемые для построения интеллект – карт: </vt:lpstr>
      <vt:lpstr>Вывод:</vt:lpstr>
      <vt:lpstr>Слайд 16</vt:lpstr>
      <vt:lpstr>Слайд 17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  Детский сад № 223 Центр  развития ребенка</dc:title>
  <dc:creator>sewer</dc:creator>
  <cp:lastModifiedBy>Анжела</cp:lastModifiedBy>
  <cp:revision>59</cp:revision>
  <dcterms:created xsi:type="dcterms:W3CDTF">2021-01-06T13:37:16Z</dcterms:created>
  <dcterms:modified xsi:type="dcterms:W3CDTF">2021-01-28T18:23:24Z</dcterms:modified>
</cp:coreProperties>
</file>