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301" r:id="rId2"/>
    <p:sldId id="315" r:id="rId3"/>
    <p:sldId id="329" r:id="rId4"/>
    <p:sldId id="300" r:id="rId5"/>
    <p:sldId id="302" r:id="rId6"/>
    <p:sldId id="303" r:id="rId7"/>
    <p:sldId id="305" r:id="rId8"/>
    <p:sldId id="317" r:id="rId9"/>
    <p:sldId id="318" r:id="rId10"/>
    <p:sldId id="311" r:id="rId11"/>
    <p:sldId id="306" r:id="rId12"/>
    <p:sldId id="310" r:id="rId13"/>
    <p:sldId id="319" r:id="rId14"/>
    <p:sldId id="334" r:id="rId15"/>
    <p:sldId id="320" r:id="rId16"/>
    <p:sldId id="330" r:id="rId17"/>
    <p:sldId id="324" r:id="rId18"/>
    <p:sldId id="322" r:id="rId19"/>
    <p:sldId id="326" r:id="rId20"/>
    <p:sldId id="325" r:id="rId21"/>
    <p:sldId id="332" r:id="rId22"/>
    <p:sldId id="333" r:id="rId23"/>
    <p:sldId id="331" r:id="rId24"/>
    <p:sldId id="328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7" autoAdjust="0"/>
    <p:restoredTop sz="86667" autoAdjust="0"/>
  </p:normalViewPr>
  <p:slideViewPr>
    <p:cSldViewPr snapToGrid="0">
      <p:cViewPr>
        <p:scale>
          <a:sx n="80" d="100"/>
          <a:sy n="80" d="100"/>
        </p:scale>
        <p:origin x="-81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B2BDD8-7CFA-45A1-81C2-C6CBA5315E74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0D6CCDD-E5E1-4408-A138-D4BEA616B49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ПОЗНАВА-</a:t>
          </a:r>
        </a:p>
        <a:p>
          <a:r>
            <a:rPr lang="ru-RU" sz="1600" b="1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ТЕЛЬНЫЕ</a:t>
          </a:r>
          <a:endParaRPr lang="ru-RU" sz="1600" b="1" dirty="0">
            <a:solidFill>
              <a:schemeClr val="accent1">
                <a:lumMod val="20000"/>
                <a:lumOff val="8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441591E-D33F-4AA5-8A16-11108D6CA872}" type="parTrans" cxnId="{DAD489AC-C91D-4348-8800-266A0F0AA5C8}">
      <dgm:prSet/>
      <dgm:spPr/>
      <dgm:t>
        <a:bodyPr/>
        <a:lstStyle/>
        <a:p>
          <a:endParaRPr lang="ru-RU"/>
        </a:p>
      </dgm:t>
    </dgm:pt>
    <dgm:pt modelId="{3E6EAAA0-D9AA-486F-B19C-9ADFFF98E3AB}" type="sibTrans" cxnId="{DAD489AC-C91D-4348-8800-266A0F0AA5C8}">
      <dgm:prSet/>
      <dgm:spPr/>
      <dgm:t>
        <a:bodyPr/>
        <a:lstStyle/>
        <a:p>
          <a:endParaRPr lang="ru-RU"/>
        </a:p>
      </dgm:t>
    </dgm:pt>
    <dgm:pt modelId="{FE9BBCFC-8796-4CE3-AA81-4738388D8427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Обогащение родителей знаниями в вопросах воспитания детей</a:t>
          </a:r>
          <a:endParaRPr lang="ru-RU" sz="1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144B65E-639B-40DA-A0F3-BD75E1B579F1}" type="parTrans" cxnId="{271B00CD-9C89-40D2-9B7A-E350DF4C4421}">
      <dgm:prSet/>
      <dgm:spPr/>
      <dgm:t>
        <a:bodyPr/>
        <a:lstStyle/>
        <a:p>
          <a:endParaRPr lang="ru-RU"/>
        </a:p>
      </dgm:t>
    </dgm:pt>
    <dgm:pt modelId="{CEFA2B63-1D5D-48ED-AF0F-6461C43AA4C5}" type="sibTrans" cxnId="{271B00CD-9C89-40D2-9B7A-E350DF4C4421}">
      <dgm:prSet/>
      <dgm:spPr/>
      <dgm:t>
        <a:bodyPr/>
        <a:lstStyle/>
        <a:p>
          <a:endParaRPr lang="ru-RU"/>
        </a:p>
      </dgm:t>
    </dgm:pt>
    <dgm:pt modelId="{6836B55B-DCFE-4CAA-9C75-34B3DD587BB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ДОСУГО-</a:t>
          </a:r>
        </a:p>
        <a:p>
          <a:r>
            <a:rPr lang="ru-RU" sz="1800" b="1" dirty="0" smtClean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ВЫЕ </a:t>
          </a:r>
          <a:endParaRPr lang="ru-RU" sz="1800" b="1" dirty="0">
            <a:solidFill>
              <a:schemeClr val="accent3">
                <a:lumMod val="20000"/>
                <a:lumOff val="8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71A8D9E-1201-405B-AA55-0F1D4AEF58A1}" type="parTrans" cxnId="{D2F148BF-40BA-4A0B-97E9-822B7DEB3CBF}">
      <dgm:prSet/>
      <dgm:spPr/>
      <dgm:t>
        <a:bodyPr/>
        <a:lstStyle/>
        <a:p>
          <a:endParaRPr lang="ru-RU"/>
        </a:p>
      </dgm:t>
    </dgm:pt>
    <dgm:pt modelId="{CEBEB71A-1AA3-45B8-AC66-655E1A1330A1}" type="sibTrans" cxnId="{D2F148BF-40BA-4A0B-97E9-822B7DEB3CBF}">
      <dgm:prSet/>
      <dgm:spPr/>
      <dgm:t>
        <a:bodyPr/>
        <a:lstStyle/>
        <a:p>
          <a:endParaRPr lang="ru-RU"/>
        </a:p>
      </dgm:t>
    </dgm:pt>
    <dgm:pt modelId="{9EF09B09-8A36-4177-AB7B-9FFFEAAA9F7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Совместные мероприятия                   с родителями </a:t>
          </a:r>
          <a:endParaRPr lang="ru-RU" sz="1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824C7B4-3873-4F31-8C72-D35073CA458A}" type="parTrans" cxnId="{959EA3D5-73CC-44A4-938E-29F034E7D18B}">
      <dgm:prSet/>
      <dgm:spPr/>
      <dgm:t>
        <a:bodyPr/>
        <a:lstStyle/>
        <a:p>
          <a:endParaRPr lang="ru-RU"/>
        </a:p>
      </dgm:t>
    </dgm:pt>
    <dgm:pt modelId="{31A70472-BF67-4A33-9AC6-1D15F3DC2BF2}" type="sibTrans" cxnId="{959EA3D5-73CC-44A4-938E-29F034E7D18B}">
      <dgm:prSet/>
      <dgm:spPr/>
      <dgm:t>
        <a:bodyPr/>
        <a:lstStyle/>
        <a:p>
          <a:endParaRPr lang="ru-RU"/>
        </a:p>
      </dgm:t>
    </dgm:pt>
    <dgm:pt modelId="{2B0BD08D-919A-49B8-99F2-1DDDC6E16E4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НАГЛЯДНО -ИНФОРМАЦИОННЫЕ</a:t>
          </a:r>
          <a:endParaRPr lang="ru-RU" sz="1600" b="1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4D5ADF-7EBA-40E0-A75B-58D6F5D94264}" type="parTrans" cxnId="{72898B4F-0FE0-4FEE-9C02-A010E19B31AE}">
      <dgm:prSet/>
      <dgm:spPr/>
      <dgm:t>
        <a:bodyPr/>
        <a:lstStyle/>
        <a:p>
          <a:endParaRPr lang="ru-RU"/>
        </a:p>
      </dgm:t>
    </dgm:pt>
    <dgm:pt modelId="{BF1D0E09-AF3F-43B7-A951-FCBE13654538}" type="sibTrans" cxnId="{72898B4F-0FE0-4FEE-9C02-A010E19B31AE}">
      <dgm:prSet/>
      <dgm:spPr/>
      <dgm:t>
        <a:bodyPr/>
        <a:lstStyle/>
        <a:p>
          <a:endParaRPr lang="ru-RU"/>
        </a:p>
      </dgm:t>
    </dgm:pt>
    <dgm:pt modelId="{72409FF8-CAEA-4418-86B9-8A7B3DBB3744}">
      <dgm:prSet phldrT="[Текст]" custT="1"/>
      <dgm:spPr/>
      <dgm:t>
        <a:bodyPr/>
        <a:lstStyle/>
        <a:p>
          <a:pPr algn="l"/>
          <a:r>
            <a: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Донести до родителей любую информацию</a:t>
          </a:r>
          <a:endParaRPr lang="ru-RU" sz="1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E267AF8-3A70-4A13-AC36-A07DC2EBD59C}" type="parTrans" cxnId="{5C7C4298-45A1-40A8-AB9E-AD9B3C531CD5}">
      <dgm:prSet/>
      <dgm:spPr/>
      <dgm:t>
        <a:bodyPr/>
        <a:lstStyle/>
        <a:p>
          <a:endParaRPr lang="ru-RU"/>
        </a:p>
      </dgm:t>
    </dgm:pt>
    <dgm:pt modelId="{04429987-5233-4EC5-B427-1B4B38C29240}" type="sibTrans" cxnId="{5C7C4298-45A1-40A8-AB9E-AD9B3C531CD5}">
      <dgm:prSet/>
      <dgm:spPr/>
      <dgm:t>
        <a:bodyPr/>
        <a:lstStyle/>
        <a:p>
          <a:endParaRPr lang="ru-RU"/>
        </a:p>
      </dgm:t>
    </dgm:pt>
    <dgm:pt modelId="{251ACEC8-3D72-4B95-BE38-3D0AA1FBB65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ИНФОРМАЦИОННО-АНАЛИТИЧЕСКИЕ</a:t>
          </a:r>
          <a:endParaRPr lang="ru-RU" sz="1600" b="1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326D56C-2FF7-45D9-8A39-548404E39B14}" type="parTrans" cxnId="{62A24ADE-A965-49F1-8D10-BD62784ABC09}">
      <dgm:prSet/>
      <dgm:spPr/>
      <dgm:t>
        <a:bodyPr/>
        <a:lstStyle/>
        <a:p>
          <a:endParaRPr lang="ru-RU"/>
        </a:p>
      </dgm:t>
    </dgm:pt>
    <dgm:pt modelId="{7449962D-041D-4976-9F61-40AC86DC02B4}" type="sibTrans" cxnId="{62A24ADE-A965-49F1-8D10-BD62784ABC09}">
      <dgm:prSet/>
      <dgm:spPr/>
      <dgm:t>
        <a:bodyPr/>
        <a:lstStyle/>
        <a:p>
          <a:endParaRPr lang="ru-RU"/>
        </a:p>
      </dgm:t>
    </dgm:pt>
    <dgm:pt modelId="{F7A3EFDD-B1BF-41C3-8F42-3FC6977B338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Изучение семьи, ее особенности</a:t>
          </a:r>
          <a:endParaRPr lang="ru-RU" sz="1400" b="1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13CDC86-A576-4302-AA09-22B9B58AE713}" type="parTrans" cxnId="{E12FBB56-C5B9-4152-9731-45E96AC89D30}">
      <dgm:prSet/>
      <dgm:spPr/>
      <dgm:t>
        <a:bodyPr/>
        <a:lstStyle/>
        <a:p>
          <a:endParaRPr lang="ru-RU"/>
        </a:p>
      </dgm:t>
    </dgm:pt>
    <dgm:pt modelId="{63ACE81D-0201-45E2-8953-26238DF7029D}" type="sibTrans" cxnId="{E12FBB56-C5B9-4152-9731-45E96AC89D30}">
      <dgm:prSet/>
      <dgm:spPr/>
      <dgm:t>
        <a:bodyPr/>
        <a:lstStyle/>
        <a:p>
          <a:endParaRPr lang="ru-RU"/>
        </a:p>
      </dgm:t>
    </dgm:pt>
    <dgm:pt modelId="{ABBD78B5-56A6-410C-AAF1-E03D8708D304}" type="pres">
      <dgm:prSet presAssocID="{A3B2BDD8-7CFA-45A1-81C2-C6CBA5315E7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F8BEA8-BCAF-45F3-BB6F-8FF16BAE6536}" type="pres">
      <dgm:prSet presAssocID="{A3B2BDD8-7CFA-45A1-81C2-C6CBA5315E74}" presName="children" presStyleCnt="0"/>
      <dgm:spPr/>
    </dgm:pt>
    <dgm:pt modelId="{8B91E286-C8B6-40A8-908B-E33BE5F5912E}" type="pres">
      <dgm:prSet presAssocID="{A3B2BDD8-7CFA-45A1-81C2-C6CBA5315E74}" presName="child1group" presStyleCnt="0"/>
      <dgm:spPr/>
    </dgm:pt>
    <dgm:pt modelId="{3C9551E5-BEF0-4392-B089-04F7F177EFC9}" type="pres">
      <dgm:prSet presAssocID="{A3B2BDD8-7CFA-45A1-81C2-C6CBA5315E74}" presName="child1" presStyleLbl="bgAcc1" presStyleIdx="0" presStyleCnt="4"/>
      <dgm:spPr/>
      <dgm:t>
        <a:bodyPr/>
        <a:lstStyle/>
        <a:p>
          <a:endParaRPr lang="ru-RU"/>
        </a:p>
      </dgm:t>
    </dgm:pt>
    <dgm:pt modelId="{8896DFE3-A577-45F4-8419-92BD2007D3F1}" type="pres">
      <dgm:prSet presAssocID="{A3B2BDD8-7CFA-45A1-81C2-C6CBA5315E7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1FC9F0-23B0-4816-A536-3E4B6EC3F261}" type="pres">
      <dgm:prSet presAssocID="{A3B2BDD8-7CFA-45A1-81C2-C6CBA5315E74}" presName="child2group" presStyleCnt="0"/>
      <dgm:spPr/>
    </dgm:pt>
    <dgm:pt modelId="{EBEF9A65-E2A8-4F37-A626-00FC8846918E}" type="pres">
      <dgm:prSet presAssocID="{A3B2BDD8-7CFA-45A1-81C2-C6CBA5315E74}" presName="child2" presStyleLbl="bgAcc1" presStyleIdx="1" presStyleCnt="4"/>
      <dgm:spPr/>
      <dgm:t>
        <a:bodyPr/>
        <a:lstStyle/>
        <a:p>
          <a:endParaRPr lang="ru-RU"/>
        </a:p>
      </dgm:t>
    </dgm:pt>
    <dgm:pt modelId="{AA503B8C-3718-4376-8220-51B1EF0B9E35}" type="pres">
      <dgm:prSet presAssocID="{A3B2BDD8-7CFA-45A1-81C2-C6CBA5315E7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AFBBC-10BC-491C-BCA7-959A33F42332}" type="pres">
      <dgm:prSet presAssocID="{A3B2BDD8-7CFA-45A1-81C2-C6CBA5315E74}" presName="child3group" presStyleCnt="0"/>
      <dgm:spPr/>
    </dgm:pt>
    <dgm:pt modelId="{337122E9-6894-4A83-819B-0D9A96374C4C}" type="pres">
      <dgm:prSet presAssocID="{A3B2BDD8-7CFA-45A1-81C2-C6CBA5315E74}" presName="child3" presStyleLbl="bgAcc1" presStyleIdx="2" presStyleCnt="4"/>
      <dgm:spPr/>
      <dgm:t>
        <a:bodyPr/>
        <a:lstStyle/>
        <a:p>
          <a:endParaRPr lang="ru-RU"/>
        </a:p>
      </dgm:t>
    </dgm:pt>
    <dgm:pt modelId="{EC2B1865-CE3E-4A56-A2BC-02278467CE5B}" type="pres">
      <dgm:prSet presAssocID="{A3B2BDD8-7CFA-45A1-81C2-C6CBA5315E7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7E29B9-1B4C-4CCC-85EB-E906201AFE8C}" type="pres">
      <dgm:prSet presAssocID="{A3B2BDD8-7CFA-45A1-81C2-C6CBA5315E74}" presName="child4group" presStyleCnt="0"/>
      <dgm:spPr/>
    </dgm:pt>
    <dgm:pt modelId="{AE0770B2-3EFF-43A3-8FF0-98353959E610}" type="pres">
      <dgm:prSet presAssocID="{A3B2BDD8-7CFA-45A1-81C2-C6CBA5315E74}" presName="child4" presStyleLbl="bgAcc1" presStyleIdx="3" presStyleCnt="4"/>
      <dgm:spPr/>
      <dgm:t>
        <a:bodyPr/>
        <a:lstStyle/>
        <a:p>
          <a:endParaRPr lang="ru-RU"/>
        </a:p>
      </dgm:t>
    </dgm:pt>
    <dgm:pt modelId="{D5718DF7-9FF7-4DD2-9410-283EAF67321B}" type="pres">
      <dgm:prSet presAssocID="{A3B2BDD8-7CFA-45A1-81C2-C6CBA5315E7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C0ADD3-6D58-425E-94D0-E7D881C36289}" type="pres">
      <dgm:prSet presAssocID="{A3B2BDD8-7CFA-45A1-81C2-C6CBA5315E74}" presName="childPlaceholder" presStyleCnt="0"/>
      <dgm:spPr/>
    </dgm:pt>
    <dgm:pt modelId="{B4DB68DA-5F3B-4144-9B2C-D0A0B75C74D1}" type="pres">
      <dgm:prSet presAssocID="{A3B2BDD8-7CFA-45A1-81C2-C6CBA5315E74}" presName="circle" presStyleCnt="0"/>
      <dgm:spPr/>
    </dgm:pt>
    <dgm:pt modelId="{8661DF73-D89A-4501-8F37-F780FEB83CC3}" type="pres">
      <dgm:prSet presAssocID="{A3B2BDD8-7CFA-45A1-81C2-C6CBA5315E7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89B92-E072-404B-8F6F-76E11A757993}" type="pres">
      <dgm:prSet presAssocID="{A3B2BDD8-7CFA-45A1-81C2-C6CBA5315E7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02239D-893A-4E2D-9AB1-F53361CA4CC5}" type="pres">
      <dgm:prSet presAssocID="{A3B2BDD8-7CFA-45A1-81C2-C6CBA5315E7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C428C5-E5A8-449B-90E2-C7498ACD849D}" type="pres">
      <dgm:prSet presAssocID="{A3B2BDD8-7CFA-45A1-81C2-C6CBA5315E74}" presName="quadrant4" presStyleLbl="node1" presStyleIdx="3" presStyleCnt="4" custLinFactNeighborX="606" custLinFactNeighborY="-60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200EFF-C9FE-4E6C-9A26-C1D0184818E7}" type="pres">
      <dgm:prSet presAssocID="{A3B2BDD8-7CFA-45A1-81C2-C6CBA5315E74}" presName="quadrantPlaceholder" presStyleCnt="0"/>
      <dgm:spPr/>
    </dgm:pt>
    <dgm:pt modelId="{7FE2EA8F-5165-44E5-A170-709187FF7185}" type="pres">
      <dgm:prSet presAssocID="{A3B2BDD8-7CFA-45A1-81C2-C6CBA5315E74}" presName="center1" presStyleLbl="fgShp" presStyleIdx="0" presStyleCnt="2"/>
      <dgm:spPr/>
    </dgm:pt>
    <dgm:pt modelId="{0869D245-2F64-4A72-BB31-344A63D6A202}" type="pres">
      <dgm:prSet presAssocID="{A3B2BDD8-7CFA-45A1-81C2-C6CBA5315E74}" presName="center2" presStyleLbl="fgShp" presStyleIdx="1" presStyleCnt="2"/>
      <dgm:spPr/>
    </dgm:pt>
  </dgm:ptLst>
  <dgm:cxnLst>
    <dgm:cxn modelId="{271B00CD-9C89-40D2-9B7A-E350DF4C4421}" srcId="{50D6CCDD-E5E1-4408-A138-D4BEA616B49C}" destId="{FE9BBCFC-8796-4CE3-AA81-4738388D8427}" srcOrd="0" destOrd="0" parTransId="{3144B65E-639B-40DA-A0F3-BD75E1B579F1}" sibTransId="{CEFA2B63-1D5D-48ED-AF0F-6461C43AA4C5}"/>
    <dgm:cxn modelId="{E12FBB56-C5B9-4152-9731-45E96AC89D30}" srcId="{251ACEC8-3D72-4B95-BE38-3D0AA1FBB659}" destId="{F7A3EFDD-B1BF-41C3-8F42-3FC6977B338E}" srcOrd="0" destOrd="0" parTransId="{513CDC86-A576-4302-AA09-22B9B58AE713}" sibTransId="{63ACE81D-0201-45E2-8953-26238DF7029D}"/>
    <dgm:cxn modelId="{5C7C4298-45A1-40A8-AB9E-AD9B3C531CD5}" srcId="{2B0BD08D-919A-49B8-99F2-1DDDC6E16E46}" destId="{72409FF8-CAEA-4418-86B9-8A7B3DBB3744}" srcOrd="0" destOrd="0" parTransId="{7E267AF8-3A70-4A13-AC36-A07DC2EBD59C}" sibTransId="{04429987-5233-4EC5-B427-1B4B38C29240}"/>
    <dgm:cxn modelId="{F251F897-7ECF-4DFE-A82F-F95E72CEFA1F}" type="presOf" srcId="{50D6CCDD-E5E1-4408-A138-D4BEA616B49C}" destId="{8661DF73-D89A-4501-8F37-F780FEB83CC3}" srcOrd="0" destOrd="0" presId="urn:microsoft.com/office/officeart/2005/8/layout/cycle4"/>
    <dgm:cxn modelId="{E24FF6B3-4573-4DDB-8440-B01BDF5613E9}" type="presOf" srcId="{72409FF8-CAEA-4418-86B9-8A7B3DBB3744}" destId="{337122E9-6894-4A83-819B-0D9A96374C4C}" srcOrd="0" destOrd="0" presId="urn:microsoft.com/office/officeart/2005/8/layout/cycle4"/>
    <dgm:cxn modelId="{7F994C7B-90D1-44DA-B08B-D927BA81944E}" type="presOf" srcId="{6836B55B-DCFE-4CAA-9C75-34B3DD587BB3}" destId="{0A089B92-E072-404B-8F6F-76E11A757993}" srcOrd="0" destOrd="0" presId="urn:microsoft.com/office/officeart/2005/8/layout/cycle4"/>
    <dgm:cxn modelId="{72898B4F-0FE0-4FEE-9C02-A010E19B31AE}" srcId="{A3B2BDD8-7CFA-45A1-81C2-C6CBA5315E74}" destId="{2B0BD08D-919A-49B8-99F2-1DDDC6E16E46}" srcOrd="2" destOrd="0" parTransId="{264D5ADF-7EBA-40E0-A75B-58D6F5D94264}" sibTransId="{BF1D0E09-AF3F-43B7-A951-FCBE13654538}"/>
    <dgm:cxn modelId="{959EA3D5-73CC-44A4-938E-29F034E7D18B}" srcId="{6836B55B-DCFE-4CAA-9C75-34B3DD587BB3}" destId="{9EF09B09-8A36-4177-AB7B-9FFFEAAA9F7E}" srcOrd="0" destOrd="0" parTransId="{E824C7B4-3873-4F31-8C72-D35073CA458A}" sibTransId="{31A70472-BF67-4A33-9AC6-1D15F3DC2BF2}"/>
    <dgm:cxn modelId="{A28B8D74-9C2F-45F2-B79C-0F953F0F0307}" type="presOf" srcId="{72409FF8-CAEA-4418-86B9-8A7B3DBB3744}" destId="{EC2B1865-CE3E-4A56-A2BC-02278467CE5B}" srcOrd="1" destOrd="0" presId="urn:microsoft.com/office/officeart/2005/8/layout/cycle4"/>
    <dgm:cxn modelId="{0734A3D9-24DD-410B-8C81-D303CDAD7AFC}" type="presOf" srcId="{FE9BBCFC-8796-4CE3-AA81-4738388D8427}" destId="{8896DFE3-A577-45F4-8419-92BD2007D3F1}" srcOrd="1" destOrd="0" presId="urn:microsoft.com/office/officeart/2005/8/layout/cycle4"/>
    <dgm:cxn modelId="{485244CA-7C4D-4420-9A67-A6601D1D3BFC}" type="presOf" srcId="{251ACEC8-3D72-4B95-BE38-3D0AA1FBB659}" destId="{37C428C5-E5A8-449B-90E2-C7498ACD849D}" srcOrd="0" destOrd="0" presId="urn:microsoft.com/office/officeart/2005/8/layout/cycle4"/>
    <dgm:cxn modelId="{9BC11AD0-37DC-4A3A-A9F9-D26E216FDD8A}" type="presOf" srcId="{F7A3EFDD-B1BF-41C3-8F42-3FC6977B338E}" destId="{D5718DF7-9FF7-4DD2-9410-283EAF67321B}" srcOrd="1" destOrd="0" presId="urn:microsoft.com/office/officeart/2005/8/layout/cycle4"/>
    <dgm:cxn modelId="{256E66CF-18CC-4095-9043-9D7149A76C78}" type="presOf" srcId="{A3B2BDD8-7CFA-45A1-81C2-C6CBA5315E74}" destId="{ABBD78B5-56A6-410C-AAF1-E03D8708D304}" srcOrd="0" destOrd="0" presId="urn:microsoft.com/office/officeart/2005/8/layout/cycle4"/>
    <dgm:cxn modelId="{82CF3958-5B54-4CC0-BF10-E82DB3B7C5F9}" type="presOf" srcId="{F7A3EFDD-B1BF-41C3-8F42-3FC6977B338E}" destId="{AE0770B2-3EFF-43A3-8FF0-98353959E610}" srcOrd="0" destOrd="0" presId="urn:microsoft.com/office/officeart/2005/8/layout/cycle4"/>
    <dgm:cxn modelId="{37293092-32C5-4899-9CE9-69F1141B5203}" type="presOf" srcId="{9EF09B09-8A36-4177-AB7B-9FFFEAAA9F7E}" destId="{AA503B8C-3718-4376-8220-51B1EF0B9E35}" srcOrd="1" destOrd="0" presId="urn:microsoft.com/office/officeart/2005/8/layout/cycle4"/>
    <dgm:cxn modelId="{DAD489AC-C91D-4348-8800-266A0F0AA5C8}" srcId="{A3B2BDD8-7CFA-45A1-81C2-C6CBA5315E74}" destId="{50D6CCDD-E5E1-4408-A138-D4BEA616B49C}" srcOrd="0" destOrd="0" parTransId="{9441591E-D33F-4AA5-8A16-11108D6CA872}" sibTransId="{3E6EAAA0-D9AA-486F-B19C-9ADFFF98E3AB}"/>
    <dgm:cxn modelId="{0CC5C754-1C34-494D-8073-A922AD9BD93A}" type="presOf" srcId="{9EF09B09-8A36-4177-AB7B-9FFFEAAA9F7E}" destId="{EBEF9A65-E2A8-4F37-A626-00FC8846918E}" srcOrd="0" destOrd="0" presId="urn:microsoft.com/office/officeart/2005/8/layout/cycle4"/>
    <dgm:cxn modelId="{ACF78B87-E430-4470-9A13-7A1AF29B4417}" type="presOf" srcId="{FE9BBCFC-8796-4CE3-AA81-4738388D8427}" destId="{3C9551E5-BEF0-4392-B089-04F7F177EFC9}" srcOrd="0" destOrd="0" presId="urn:microsoft.com/office/officeart/2005/8/layout/cycle4"/>
    <dgm:cxn modelId="{5469C9F0-CE1F-4BD8-AC31-1DE163A60F92}" type="presOf" srcId="{2B0BD08D-919A-49B8-99F2-1DDDC6E16E46}" destId="{DD02239D-893A-4E2D-9AB1-F53361CA4CC5}" srcOrd="0" destOrd="0" presId="urn:microsoft.com/office/officeart/2005/8/layout/cycle4"/>
    <dgm:cxn modelId="{62A24ADE-A965-49F1-8D10-BD62784ABC09}" srcId="{A3B2BDD8-7CFA-45A1-81C2-C6CBA5315E74}" destId="{251ACEC8-3D72-4B95-BE38-3D0AA1FBB659}" srcOrd="3" destOrd="0" parTransId="{5326D56C-2FF7-45D9-8A39-548404E39B14}" sibTransId="{7449962D-041D-4976-9F61-40AC86DC02B4}"/>
    <dgm:cxn modelId="{D2F148BF-40BA-4A0B-97E9-822B7DEB3CBF}" srcId="{A3B2BDD8-7CFA-45A1-81C2-C6CBA5315E74}" destId="{6836B55B-DCFE-4CAA-9C75-34B3DD587BB3}" srcOrd="1" destOrd="0" parTransId="{371A8D9E-1201-405B-AA55-0F1D4AEF58A1}" sibTransId="{CEBEB71A-1AA3-45B8-AC66-655E1A1330A1}"/>
    <dgm:cxn modelId="{A1CB30A9-8738-4D37-9AE1-447170B554B9}" type="presParOf" srcId="{ABBD78B5-56A6-410C-AAF1-E03D8708D304}" destId="{A1F8BEA8-BCAF-45F3-BB6F-8FF16BAE6536}" srcOrd="0" destOrd="0" presId="urn:microsoft.com/office/officeart/2005/8/layout/cycle4"/>
    <dgm:cxn modelId="{2F710249-E1DE-43AB-8E9B-1DD77E1393E4}" type="presParOf" srcId="{A1F8BEA8-BCAF-45F3-BB6F-8FF16BAE6536}" destId="{8B91E286-C8B6-40A8-908B-E33BE5F5912E}" srcOrd="0" destOrd="0" presId="urn:microsoft.com/office/officeart/2005/8/layout/cycle4"/>
    <dgm:cxn modelId="{96F46568-DDC7-46B2-8D65-15031C06F46C}" type="presParOf" srcId="{8B91E286-C8B6-40A8-908B-E33BE5F5912E}" destId="{3C9551E5-BEF0-4392-B089-04F7F177EFC9}" srcOrd="0" destOrd="0" presId="urn:microsoft.com/office/officeart/2005/8/layout/cycle4"/>
    <dgm:cxn modelId="{80BFC8AE-E601-4AEA-95C1-16A8AD6DA075}" type="presParOf" srcId="{8B91E286-C8B6-40A8-908B-E33BE5F5912E}" destId="{8896DFE3-A577-45F4-8419-92BD2007D3F1}" srcOrd="1" destOrd="0" presId="urn:microsoft.com/office/officeart/2005/8/layout/cycle4"/>
    <dgm:cxn modelId="{9AF0BE61-9C96-4FB1-B4CB-1232508BA465}" type="presParOf" srcId="{A1F8BEA8-BCAF-45F3-BB6F-8FF16BAE6536}" destId="{951FC9F0-23B0-4816-A536-3E4B6EC3F261}" srcOrd="1" destOrd="0" presId="urn:microsoft.com/office/officeart/2005/8/layout/cycle4"/>
    <dgm:cxn modelId="{E57E56C5-821A-4CFC-9FE8-A1FCAA113D09}" type="presParOf" srcId="{951FC9F0-23B0-4816-A536-3E4B6EC3F261}" destId="{EBEF9A65-E2A8-4F37-A626-00FC8846918E}" srcOrd="0" destOrd="0" presId="urn:microsoft.com/office/officeart/2005/8/layout/cycle4"/>
    <dgm:cxn modelId="{2DB38803-347B-477E-8DD7-F6A477678851}" type="presParOf" srcId="{951FC9F0-23B0-4816-A536-3E4B6EC3F261}" destId="{AA503B8C-3718-4376-8220-51B1EF0B9E35}" srcOrd="1" destOrd="0" presId="urn:microsoft.com/office/officeart/2005/8/layout/cycle4"/>
    <dgm:cxn modelId="{7B6CC92D-793F-452B-91DF-BC6145FCDD51}" type="presParOf" srcId="{A1F8BEA8-BCAF-45F3-BB6F-8FF16BAE6536}" destId="{80AAFBBC-10BC-491C-BCA7-959A33F42332}" srcOrd="2" destOrd="0" presId="urn:microsoft.com/office/officeart/2005/8/layout/cycle4"/>
    <dgm:cxn modelId="{C41687C4-2E97-46D0-A9F7-348D789661B2}" type="presParOf" srcId="{80AAFBBC-10BC-491C-BCA7-959A33F42332}" destId="{337122E9-6894-4A83-819B-0D9A96374C4C}" srcOrd="0" destOrd="0" presId="urn:microsoft.com/office/officeart/2005/8/layout/cycle4"/>
    <dgm:cxn modelId="{9CB10493-6556-4E61-9967-FBB80C0F2380}" type="presParOf" srcId="{80AAFBBC-10BC-491C-BCA7-959A33F42332}" destId="{EC2B1865-CE3E-4A56-A2BC-02278467CE5B}" srcOrd="1" destOrd="0" presId="urn:microsoft.com/office/officeart/2005/8/layout/cycle4"/>
    <dgm:cxn modelId="{19A980E3-8F3B-487C-82FD-FBE85741EB0B}" type="presParOf" srcId="{A1F8BEA8-BCAF-45F3-BB6F-8FF16BAE6536}" destId="{DA7E29B9-1B4C-4CCC-85EB-E906201AFE8C}" srcOrd="3" destOrd="0" presId="urn:microsoft.com/office/officeart/2005/8/layout/cycle4"/>
    <dgm:cxn modelId="{99C729CE-C069-450D-8CA7-B1F94BFBD924}" type="presParOf" srcId="{DA7E29B9-1B4C-4CCC-85EB-E906201AFE8C}" destId="{AE0770B2-3EFF-43A3-8FF0-98353959E610}" srcOrd="0" destOrd="0" presId="urn:microsoft.com/office/officeart/2005/8/layout/cycle4"/>
    <dgm:cxn modelId="{FC168E76-39D6-47C1-BD2D-3E4B04B6AEF2}" type="presParOf" srcId="{DA7E29B9-1B4C-4CCC-85EB-E906201AFE8C}" destId="{D5718DF7-9FF7-4DD2-9410-283EAF67321B}" srcOrd="1" destOrd="0" presId="urn:microsoft.com/office/officeart/2005/8/layout/cycle4"/>
    <dgm:cxn modelId="{DCD364E1-5D62-4860-ADAF-CDF97F94C98D}" type="presParOf" srcId="{A1F8BEA8-BCAF-45F3-BB6F-8FF16BAE6536}" destId="{B4C0ADD3-6D58-425E-94D0-E7D881C36289}" srcOrd="4" destOrd="0" presId="urn:microsoft.com/office/officeart/2005/8/layout/cycle4"/>
    <dgm:cxn modelId="{6CA58CCF-6F8A-4A74-AAB9-52F624CEF789}" type="presParOf" srcId="{ABBD78B5-56A6-410C-AAF1-E03D8708D304}" destId="{B4DB68DA-5F3B-4144-9B2C-D0A0B75C74D1}" srcOrd="1" destOrd="0" presId="urn:microsoft.com/office/officeart/2005/8/layout/cycle4"/>
    <dgm:cxn modelId="{6C28C8CD-ECDA-4615-93DA-31F1F18D6046}" type="presParOf" srcId="{B4DB68DA-5F3B-4144-9B2C-D0A0B75C74D1}" destId="{8661DF73-D89A-4501-8F37-F780FEB83CC3}" srcOrd="0" destOrd="0" presId="urn:microsoft.com/office/officeart/2005/8/layout/cycle4"/>
    <dgm:cxn modelId="{AAC52E77-8E85-4B63-B3C9-BA1561203B85}" type="presParOf" srcId="{B4DB68DA-5F3B-4144-9B2C-D0A0B75C74D1}" destId="{0A089B92-E072-404B-8F6F-76E11A757993}" srcOrd="1" destOrd="0" presId="urn:microsoft.com/office/officeart/2005/8/layout/cycle4"/>
    <dgm:cxn modelId="{F4FDC844-FB2A-47F9-9A97-E9A551FD8259}" type="presParOf" srcId="{B4DB68DA-5F3B-4144-9B2C-D0A0B75C74D1}" destId="{DD02239D-893A-4E2D-9AB1-F53361CA4CC5}" srcOrd="2" destOrd="0" presId="urn:microsoft.com/office/officeart/2005/8/layout/cycle4"/>
    <dgm:cxn modelId="{966CD567-9D49-41E2-BA73-3BF2C0DFC1BD}" type="presParOf" srcId="{B4DB68DA-5F3B-4144-9B2C-D0A0B75C74D1}" destId="{37C428C5-E5A8-449B-90E2-C7498ACD849D}" srcOrd="3" destOrd="0" presId="urn:microsoft.com/office/officeart/2005/8/layout/cycle4"/>
    <dgm:cxn modelId="{3A694CDF-988D-4596-80FC-B8C5169BCB2A}" type="presParOf" srcId="{B4DB68DA-5F3B-4144-9B2C-D0A0B75C74D1}" destId="{19200EFF-C9FE-4E6C-9A26-C1D0184818E7}" srcOrd="4" destOrd="0" presId="urn:microsoft.com/office/officeart/2005/8/layout/cycle4"/>
    <dgm:cxn modelId="{8EC590E4-2690-4507-AB04-7124A6CE04AD}" type="presParOf" srcId="{ABBD78B5-56A6-410C-AAF1-E03D8708D304}" destId="{7FE2EA8F-5165-44E5-A170-709187FF7185}" srcOrd="2" destOrd="0" presId="urn:microsoft.com/office/officeart/2005/8/layout/cycle4"/>
    <dgm:cxn modelId="{4800B87D-952B-48F3-B282-CF496732DE60}" type="presParOf" srcId="{ABBD78B5-56A6-410C-AAF1-E03D8708D304}" destId="{0869D245-2F64-4A72-BB31-344A63D6A202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7122E9-6894-4A83-819B-0D9A96374C4C}">
      <dsp:nvSpPr>
        <dsp:cNvPr id="0" name=""/>
        <dsp:cNvSpPr/>
      </dsp:nvSpPr>
      <dsp:spPr>
        <a:xfrm>
          <a:off x="4820850" y="3077654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Донести до родителей любую информацию</a:t>
          </a:r>
          <a:endParaRPr lang="ru-RU" sz="1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91597" y="3439731"/>
        <a:ext cx="1565078" cy="1086231"/>
      </dsp:txXfrm>
    </dsp:sp>
    <dsp:sp modelId="{AE0770B2-3EFF-43A3-8FF0-98353959E610}">
      <dsp:nvSpPr>
        <dsp:cNvPr id="0" name=""/>
        <dsp:cNvSpPr/>
      </dsp:nvSpPr>
      <dsp:spPr>
        <a:xfrm>
          <a:off x="1172924" y="3077654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Изучение семьи, ее особенности</a:t>
          </a:r>
          <a:endParaRPr lang="ru-RU" sz="1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72924" y="3439731"/>
        <a:ext cx="1565078" cy="1086231"/>
      </dsp:txXfrm>
    </dsp:sp>
    <dsp:sp modelId="{EBEF9A65-E2A8-4F37-A626-00FC8846918E}">
      <dsp:nvSpPr>
        <dsp:cNvPr id="0" name=""/>
        <dsp:cNvSpPr/>
      </dsp:nvSpPr>
      <dsp:spPr>
        <a:xfrm>
          <a:off x="4820850" y="0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Совместные мероприятия                   с родителями </a:t>
          </a:r>
          <a:endParaRPr lang="ru-RU" sz="1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91597" y="0"/>
        <a:ext cx="1565078" cy="1086231"/>
      </dsp:txXfrm>
    </dsp:sp>
    <dsp:sp modelId="{3C9551E5-BEF0-4392-B089-04F7F177EFC9}">
      <dsp:nvSpPr>
        <dsp:cNvPr id="0" name=""/>
        <dsp:cNvSpPr/>
      </dsp:nvSpPr>
      <dsp:spPr>
        <a:xfrm>
          <a:off x="1172924" y="0"/>
          <a:ext cx="2235825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Обогащение родителей знаниями в вопросах воспитания детей</a:t>
          </a:r>
          <a:endParaRPr lang="ru-RU" sz="1400" b="1" kern="1200" dirty="0">
            <a:solidFill>
              <a:schemeClr val="tx2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72924" y="0"/>
        <a:ext cx="1565078" cy="1086231"/>
      </dsp:txXfrm>
    </dsp:sp>
    <dsp:sp modelId="{8661DF73-D89A-4501-8F37-F780FEB83CC3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ПОЗНАВА-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1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ТЕЛЬНЫЕ</a:t>
          </a:r>
          <a:endParaRPr lang="ru-RU" sz="1600" b="1" kern="1200" dirty="0">
            <a:solidFill>
              <a:schemeClr val="accent1">
                <a:lumMod val="20000"/>
                <a:lumOff val="8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09798" y="257979"/>
        <a:ext cx="1959741" cy="1959741"/>
      </dsp:txXfrm>
    </dsp:sp>
    <dsp:sp modelId="{0A089B92-E072-404B-8F6F-76E11A757993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ДОСУГО-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rPr>
            <a:t>ВЫЕ </a:t>
          </a:r>
          <a:endParaRPr lang="ru-RU" sz="1800" b="1" kern="1200" dirty="0">
            <a:solidFill>
              <a:schemeClr val="accent3">
                <a:lumMod val="20000"/>
                <a:lumOff val="8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160059" y="257979"/>
        <a:ext cx="1959741" cy="1959741"/>
      </dsp:txXfrm>
    </dsp:sp>
    <dsp:sp modelId="{DD02239D-893A-4E2D-9AB1-F53361CA4CC5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НАГЛЯДНО -ИНФОРМАЦИОННЫЕ</a:t>
          </a:r>
          <a:endParaRPr lang="ru-RU" sz="1600" b="1" kern="12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sp:txBody>
      <dsp:txXfrm rot="10800000">
        <a:off x="4160059" y="2308241"/>
        <a:ext cx="1959741" cy="1959741"/>
      </dsp:txXfrm>
    </dsp:sp>
    <dsp:sp modelId="{37C428C5-E5A8-449B-90E2-C7498ACD849D}">
      <dsp:nvSpPr>
        <dsp:cNvPr id="0" name=""/>
        <dsp:cNvSpPr/>
      </dsp:nvSpPr>
      <dsp:spPr>
        <a:xfrm rot="16200000">
          <a:off x="2121674" y="2296365"/>
          <a:ext cx="1959741" cy="1959741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rPr>
            <a:t>ИНФОРМАЦИОННО-АНАЛИТИЧЕСКИЕ</a:t>
          </a:r>
          <a:endParaRPr lang="ru-RU" sz="1600" b="1" kern="1200" dirty="0">
            <a:solidFill>
              <a:schemeClr val="accent1"/>
            </a:solidFill>
            <a:latin typeface="Times New Roman" pitchFamily="18" charset="0"/>
            <a:cs typeface="Times New Roman" pitchFamily="18" charset="0"/>
          </a:endParaRPr>
        </a:p>
      </dsp:txBody>
      <dsp:txXfrm rot="16200000">
        <a:off x="2121674" y="2296365"/>
        <a:ext cx="1959741" cy="1959741"/>
      </dsp:txXfrm>
    </dsp:sp>
    <dsp:sp modelId="{7FE2EA8F-5165-44E5-A170-709187FF7185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69D245-2F64-4A72-BB31-344A63D6A202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9DDFB4-9188-4063-8B9A-78BD689AD289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4B0818-C650-4F2F-85A7-8FEB8C7B73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5869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4B0818-C650-4F2F-85A7-8FEB8C7B73A5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8225920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0050730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688726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4929155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787390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2981425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2690616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609537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1852079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5741394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678904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91535"/>
      </p:ext>
    </p:extLst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520228388"/>
      </p:ext>
    </p:extLst>
  </p:cSld>
  <p:clrMapOvr>
    <a:masterClrMapping/>
  </p:clrMapOvr>
  <p:transition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172417"/>
      </p:ext>
    </p:extLst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8729265"/>
      </p:ext>
    </p:extLst>
  </p:cSld>
  <p:clrMapOvr>
    <a:masterClrMapping/>
  </p:clrMapOvr>
  <p:transition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8048424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03BB7-7950-417B-A080-307467F56FAE}" type="datetimeFigureOut">
              <a:rPr lang="ru-RU" smtClean="0"/>
              <a:pPr/>
              <a:t>28.09.2025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704A148-FAF3-41C2-AC97-CF1EF276FE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0086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ransition>
    <p:dissolv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32" y="229589"/>
            <a:ext cx="8596668" cy="720437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 учреждение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детский сад № 43, г. Белгорода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с родителям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4392" y="1735776"/>
            <a:ext cx="7069592" cy="395250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70660" y="843147"/>
            <a:ext cx="76239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«Современные формы организации взаимодействия с родителями в ДОО»</a:t>
            </a:r>
            <a:endParaRPr lang="ru-RU" sz="2800" b="1" i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615044" y="5657671"/>
            <a:ext cx="10960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воспитатель: </a:t>
            </a:r>
          </a:p>
          <a:p>
            <a:pPr algn="r"/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Клавкина </a:t>
            </a:r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С.В</a:t>
            </a:r>
            <a:r>
              <a:rPr lang="ru-RU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771" y="368135"/>
            <a:ext cx="8113222" cy="5890161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4"/>
                </a:solidFill>
              </a:rPr>
              <a:t/>
            </a:r>
            <a:br>
              <a:rPr lang="ru-RU" sz="4000" b="1" dirty="0" smtClean="0">
                <a:solidFill>
                  <a:schemeClr val="accent4"/>
                </a:solidFill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создание единого образовательного пространства «Детский сад - семья».</a:t>
            </a: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повышение педагогической культуры родителей;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установление доверительных, партнёрских отношений с родителями;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создание условий для благоприятного климата взаимодействия с родителями;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 вовлечение родителей в единое образовательное пространство.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4247775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5458" y="205839"/>
            <a:ext cx="8596668" cy="1064821"/>
          </a:xfrm>
        </p:spPr>
        <p:txBody>
          <a:bodyPr>
            <a:no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Направления по вовлечению родителей  в совместную деятельность с ДОО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3"/>
          <p:cNvGraphicFramePr>
            <a:graphicFrameLocks/>
          </p:cNvGraphicFramePr>
          <p:nvPr/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9214" y="332509"/>
            <a:ext cx="8596668" cy="819397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Актуальность темы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5637" y="961901"/>
            <a:ext cx="890649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Концепция модернизации российского образования подчеркивает исключительную роль семьи в решении задач воспитания подрастающего поколения. В связи с этим, одним из непременных условий ФГОС является взаимодействие с семьями воспитанников (совместная работа в триаде "Семья - ребенок - детский сад").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Ведущая цель взаимодействия детского сада с семьей - создание необходимых условий для развития ответственных и взаимозависимых отношений с семьями воспитанников, обеспечивающих целостное развитие личности дошкольника, повышение компетентности родителей в области воспитания.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Сегодня перед большинством дошкольных учреждений стоит сложная задача – привлечь родителей к педагогическому взаимодействию с ребёнком, уйдя при этом от скучных шаблонов. Признание приоритета семейного воспитания требует иных форм взаимодействия семьи и детского сада.</a:t>
            </a:r>
            <a:r>
              <a:rPr lang="ru-RU" sz="2000" dirty="0" smtClean="0"/>
              <a:t>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5457" y="736271"/>
            <a:ext cx="8490417" cy="4904508"/>
          </a:xfrm>
        </p:spPr>
        <p:txBody>
          <a:bodyPr>
            <a:noAutofit/>
          </a:bodyPr>
          <a:lstStyle/>
          <a:p>
            <a:pPr lvl="0" defTabSz="914400" fontAlgn="base">
              <a:spcAft>
                <a:spcPct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Возникает вопрос. Как заинтересовать родителей в совместной работе? Как создать единое пространство развития ребенка в семье и детском саду, сделать родителей участниками воспитательно-образовательного процесса?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Для эффективного взаимодействия с семьёй недостаточно одного желания сотрудничать. Поэтому наряду с традиционными формами работы ДОО и семьи (конференции, тематические выставки, «круглый стол», консультации, общие и групповые собрания родителей, «дни открытых дверей») хорошо использовать современные формы и методы взаимодействия с семьями. Современный детский сад должен быть таким, чтобы каждая семья нашла  помощь и поддержку в воспитании детей. </a:t>
            </a:r>
            <a:b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Предлагаю вашему вниманию опыт работы с родителями МБДОУ        </a:t>
            </a:r>
            <a:r>
              <a:rPr 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/с №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43 «Яблонька» г. Белгорода.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Хочу поделиться  наиболее эффективными формами взаимодействия с семьями воспитанников, такими как,  технологии «Тур выходного дня» , «Гость группы»,  ведение страницы группы в социальной сети «</a:t>
            </a:r>
            <a:r>
              <a:rPr lang="ru-RU" sz="2000" dirty="0" err="1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ВКонтакте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».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761" y="241464"/>
            <a:ext cx="9381507" cy="63730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«Тур выходного дня»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5633" y="1095314"/>
            <a:ext cx="954775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Одной из современных форм работы по взаимодействию с семьями воспитанников является организация досуга в выходной день для детей и родителей. Необходимость проведения «Тура выходного дня» возникла, чтобы вовлечь родителей в процесс воспитания и развития детей.         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В выходные дни родители могут больше времени посвятить занятиям со своими детьми. В каждой семье существуют свои формы проведения выходных дней. Организация совместных мероприятий – достойная замена проведению времени у компьютеров и телевизоров. Это одна из лучших форм организации, как досуга дошкольников, так и их образования.   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Через проведение  «Туров выходного дня» детьми наиболее эффективно приобретаются и усваиваются новые знания, прогулка принесет только пользу – и смена впечатлений, и свежий воздух, и развитие общего кругозора. Также формируется активная деятельность родителей в воспитании детей, повышается степень их участия в педагогическом процессе. Гармонизируются отношения родителей и детей с помощью организации совместных мероприятий. 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087" y="0"/>
            <a:ext cx="8596668" cy="89856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Посещение Белгородской государственной детской библиотеки им. А.А.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Лиханова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8131" y="700645"/>
            <a:ext cx="82171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19 марта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выходной день совместно с родителями и детьми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посетили детскую библиотеку.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SONY\Downloads\photo-output (1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513" y="1353786"/>
            <a:ext cx="8360228" cy="550421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2" descr="C:\Users\SONY\Downloads\photo-output 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263" y="332509"/>
            <a:ext cx="8348353" cy="652549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9820894" cy="13208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Посещение Белгородского государственного театра кукол.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SONY\Downloads\photo-output (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761" y="926275"/>
            <a:ext cx="8597736" cy="593172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39388"/>
            <a:ext cx="10141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22 мая </a:t>
            </a:r>
            <a:r>
              <a:rPr lang="ru-RU" dirty="0" smtClean="0"/>
              <a:t> </a:t>
            </a:r>
            <a:r>
              <a:rPr lang="ru-RU" dirty="0" smtClean="0"/>
              <a:t>организовали «Тур выходного дня» в кукольный театр на спектакль «Гуси-лебеди».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49382" y="614571"/>
            <a:ext cx="9060873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При реализации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технологии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«Тур выходного дня» можно отметить следующие результаты: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- повысилась активность родителей в сотрудничестве с детским садом, педагогом;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- произошла осознанность родителями важности совместных семейных мероприятий;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- расширились представления детей о родном городе, его истории и культуре;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детьми приобретаются знания  о разнообразии семейного отдыха в родном городе.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indent="2286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«Тур выходного дня» - является эффективным способом взаимодействия и сотрудничества с семьями воспитанников, вовлечения семьи в единый образовательный процесс. Он оказывает позитивное влияние на совместную работу педагогов и родителей. Общение в непринуждённой эмоционально – насыщенной обстановке способствует сближению педагогов и родителей, родителей и детей. Совместная деятельность обогащает отношения родителей и детей, учит взаимопониманию, делает их настоящими партнёрами.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714" y="383969"/>
            <a:ext cx="8596668" cy="720436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«Гость группы»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6888" y="1035801"/>
            <a:ext cx="87996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Современная форма взаимодействия с родителями, имеющая огромный результат в установлении доброжелательной, доверительной атмосферы, хорошего эмоционального настроя и обстановки совместного родительского творчества, а так же способствующая сближению детей, родителей и педагогов является такая форма работы, как «Гость группы».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Чаще всего эта форма взаимодействия используется как средство ранней профориентации детей. Её суть заключается в том, что родители приходят в группу детского сада и рассказывают детям о своей профессии, орудиях труда и результатах своей деятельности. Наряду с этим, некоторые «гости» рассказывают о своих увлечениях и хобби. Дети на такой встрече задают гостю различные интересующие их вопросы. Положительным плюсом встреч в таком формате является эмоциональное состояние детей. Ребёнок, чей родитель приходит на встречу, испытывает чувство гордости, радости, чувствует себя лидером, находится под всеобщим вниманием</a:t>
            </a:r>
            <a:r>
              <a:rPr lang="ru-RU" sz="2000" dirty="0" smtClean="0"/>
              <a:t>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1090" y="0"/>
            <a:ext cx="8596668" cy="66106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«Гость группы» - художник.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504" y="498764"/>
            <a:ext cx="86942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 </a:t>
            </a:r>
            <a:r>
              <a:rPr lang="ru-RU" dirty="0" smtClean="0"/>
              <a:t>января в </a:t>
            </a:r>
            <a:r>
              <a:rPr lang="ru-RU" dirty="0" smtClean="0"/>
              <a:t>гости к детям пришла мама Андросовой Мирославы - Анна Николаевна, </a:t>
            </a:r>
          </a:p>
          <a:p>
            <a:r>
              <a:rPr lang="ru-RU" dirty="0" smtClean="0"/>
              <a:t>которая работает художником.</a:t>
            </a:r>
            <a:endParaRPr lang="ru-RU" dirty="0"/>
          </a:p>
        </p:txBody>
      </p:sp>
      <p:pic>
        <p:nvPicPr>
          <p:cNvPr id="4098" name="Picture 2" descr="C:\Users\SONY\Downloads\photo-output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007" y="1151906"/>
            <a:ext cx="8018481" cy="570609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586" y="0"/>
            <a:ext cx="8596668" cy="67293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«Гость группы» - музыкант.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0644" y="570015"/>
            <a:ext cx="8388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26 августа </a:t>
            </a:r>
            <a:r>
              <a:rPr lang="ru-RU" dirty="0" smtClean="0"/>
              <a:t> </a:t>
            </a:r>
            <a:r>
              <a:rPr lang="ru-RU" dirty="0" smtClean="0"/>
              <a:t>в гостях у ребят был папа Лапкиной Алисы – Михаил Александрович, </a:t>
            </a:r>
          </a:p>
          <a:p>
            <a:r>
              <a:rPr lang="ru-RU" dirty="0" smtClean="0"/>
              <a:t>который работает музыкантом.</a:t>
            </a:r>
            <a:endParaRPr lang="ru-RU" dirty="0"/>
          </a:p>
        </p:txBody>
      </p:sp>
      <p:pic>
        <p:nvPicPr>
          <p:cNvPr id="5122" name="Picture 2" descr="C:\Users\SONY\Downloads\photo-output (1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899" y="1181595"/>
            <a:ext cx="7956469" cy="545077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080" y="0"/>
            <a:ext cx="8596668" cy="54626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«Гость группы» - медсестра.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22513"/>
            <a:ext cx="123663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 октября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гости в группу пришла мама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Катуниной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Ангелины – Юлия Андреевна,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которая познакомила детей с профессией медсестра.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SONY\Downloads\photo-output (1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644" y="1258784"/>
            <a:ext cx="8063346" cy="559921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00644" y="1368309"/>
            <a:ext cx="83008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Технология «Гость группы» сближает семью и дошкольное учреждение. На сегодняшний день можно с уверенностью сказать, что эта форма взаимодействия с семьёй дает очень важный результат: родители из «зрителей» и «наблюдателей» становятся активными участниками образовательного процесса и помощниками воспитателя, создается атмосфера взаимоуважения и сотрудничества.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705" y="190005"/>
            <a:ext cx="8977306" cy="783771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Сайт группы в социальной сети «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4384" y="1112023"/>
            <a:ext cx="923900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Одним из современных подходов по взаимодействию с родителями воспитанников является общение посредством социальной сети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 В нашей группе для общения педагогов с родителями воспитанников создана группа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Вконтакте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По просьбе родителей она имеет закрытый профиль.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В группе размещаются и публикуются консультационные материалы, статьи, памятки, рекомендации о воспитании и развитии детей дошкольного возраста, мастер - классы по творческой деятельности с детьми (рисование в традиционной, нетрадиционной форме, аппликация, лепка,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пластилинография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изготовление поделок из различных материалов ) и многое другое. Публикуются поздравления с праздниками и значимыми событиями, днями рождениями. С помощью группы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ВКонтактке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родители своевременно знакомятся с новостями и объявлениями, проводимыми конкурсами.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Сейчас очень актуальна работа по дистанционному обучению воспитанников, взаимодействию и консультированию родителей. Поэтому в группе размещаются видеоролики занятий, по которым родители могут заниматься с детьми дома.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ONY\Desktop\Ы\2022-12-17_13-04-1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384" y="178130"/>
            <a:ext cx="4417621" cy="6240481"/>
          </a:xfrm>
          <a:prstGeom prst="rect">
            <a:avLst/>
          </a:prstGeom>
          <a:noFill/>
        </p:spPr>
      </p:pic>
      <p:pic>
        <p:nvPicPr>
          <p:cNvPr id="7171" name="Picture 3" descr="C:\Users\SONY\Desktop\Ы\2022-12-17_13-05-3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11388" y="178130"/>
            <a:ext cx="4215740" cy="638298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SONY\Desktop\Ы\2022-12-17_13-20-5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511" y="0"/>
            <a:ext cx="5238503" cy="6014791"/>
          </a:xfrm>
          <a:prstGeom prst="rect">
            <a:avLst/>
          </a:prstGeom>
          <a:noFill/>
        </p:spPr>
      </p:pic>
      <p:pic>
        <p:nvPicPr>
          <p:cNvPr id="8196" name="Picture 4" descr="C:\Users\SONY\Desktop\Ы\2022-12-17_13-06-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9395" y="570016"/>
            <a:ext cx="3912117" cy="542702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SONY\Downloads\photo-output (2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763" y="0"/>
            <a:ext cx="8573985" cy="652021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SONY\Downloads\photo-output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263" y="67625"/>
            <a:ext cx="8716488" cy="67903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\Desktop\Ы\2022-12-17_15-16-5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134" y="201881"/>
            <a:ext cx="4607626" cy="5403272"/>
          </a:xfrm>
          <a:prstGeom prst="rect">
            <a:avLst/>
          </a:prstGeom>
          <a:noFill/>
        </p:spPr>
      </p:pic>
      <p:pic>
        <p:nvPicPr>
          <p:cNvPr id="1027" name="Picture 3" descr="C:\Users\SONY\Desktop\Ы\2022-12-17_15-18-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87637" y="190006"/>
            <a:ext cx="4572000" cy="542702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\Desktop\Ы\2022-12-17_20-55-4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639" y="0"/>
            <a:ext cx="5735904" cy="6555179"/>
          </a:xfrm>
          <a:prstGeom prst="rect">
            <a:avLst/>
          </a:prstGeom>
          <a:noFill/>
        </p:spPr>
      </p:pic>
      <p:pic>
        <p:nvPicPr>
          <p:cNvPr id="1027" name="Picture 3" descr="C:\Users\SONY\Desktop\Ы\2022-12-17_20-56-4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0733" y="0"/>
            <a:ext cx="5735782" cy="6526541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0009" y="584674"/>
            <a:ext cx="884711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Таким образом, умелое, профессиональное, творческое и качественное сочетание современных форм взаимодействия воспитателя с родителями способствует повышению теоретических знаний родителей, побуждает их пересматривать методы и приёмы домашнего воспитания детей, правильно организовывать разностороннюю деятельность детей в домашних условиях, а самое главное, родители становятся участниками образовательного процесса в ДОО.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Преимущества современных форм организации  взаимодействия с родителями в ДОО неоспоримы и многочисленны. Через новые формы взаимодействия с родителями реализуется принцип партнёрства, диалога. А их разнообразие позволяет нам, воспитателям, значительно улучшить отношения с семьями, повысить педагогическую культуру родителей, расширить представления детей в различных образовательных областях, организовать совместную деятельность детского сада и семьи более эффективно, интересно и разнообразно.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Результат работы - положительное отношение родителей к ДОО, и хорошая оценка его деятельности.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0456" y="380010"/>
            <a:ext cx="8596668" cy="779813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dszasechnoe.ru/media/fckeditor_storage/8351a45fcdacadf741148bfef648c47d%281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832" y="1382528"/>
            <a:ext cx="8952799" cy="4895850"/>
          </a:xfrm>
          <a:prstGeom prst="rect">
            <a:avLst/>
          </a:prstGeom>
          <a:noFill/>
          <a:ln w="76200"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1197</TotalTime>
  <Words>666</Words>
  <Application>Microsoft Office PowerPoint</Application>
  <PresentationFormat>Произвольный</PresentationFormat>
  <Paragraphs>59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Грань</vt:lpstr>
      <vt:lpstr>Муниципальное бюджетное дошкольное образовательное  учреждение  детский сад № 43, г. Белгорода</vt:lpstr>
      <vt:lpstr> Цель – создание единого образовательного пространства «Детский сад - семья». Задачи:  - повышение педагогической культуры родителей; - установление доверительных, партнёрских отношений с родителями; - создание условий для благоприятного климата взаимодействия с родителями; -  вовлечение родителей в единое образовательное пространство.</vt:lpstr>
      <vt:lpstr>Направления по вовлечению родителей  в совместную деятельность с ДОО</vt:lpstr>
      <vt:lpstr>Актуальность темы</vt:lpstr>
      <vt:lpstr>     Возникает вопрос. Как заинтересовать родителей в совместной работе? Как создать единое пространство развития ребенка в семье и детском саду, сделать родителей участниками воспитательно-образовательного процесса?       Для эффективного взаимодействия с семьёй недостаточно одного желания сотрудничать. Поэтому наряду с традиционными формами работы ДОО и семьи (конференции, тематические выставки, «круглый стол», консультации, общие и групповые собрания родителей, «дни открытых дверей») хорошо использовать современные формы и методы взаимодействия с семьями. Современный детский сад должен быть таким, чтобы каждая семья нашла  помощь и поддержку в воспитании детей.       Предлагаю вашему вниманию опыт работы с родителями МБДОУ        д/с №43 «Яблонька» г. Белгорода. Хочу поделиться  наиболее эффективными формами взаимодействия с семьями воспитанников, такими как,  технологии «Тур выходного дня» , «Гость группы»,  ведение страницы группы в социальной сети «ВКонтакте».  </vt:lpstr>
      <vt:lpstr>«Тур выходного дня»</vt:lpstr>
      <vt:lpstr>Посещение Белгородской государственной детской библиотеки им. А.А. Лиханова.</vt:lpstr>
      <vt:lpstr>Слайд 8</vt:lpstr>
      <vt:lpstr>Посещение Белгородского государственного театра кукол.</vt:lpstr>
      <vt:lpstr>Слайд 10</vt:lpstr>
      <vt:lpstr>«Гость группы»</vt:lpstr>
      <vt:lpstr>«Гость группы» - художник.</vt:lpstr>
      <vt:lpstr>«Гость группы» - музыкант.</vt:lpstr>
      <vt:lpstr>«Гость группы» - медсестра.</vt:lpstr>
      <vt:lpstr>Слайд 15</vt:lpstr>
      <vt:lpstr>Сайт группы в социальной сети «ВКонтакте»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работы с родителями в условиях детского сада.</dc:title>
  <dc:creator>User</dc:creator>
  <cp:lastModifiedBy>SONY</cp:lastModifiedBy>
  <cp:revision>130</cp:revision>
  <dcterms:created xsi:type="dcterms:W3CDTF">2015-03-31T12:14:47Z</dcterms:created>
  <dcterms:modified xsi:type="dcterms:W3CDTF">2025-09-28T14:34:43Z</dcterms:modified>
</cp:coreProperties>
</file>