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4"/>
  </p:notesMasterIdLst>
  <p:sldIdLst>
    <p:sldId id="256" r:id="rId2"/>
    <p:sldId id="288" r:id="rId3"/>
    <p:sldId id="264" r:id="rId4"/>
    <p:sldId id="263" r:id="rId5"/>
    <p:sldId id="266" r:id="rId6"/>
    <p:sldId id="281" r:id="rId7"/>
    <p:sldId id="282" r:id="rId8"/>
    <p:sldId id="283" r:id="rId9"/>
    <p:sldId id="284" r:id="rId10"/>
    <p:sldId id="285" r:id="rId11"/>
    <p:sldId id="289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0988" autoAdjust="0"/>
  </p:normalViewPr>
  <p:slideViewPr>
    <p:cSldViewPr>
      <p:cViewPr varScale="1">
        <p:scale>
          <a:sx n="45" d="100"/>
          <a:sy n="45" d="100"/>
        </p:scale>
        <p:origin x="123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F5D55-4AED-4BA5-8605-8D55F4CAE92F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1F142-B007-4458-94E6-9D15BF1C6D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709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272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5662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84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641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8464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913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03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962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2109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8177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608074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649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81874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11199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715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357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DB5FE8-58EC-4013-8F1C-6A74756BEAC2}" type="datetimeFigureOut">
              <a:rPr lang="ru-RU" smtClean="0"/>
              <a:t>30.12.2025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BF94C9-A1AA-4DB0-8163-011A72655C0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419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6.wdp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6.png"/><Relationship Id="rId17" Type="http://schemas.microsoft.com/office/2007/relationships/hdphoto" Target="../media/hdphoto8.wdp"/><Relationship Id="rId2" Type="http://schemas.openxmlformats.org/officeDocument/2006/relationships/image" Target="../media/image1.png"/><Relationship Id="rId16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5" Type="http://schemas.microsoft.com/office/2007/relationships/hdphoto" Target="../media/hdphoto7.wdp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4.wdp"/><Relationship Id="rId1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5" y="2404534"/>
            <a:ext cx="5688631" cy="217659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«Новогодний сапожок»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4869160"/>
            <a:ext cx="6400800" cy="1008112"/>
          </a:xfrm>
        </p:spPr>
        <p:txBody>
          <a:bodyPr>
            <a:normAutofit/>
          </a:bodyPr>
          <a:lstStyle/>
          <a:p>
            <a:pPr algn="r"/>
            <a:r>
              <a:rPr lang="ru-RU" sz="1900" dirty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rPr>
              <a:t>Составитель: педагог д/о</a:t>
            </a:r>
          </a:p>
          <a:p>
            <a:pPr algn="r"/>
            <a:r>
              <a:rPr lang="ru-RU" sz="1900" dirty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rPr>
              <a:t>Лаврушина Ольга Борисовна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11860" y="6093296"/>
            <a:ext cx="25202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900" dirty="0" err="1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rPr>
              <a:t>пгт.Славянка</a:t>
            </a:r>
            <a:r>
              <a:rPr lang="ru-RU" sz="1900" dirty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rPr>
              <a:t>  </a:t>
            </a:r>
          </a:p>
          <a:p>
            <a:pPr algn="ctr"/>
            <a:r>
              <a:rPr lang="ru-RU" sz="1900" dirty="0">
                <a:solidFill>
                  <a:schemeClr val="tx2"/>
                </a:solidFill>
                <a:latin typeface="+mj-lt"/>
                <a:cs typeface="Times New Roman" panose="02020603050405020304" pitchFamily="18" charset="0"/>
              </a:rPr>
              <a:t>2025 год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-108520" y="118373"/>
            <a:ext cx="9073008" cy="1859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2450" marR="201930" algn="ctr">
              <a:spcBef>
                <a:spcPts val="350"/>
              </a:spcBef>
              <a:buNone/>
            </a:pPr>
            <a:r>
              <a:rPr lang="ru-RU" sz="1900" kern="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Муниципальное</a:t>
            </a:r>
            <a:r>
              <a:rPr lang="ru-RU" sz="1900" kern="0" spc="-45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900" kern="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казённое</a:t>
            </a:r>
            <a:r>
              <a:rPr lang="ru-RU" sz="1900" kern="0" spc="-45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900" kern="0" spc="-1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учреждение</a:t>
            </a:r>
            <a:endParaRPr lang="ru-RU" sz="1900" kern="50" dirty="0">
              <a:solidFill>
                <a:schemeClr val="tx2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marL="549275" marR="201930">
              <a:spcBef>
                <a:spcPts val="135"/>
              </a:spcBef>
              <a:buNone/>
            </a:pPr>
            <a:r>
              <a:rPr lang="ru-RU" sz="1900" kern="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«Управление</a:t>
            </a:r>
            <a:r>
              <a:rPr lang="ru-RU" sz="1900" kern="0" spc="-7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900" kern="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образования</a:t>
            </a:r>
            <a:r>
              <a:rPr lang="ru-RU" sz="1900" kern="0" spc="-55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900" kern="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Хасанского</a:t>
            </a:r>
            <a:r>
              <a:rPr lang="ru-RU" sz="1900" kern="0" spc="-5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900" kern="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муниципального</a:t>
            </a:r>
            <a:r>
              <a:rPr lang="ru-RU" sz="1900" kern="0" spc="-6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</a:t>
            </a:r>
            <a:r>
              <a:rPr lang="ru-RU" sz="1900" kern="0" spc="-1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округа»</a:t>
            </a:r>
            <a:endParaRPr lang="ru-RU" sz="1900" kern="50" dirty="0">
              <a:solidFill>
                <a:schemeClr val="tx2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1900" kern="10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Муниципальное бюджетное учреждение дополнительного образования «Детский оздоровительно-образовательный центр                                    Хасанского муниципального округа» </a:t>
            </a:r>
            <a:endParaRPr lang="ru-RU" sz="1900" kern="50" dirty="0">
              <a:solidFill>
                <a:schemeClr val="tx2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1900" kern="100" dirty="0">
                <a:solidFill>
                  <a:schemeClr val="tx2"/>
                </a:solidFill>
                <a:effectLst/>
                <a:latin typeface="+mj-lt"/>
                <a:ea typeface="Times New Roman" panose="02020603050405020304" pitchFamily="18" charset="0"/>
              </a:rPr>
              <a:t> («МБУДО «ДООЦ»)</a:t>
            </a:r>
            <a:endParaRPr lang="ru-RU" sz="1900" kern="50" dirty="0">
              <a:solidFill>
                <a:schemeClr val="tx2"/>
              </a:solidFill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3272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28150D-1545-A39C-D80C-C6ABFD7987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476672"/>
            <a:ext cx="6626698" cy="2664296"/>
          </a:xfrm>
        </p:spPr>
        <p:txBody>
          <a:bodyPr>
            <a:noAutofit/>
          </a:bodyPr>
          <a:lstStyle/>
          <a:p>
            <a:r>
              <a:rPr lang="ru-RU" sz="2800" b="1" dirty="0"/>
              <a:t>Цель:</a:t>
            </a:r>
            <a:r>
              <a:rPr lang="ru-RU" sz="2800" dirty="0"/>
              <a:t> </a:t>
            </a:r>
            <a:r>
              <a:rPr lang="ru-RU" sz="1800" dirty="0">
                <a:solidFill>
                  <a:schemeClr val="tx1"/>
                </a:solidFill>
              </a:rPr>
              <a:t>учить детей мастерить сапожок, совершая при этом большое количество операций.  Осуществлять замысел, привлекая полученные ранее знания и умения.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2800" b="1" dirty="0"/>
              <a:t>Задачи: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Формировать способность работать с картинно-графической информацией: воспринимать, анализировать, синтезировать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Закреплять приёмы вырезывания и наклеивания.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Развивать творчество, эстетическое восприятие.</a:t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Воспитывать общественную мотивацию деятельности (сделать сапожок для сюрпризов своим родственникам.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DA4B1B6-50DD-9436-C87D-DF0B9C9EF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0614" y="4193703"/>
            <a:ext cx="7985802" cy="2664296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Декоративно-прикладное искусство развивает и обогащает в детях свободу, раскрепощённость, наблюдательность, индивидуальность, нестандартность мышления, формирует художественно-эстетический вкус, а также стремление творчески преобразовывать мир. Всё это без сомнения развивает художественные способности. В процессе творческой деятельности дети учатся самостоятельности, применяя ранее изученные выразительные средства при выполнении поставленных творческих задач.</a:t>
            </a:r>
          </a:p>
        </p:txBody>
      </p:sp>
    </p:spTree>
    <p:extLst>
      <p:ext uri="{BB962C8B-B14F-4D97-AF65-F5344CB8AC3E}">
        <p14:creationId xmlns:p14="http://schemas.microsoft.com/office/powerpoint/2010/main" val="3070354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36FCB32-0DEF-9676-CE4E-F9D636BE84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5220" y="4229889"/>
            <a:ext cx="1846373" cy="11913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877824"/>
          </a:xfrm>
        </p:spPr>
        <p:txBody>
          <a:bodyPr>
            <a:normAutofit/>
          </a:bodyPr>
          <a:lstStyle/>
          <a:p>
            <a:r>
              <a:rPr lang="ru-RU" sz="4000" b="1" dirty="0"/>
              <a:t>Материалы и инструменты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12776"/>
            <a:ext cx="9062252" cy="5544616"/>
          </a:xfrm>
        </p:spPr>
        <p:txBody>
          <a:bodyPr>
            <a:normAutofit/>
          </a:bodyPr>
          <a:lstStyle/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Рисунок «Сапожка»</a:t>
            </a:r>
            <a:endParaRPr lang="ru-RU" sz="1900" dirty="0"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Копировальная бумага</a:t>
            </a: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Клеевой пистолет. </a:t>
            </a:r>
            <a:r>
              <a:rPr lang="ru-RU" sz="1900" dirty="0">
                <a:latin typeface="+mj-lt"/>
                <a:cs typeface="Times New Roman" panose="02020603050405020304" pitchFamily="18" charset="0"/>
              </a:rPr>
              <a:t>для скрепления частей.</a:t>
            </a:r>
            <a:endParaRPr lang="ru-RU" sz="1900" b="1" dirty="0"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Лобзик для ручного выпиливания</a:t>
            </a:r>
            <a:r>
              <a:rPr lang="ru-RU" sz="1900" dirty="0">
                <a:latin typeface="+mj-lt"/>
                <a:cs typeface="Times New Roman" panose="02020603050405020304" pitchFamily="18" charset="0"/>
              </a:rPr>
              <a:t>.</a:t>
            </a:r>
            <a:endParaRPr lang="ru-RU" sz="1900" b="1" dirty="0"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Нитки. т</a:t>
            </a:r>
            <a:r>
              <a:rPr lang="ru-RU" sz="1900" dirty="0">
                <a:latin typeface="+mj-lt"/>
                <a:cs typeface="Times New Roman" panose="02020603050405020304" pitchFamily="18" charset="0"/>
              </a:rPr>
              <a:t>олстые, цветные </a:t>
            </a: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Снежинки, бусины д</a:t>
            </a:r>
            <a:r>
              <a:rPr lang="ru-RU" sz="1900" dirty="0">
                <a:latin typeface="+mj-lt"/>
                <a:cs typeface="Times New Roman" panose="02020603050405020304" pitchFamily="18" charset="0"/>
              </a:rPr>
              <a:t>ля оформления поделок.</a:t>
            </a:r>
            <a:endParaRPr lang="ru-RU" sz="1900" b="1" dirty="0">
              <a:latin typeface="+mj-lt"/>
              <a:cs typeface="Times New Roman" panose="02020603050405020304" pitchFamily="18" charset="0"/>
            </a:endParaRP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Фанера 4 мм </a:t>
            </a: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Акриловые краски с кистями</a:t>
            </a:r>
          </a:p>
          <a:p>
            <a:pPr algn="just"/>
            <a:r>
              <a:rPr lang="ru-RU" sz="1900" b="1" dirty="0">
                <a:latin typeface="+mj-lt"/>
                <a:cs typeface="Times New Roman" panose="02020603050405020304" pitchFamily="18" charset="0"/>
              </a:rPr>
              <a:t>Меховая опушка</a:t>
            </a:r>
          </a:p>
          <a:p>
            <a:pPr algn="just"/>
            <a:endParaRPr lang="ru-RU" sz="1900" b="1" dirty="0"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221" y="1281336"/>
            <a:ext cx="1943100" cy="18288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5055143-724D-7D1F-7A6B-D4B51B3757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214847" y="2708918"/>
            <a:ext cx="1846374" cy="141618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D7C31D7-B127-52F6-8997-311FB03071A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936" y="5730560"/>
            <a:ext cx="3275856" cy="86679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1D0CE13-7AFA-51FC-E218-CACD62662AB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856" y="0"/>
            <a:ext cx="1543100" cy="1901753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B91360B-5CEA-ACCD-B634-28DC5F2FA5E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1712" y="5015961"/>
            <a:ext cx="2592288" cy="234671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1E83B9A-36E9-5A2B-F2B1-64322FFF3212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38" y="5325272"/>
            <a:ext cx="3419872" cy="112744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1D3ED5A7-A5F1-491D-FD26-9FFEE4C6C05A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597" y="5535655"/>
            <a:ext cx="1846374" cy="1191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6164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Последовательность работы: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276872"/>
            <a:ext cx="8712968" cy="427707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1900" dirty="0"/>
              <a:t>Рассматривание и анализ образца поделки.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1900" dirty="0"/>
              <a:t>Установление поэтапной последовательности ее изготовления с предварительным планированием хода работы.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1900" dirty="0"/>
              <a:t>Выбор последовательного соединения частей поделки.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1900" dirty="0"/>
              <a:t>Подбор материала и инструментов (с помощью педагога д/о или самостоятельно).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1900" dirty="0"/>
              <a:t>Изготовление поделки.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1900" dirty="0"/>
              <a:t>Анализ и оценка детской  поделки.</a:t>
            </a:r>
          </a:p>
        </p:txBody>
      </p:sp>
    </p:spTree>
    <p:extLst>
      <p:ext uri="{BB962C8B-B14F-4D97-AF65-F5344CB8AC3E}">
        <p14:creationId xmlns:p14="http://schemas.microsoft.com/office/powerpoint/2010/main" val="32058861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0"/>
            <a:ext cx="6347714" cy="1930400"/>
          </a:xfrm>
        </p:spPr>
        <p:txBody>
          <a:bodyPr>
            <a:normAutofit/>
          </a:bodyPr>
          <a:lstStyle/>
          <a:p>
            <a:pPr algn="ctr"/>
            <a:r>
              <a:rPr lang="ru-RU" b="1" dirty="0"/>
              <a:t>«Сапожок»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AF7A388-EF88-391C-6521-5E389ECDB7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" y="965200"/>
            <a:ext cx="6028134" cy="530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798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8" y="404664"/>
            <a:ext cx="8354890" cy="2664296"/>
          </a:xfrm>
        </p:spPr>
        <p:txBody>
          <a:bodyPr>
            <a:normAutofit fontScale="90000"/>
          </a:bodyPr>
          <a:lstStyle/>
          <a:p>
            <a:r>
              <a:rPr lang="ru-RU" sz="3100" b="1" i="1" dirty="0">
                <a:solidFill>
                  <a:schemeClr val="accent2"/>
                </a:solidFill>
              </a:rPr>
              <a:t>Перед началом работы проговариваем технику безопасности при работе с  ручным лобзиком и </a:t>
            </a:r>
            <a:r>
              <a:rPr lang="ru-RU" sz="3100" b="1" i="1" dirty="0" err="1">
                <a:solidFill>
                  <a:schemeClr val="accent2"/>
                </a:solidFill>
              </a:rPr>
              <a:t>термопистолетом</a:t>
            </a:r>
            <a:r>
              <a:rPr lang="ru-RU" sz="3100" b="1" i="1" dirty="0">
                <a:solidFill>
                  <a:schemeClr val="accent2"/>
                </a:solidFill>
              </a:rPr>
              <a:t>. </a:t>
            </a:r>
            <a:br>
              <a:rPr lang="ru-RU" sz="3100" b="1" i="1" dirty="0">
                <a:solidFill>
                  <a:schemeClr val="accent2"/>
                </a:solidFill>
              </a:rPr>
            </a:br>
            <a:r>
              <a:rPr lang="ru-RU" sz="2700" dirty="0"/>
              <a:t>1. </a:t>
            </a:r>
            <a:r>
              <a:rPr lang="ru-RU" sz="2700" dirty="0">
                <a:solidFill>
                  <a:schemeClr val="tx2"/>
                </a:solidFill>
              </a:rPr>
              <a:t>На поверхность фанеры 4мм положить копировальную бумагу, затем рисунок сапожка. И обводим по контуру, чтобы на фанере отобразилось изображение.</a:t>
            </a:r>
            <a:endParaRPr lang="ru-RU" sz="27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41D1D60-16C4-68CA-C68B-401FDFFA8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07704" y="3091579"/>
            <a:ext cx="3431167" cy="3577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283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883296"/>
          </a:xfrm>
        </p:spPr>
        <p:txBody>
          <a:bodyPr>
            <a:normAutofit/>
          </a:bodyPr>
          <a:lstStyle/>
          <a:p>
            <a:r>
              <a:rPr lang="ru-RU" sz="1900" dirty="0"/>
              <a:t>2. </a:t>
            </a:r>
            <a:r>
              <a:rPr lang="ru-RU" sz="2400" dirty="0">
                <a:solidFill>
                  <a:schemeClr val="tx2"/>
                </a:solidFill>
              </a:rPr>
              <a:t>При помощи ручного лобзика по контуру выпиливаем сам сапожок и приклеиваем ниточку для подвешивания.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710E56B-8CAC-E707-3330-CAAE3A6C6DC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844824"/>
            <a:ext cx="5143500" cy="4403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03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100" dirty="0"/>
              <a:t>3.  </a:t>
            </a:r>
            <a:r>
              <a:rPr lang="ru-RU" sz="2100" dirty="0">
                <a:solidFill>
                  <a:schemeClr val="tx1"/>
                </a:solidFill>
                <a:latin typeface="+mn-lt"/>
              </a:rPr>
              <a:t>Акриловыми красками  разукрашиваем сапожок.</a:t>
            </a:r>
            <a:endParaRPr lang="ru-RU" sz="21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8AEB720-6998-792C-7BF7-CE93C2E8440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270000"/>
            <a:ext cx="5143500" cy="52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926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955304"/>
          </a:xfrm>
        </p:spPr>
        <p:txBody>
          <a:bodyPr>
            <a:normAutofit/>
          </a:bodyPr>
          <a:lstStyle/>
          <a:p>
            <a:r>
              <a:rPr lang="ru-RU" sz="1900" dirty="0"/>
              <a:t>4. </a:t>
            </a:r>
            <a:r>
              <a:rPr lang="ru-RU" sz="2400" dirty="0">
                <a:solidFill>
                  <a:schemeClr val="tx2"/>
                </a:solidFill>
              </a:rPr>
              <a:t>С помощью клеевого пистолета приклеиваем меховую опушку.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CD7AC5F-0CC3-6B5C-FDE1-78C2C78615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129308" y="1930524"/>
            <a:ext cx="4680520" cy="465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75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900" dirty="0"/>
              <a:t>5. </a:t>
            </a:r>
            <a:r>
              <a:rPr lang="ru-RU" sz="2400" dirty="0">
                <a:solidFill>
                  <a:schemeClr val="tx2"/>
                </a:solidFill>
              </a:rPr>
              <a:t>Наш сапожок мы предлагаем ребятам украсить бантиками обсыпать мелкими снежинками и бусинами.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89FFEF-A71D-9B96-76D8-8F68AC4705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1930400"/>
            <a:ext cx="5143500" cy="492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3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00325B-61F9-C035-0369-E74019A61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Каждый ребенок сможет сделать такой сапожок.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FEBE36D-EC5F-7AD2-37B0-DF58312E7E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80" y="1941434"/>
            <a:ext cx="2752784" cy="393583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563F8CB-E865-0293-4419-8D5E6950F4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492" y="1941434"/>
            <a:ext cx="3003796" cy="393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991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114891"/>
            <a:ext cx="6347713" cy="793829"/>
          </a:xfrm>
        </p:spPr>
        <p:txBody>
          <a:bodyPr/>
          <a:lstStyle/>
          <a:p>
            <a:r>
              <a:rPr lang="ru-RU" b="1" dirty="0"/>
              <a:t>Источники: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599" y="620688"/>
            <a:ext cx="6347714" cy="5420675"/>
          </a:xfrm>
        </p:spPr>
        <p:txBody>
          <a:bodyPr/>
          <a:lstStyle/>
          <a:p>
            <a:pPr marL="514350" indent="-514350" fontAlgn="t">
              <a:buAutoNum type="arabicPeriod"/>
            </a:pPr>
            <a:r>
              <a:rPr lang="ru-RU" sz="1900" dirty="0" err="1"/>
              <a:t>Гульянц</a:t>
            </a:r>
            <a:r>
              <a:rPr lang="ru-RU" sz="1900" dirty="0"/>
              <a:t> Э.К., </a:t>
            </a:r>
            <a:r>
              <a:rPr lang="ru-RU" sz="1900" dirty="0" err="1"/>
              <a:t>Базик</a:t>
            </a:r>
            <a:r>
              <a:rPr lang="ru-RU" sz="1900" dirty="0"/>
              <a:t> И.Я. Что можно сделать из бросового материала: Кн. для воспитателя дет. сада. - 2-е изд., </a:t>
            </a:r>
            <a:r>
              <a:rPr lang="ru-RU" sz="1900" dirty="0" err="1"/>
              <a:t>дораб</a:t>
            </a:r>
            <a:r>
              <a:rPr lang="ru-RU" sz="1900" dirty="0"/>
              <a:t>. - М.: Просвещение, 2023 г. -175 с.</a:t>
            </a:r>
          </a:p>
          <a:p>
            <a:pPr marL="514350" indent="-514350" fontAlgn="t">
              <a:buAutoNum type="arabicPeriod"/>
            </a:pPr>
            <a:r>
              <a:rPr lang="ru-RU" sz="1900" dirty="0"/>
              <a:t>Интернет сайт:</a:t>
            </a:r>
            <a:r>
              <a:rPr lang="en-US" sz="1900" dirty="0"/>
              <a:t>https://podelkiexpert.ru/podelki-iz-rakushek/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71600" y="1628800"/>
            <a:ext cx="2487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t"/>
            <a:r>
              <a:rPr lang="ru-RU" dirty="0">
                <a:solidFill>
                  <a:srgbClr val="2A2723"/>
                </a:solidFill>
                <a:latin typeface="Arial"/>
              </a:rPr>
              <a:t>.</a:t>
            </a:r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AC5B4E-56F5-6B64-90C6-099AD8A8FEB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852936"/>
            <a:ext cx="8424936" cy="369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88350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547</TotalTime>
  <Words>420</Words>
  <Application>Microsoft Office PowerPoint</Application>
  <PresentationFormat>Экран (4:3)</PresentationFormat>
  <Paragraphs>39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Calibri</vt:lpstr>
      <vt:lpstr>Times New Roman</vt:lpstr>
      <vt:lpstr>Trebuchet MS</vt:lpstr>
      <vt:lpstr>Wingdings 3</vt:lpstr>
      <vt:lpstr>Аспект</vt:lpstr>
      <vt:lpstr>Мастер-класс  «Новогодний сапожок»</vt:lpstr>
      <vt:lpstr>Цель: учить детей мастерить сапожок, совершая при этом большое количество операций.  Осуществлять замысел, привлекая полученные ранее знания и умения. Задачи: Формировать способность работать с картинно-графической информацией: воспринимать, анализировать, синтезировать Закреплять приёмы вырезывания и наклеивания. Развивать творчество, эстетическое восприятие. Воспитывать общественную мотивацию деятельности (сделать сапожок для сюрпризов своим родственникам. </vt:lpstr>
      <vt:lpstr>Материалы и инструменты</vt:lpstr>
      <vt:lpstr>Последовательность работы:</vt:lpstr>
      <vt:lpstr>«Сапожок»</vt:lpstr>
      <vt:lpstr>Перед началом работы проговариваем технику безопасности при работе с  ручным лобзиком и термопистолетом.  1. На поверхность фанеры 4мм положить копировальную бумагу, затем рисунок сапожка. И обводим по контуру, чтобы на фанере отобразилось изображение.</vt:lpstr>
      <vt:lpstr>2. При помощи ручного лобзика по контуру выпиливаем сам сапожок и приклеиваем ниточку для подвешивания.</vt:lpstr>
      <vt:lpstr>3.  Акриловыми красками  разукрашиваем сапожок.</vt:lpstr>
      <vt:lpstr>4. С помощью клеевого пистолета приклеиваем меховую опушку.</vt:lpstr>
      <vt:lpstr>5. Наш сапожок мы предлагаем ребятам украсить бантиками обсыпать мелкими снежинками и бусинами.</vt:lpstr>
      <vt:lpstr>Каждый ребенок сможет сделать такой сапожок.</vt:lpstr>
      <vt:lpstr>Источники: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Изготовление поделок из природного материала</dc:title>
  <dc:creator>Дарья</dc:creator>
  <cp:lastModifiedBy>Olga Lavrushina</cp:lastModifiedBy>
  <cp:revision>123</cp:revision>
  <dcterms:created xsi:type="dcterms:W3CDTF">2023-06-05T18:29:57Z</dcterms:created>
  <dcterms:modified xsi:type="dcterms:W3CDTF">2025-12-30T02:15:56Z</dcterms:modified>
</cp:coreProperties>
</file>