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sldIdLst>
    <p:sldId id="256" r:id="rId6"/>
    <p:sldId id="258" r:id="rId7"/>
    <p:sldId id="259" r:id="rId8"/>
    <p:sldId id="274" r:id="rId9"/>
    <p:sldId id="272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x="12192000" cy="68580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2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3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8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4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5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3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4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6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7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2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5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6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7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8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9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 fontScale="76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stomShape 1"/>
          <p:cNvSpPr/>
          <p:nvPr/>
        </p:nvSpPr>
        <p:spPr>
          <a:xfrm>
            <a:off x="0" y="163080"/>
            <a:ext cx="11754000" cy="114048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" name="CustomShape 2"/>
          <p:cNvSpPr/>
          <p:nvPr/>
        </p:nvSpPr>
        <p:spPr>
          <a:xfrm>
            <a:off x="9144000" y="6204600"/>
            <a:ext cx="3045600" cy="48744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1088280" y="6204600"/>
            <a:ext cx="7835400" cy="487440"/>
          </a:xfrm>
          <a:prstGeom prst="rect">
            <a:avLst/>
          </a:prstGeom>
          <a:solidFill>
            <a:srgbClr val="BDC3C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217440" y="6204600"/>
            <a:ext cx="650520" cy="487440"/>
          </a:xfrm>
          <a:prstGeom prst="rect">
            <a:avLst/>
          </a:prstGeom>
          <a:solidFill>
            <a:srgbClr val="F4433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" name="PlaceHolder 5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5" name="PlaceHolder 6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CustomShape 1"/>
          <p:cNvSpPr/>
          <p:nvPr/>
        </p:nvSpPr>
        <p:spPr>
          <a:xfrm>
            <a:off x="0" y="163080"/>
            <a:ext cx="11754000" cy="114048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3" name="CustomShape 2"/>
          <p:cNvSpPr/>
          <p:nvPr/>
        </p:nvSpPr>
        <p:spPr>
          <a:xfrm>
            <a:off x="9144000" y="6204600"/>
            <a:ext cx="3045600" cy="48744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4" name="CustomShape 3"/>
          <p:cNvSpPr/>
          <p:nvPr/>
        </p:nvSpPr>
        <p:spPr>
          <a:xfrm>
            <a:off x="1088280" y="6204600"/>
            <a:ext cx="7835400" cy="487440"/>
          </a:xfrm>
          <a:prstGeom prst="rect">
            <a:avLst/>
          </a:prstGeom>
          <a:solidFill>
            <a:srgbClr val="BDC3C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5" name="CustomShape 4"/>
          <p:cNvSpPr/>
          <p:nvPr/>
        </p:nvSpPr>
        <p:spPr>
          <a:xfrm>
            <a:off x="217440" y="6204600"/>
            <a:ext cx="650520" cy="487440"/>
          </a:xfrm>
          <a:prstGeom prst="rect">
            <a:avLst/>
          </a:prstGeom>
          <a:solidFill>
            <a:srgbClr val="F4433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6" name="PlaceHolder 5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47" name="PlaceHolder 6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CustomShape 1"/>
          <p:cNvSpPr/>
          <p:nvPr/>
        </p:nvSpPr>
        <p:spPr>
          <a:xfrm>
            <a:off x="0" y="163080"/>
            <a:ext cx="11754000" cy="114048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5" name="CustomShape 2"/>
          <p:cNvSpPr/>
          <p:nvPr/>
        </p:nvSpPr>
        <p:spPr>
          <a:xfrm>
            <a:off x="9144000" y="6204600"/>
            <a:ext cx="3045600" cy="48744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6" name="CustomShape 3"/>
          <p:cNvSpPr/>
          <p:nvPr/>
        </p:nvSpPr>
        <p:spPr>
          <a:xfrm>
            <a:off x="1088280" y="6204600"/>
            <a:ext cx="7835400" cy="487440"/>
          </a:xfrm>
          <a:prstGeom prst="rect">
            <a:avLst/>
          </a:prstGeom>
          <a:solidFill>
            <a:srgbClr val="BDC3C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7" name="CustomShape 4"/>
          <p:cNvSpPr/>
          <p:nvPr/>
        </p:nvSpPr>
        <p:spPr>
          <a:xfrm>
            <a:off x="217440" y="6204600"/>
            <a:ext cx="650520" cy="487440"/>
          </a:xfrm>
          <a:prstGeom prst="rect">
            <a:avLst/>
          </a:prstGeom>
          <a:solidFill>
            <a:srgbClr val="F4433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8" name="PlaceHolder 5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89" name="PlaceHolder 6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0" y="163080"/>
            <a:ext cx="11754000" cy="114048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7" name="CustomShape 2"/>
          <p:cNvSpPr/>
          <p:nvPr/>
        </p:nvSpPr>
        <p:spPr>
          <a:xfrm>
            <a:off x="9144000" y="6204600"/>
            <a:ext cx="3045600" cy="48744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8" name="CustomShape 3"/>
          <p:cNvSpPr/>
          <p:nvPr/>
        </p:nvSpPr>
        <p:spPr>
          <a:xfrm>
            <a:off x="1088280" y="6204600"/>
            <a:ext cx="7835400" cy="487440"/>
          </a:xfrm>
          <a:prstGeom prst="rect">
            <a:avLst/>
          </a:prstGeom>
          <a:solidFill>
            <a:srgbClr val="BDC3C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9" name="CustomShape 4"/>
          <p:cNvSpPr/>
          <p:nvPr/>
        </p:nvSpPr>
        <p:spPr>
          <a:xfrm>
            <a:off x="217440" y="6204600"/>
            <a:ext cx="650520" cy="487440"/>
          </a:xfrm>
          <a:prstGeom prst="rect">
            <a:avLst/>
          </a:prstGeom>
          <a:solidFill>
            <a:srgbClr val="F4433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0" name="PlaceHolder 5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31" name="PlaceHolder 6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CustomShape 1"/>
          <p:cNvSpPr/>
          <p:nvPr/>
        </p:nvSpPr>
        <p:spPr>
          <a:xfrm>
            <a:off x="0" y="163080"/>
            <a:ext cx="11754000" cy="114048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9" name="CustomShape 2"/>
          <p:cNvSpPr/>
          <p:nvPr/>
        </p:nvSpPr>
        <p:spPr>
          <a:xfrm>
            <a:off x="9144000" y="6204600"/>
            <a:ext cx="3045600" cy="48744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0" name="CustomShape 3"/>
          <p:cNvSpPr/>
          <p:nvPr/>
        </p:nvSpPr>
        <p:spPr>
          <a:xfrm>
            <a:off x="1088280" y="6204600"/>
            <a:ext cx="7835400" cy="487440"/>
          </a:xfrm>
          <a:prstGeom prst="rect">
            <a:avLst/>
          </a:prstGeom>
          <a:solidFill>
            <a:srgbClr val="BDC3C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1" name="CustomShape 4"/>
          <p:cNvSpPr/>
          <p:nvPr/>
        </p:nvSpPr>
        <p:spPr>
          <a:xfrm>
            <a:off x="217440" y="6204600"/>
            <a:ext cx="650520" cy="487440"/>
          </a:xfrm>
          <a:prstGeom prst="rect">
            <a:avLst/>
          </a:prstGeom>
          <a:solidFill>
            <a:srgbClr val="F4433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2" name="PlaceHolder 5"/>
          <p:cNvSpPr>
            <a:spLocks noGrp="1"/>
          </p:cNvSpPr>
          <p:nvPr>
            <p:ph type="title"/>
          </p:nvPr>
        </p:nvSpPr>
        <p:spPr>
          <a:xfrm>
            <a:off x="609480" y="273240"/>
            <a:ext cx="10972080" cy="1145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73" name="PlaceHolder 6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CustomShape 1"/>
          <p:cNvSpPr/>
          <p:nvPr/>
        </p:nvSpPr>
        <p:spPr>
          <a:xfrm>
            <a:off x="1523880" y="109800"/>
            <a:ext cx="9140760" cy="497538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dirty="0"/>
              <a:t/>
            </a:r>
            <a:br>
              <a:rPr dirty="0"/>
            </a:br>
            <a:r>
              <a:rPr lang="ru-RU" sz="4400" b="1" strike="noStrike" spc="-1" dirty="0" smtClean="0">
                <a:solidFill>
                  <a:srgbClr val="000000"/>
                </a:solidFill>
                <a:latin typeface="Times New Roman"/>
                <a:ea typeface="Calibri Light"/>
              </a:rPr>
              <a:t>Разработка </a:t>
            </a:r>
            <a:r>
              <a:rPr lang="ru-RU" sz="4400" b="1" strike="noStrike" spc="-1" dirty="0">
                <a:solidFill>
                  <a:srgbClr val="000000"/>
                </a:solidFill>
                <a:latin typeface="Times New Roman"/>
                <a:ea typeface="Calibri Light"/>
              </a:rPr>
              <a:t>маршрута по достопримечательностям </a:t>
            </a:r>
            <a:r>
              <a:rPr lang="ru-RU" sz="4400" b="1" strike="noStrike" spc="-1" dirty="0" err="1">
                <a:solidFill>
                  <a:srgbClr val="000000"/>
                </a:solidFill>
                <a:latin typeface="Times New Roman"/>
                <a:ea typeface="Calibri Light"/>
              </a:rPr>
              <a:t>Починковского</a:t>
            </a:r>
            <a:r>
              <a:rPr lang="ru-RU" sz="4400" b="1" strike="noStrike" spc="-1" dirty="0">
                <a:solidFill>
                  <a:srgbClr val="000000"/>
                </a:solidFill>
                <a:latin typeface="Times New Roman"/>
                <a:ea typeface="Calibri Light"/>
              </a:rPr>
              <a:t> </a:t>
            </a:r>
            <a:r>
              <a:rPr lang="ru-RU" sz="4400" b="1" strike="noStrike" spc="-1" dirty="0" smtClean="0">
                <a:solidFill>
                  <a:srgbClr val="000000"/>
                </a:solidFill>
                <a:latin typeface="Times New Roman"/>
                <a:ea typeface="Calibri Light"/>
              </a:rPr>
              <a:t>района</a:t>
            </a:r>
            <a:r>
              <a:rPr lang="ru-RU" sz="4400" b="1" spc="-1" dirty="0">
                <a:solidFill>
                  <a:srgbClr val="000000"/>
                </a:solidFill>
                <a:latin typeface="Times New Roman"/>
                <a:ea typeface="Calibri Light"/>
              </a:rPr>
              <a:t>.</a:t>
            </a:r>
            <a:r>
              <a:rPr sz="4400" b="1" dirty="0"/>
              <a:t/>
            </a:r>
            <a:br>
              <a:rPr sz="4400" b="1" dirty="0"/>
            </a:br>
            <a:endParaRPr lang="ru-RU" sz="4400" b="1" strike="noStrike" spc="-1" dirty="0">
              <a:latin typeface="Arial"/>
            </a:endParaRPr>
          </a:p>
        </p:txBody>
      </p:sp>
      <p:sp>
        <p:nvSpPr>
          <p:cNvPr id="211" name="CustomShape 2"/>
          <p:cNvSpPr/>
          <p:nvPr/>
        </p:nvSpPr>
        <p:spPr>
          <a:xfrm>
            <a:off x="1315080" y="4647757"/>
            <a:ext cx="9243720" cy="826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25000" lnSpcReduction="20000"/>
          </a:bodyPr>
          <a:lstStyle/>
          <a:p>
            <a:pPr algn="r">
              <a:lnSpc>
                <a:spcPct val="90000"/>
              </a:lnSpc>
              <a:spcBef>
                <a:spcPts val="1001"/>
              </a:spcBef>
            </a:pPr>
            <a:endParaRPr lang="ru-RU" sz="5500" b="0" strike="noStrike" spc="-1" dirty="0">
              <a:latin typeface="Arial"/>
            </a:endParaRPr>
          </a:p>
          <a:p>
            <a:pPr algn="r">
              <a:lnSpc>
                <a:spcPct val="90000"/>
              </a:lnSpc>
              <a:spcBef>
                <a:spcPts val="1001"/>
              </a:spcBef>
            </a:pPr>
            <a:r>
              <a:rPr lang="ru-RU" sz="2400" b="0" strike="noStrike" spc="-1" dirty="0">
                <a:solidFill>
                  <a:srgbClr val="000000"/>
                </a:solidFill>
                <a:latin typeface="Calibri"/>
                <a:ea typeface="Calibri"/>
              </a:rPr>
              <a:t>                                                                          </a:t>
            </a:r>
            <a:endParaRPr lang="ru-RU" sz="2400" b="0" strike="noStrike" spc="-1" dirty="0">
              <a:latin typeface="Arial"/>
            </a:endParaRPr>
          </a:p>
          <a:p>
            <a:pPr algn="r"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 algn="r"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 algn="r">
              <a:lnSpc>
                <a:spcPct val="90000"/>
              </a:lnSpc>
              <a:spcBef>
                <a:spcPts val="1001"/>
              </a:spcBef>
            </a:pPr>
            <a:r>
              <a:rPr lang="ru-RU" sz="2400" b="0" strike="noStrike" spc="-1" dirty="0">
                <a:solidFill>
                  <a:srgbClr val="000000"/>
                </a:solidFill>
                <a:latin typeface="Calibri"/>
                <a:ea typeface="Calibri"/>
              </a:rPr>
              <a:t>   </a:t>
            </a:r>
            <a:endParaRPr lang="ru-RU" sz="24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CustomShape 1"/>
          <p:cNvSpPr/>
          <p:nvPr/>
        </p:nvSpPr>
        <p:spPr>
          <a:xfrm>
            <a:off x="838080" y="260648"/>
            <a:ext cx="10512360" cy="100811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3600" b="0" strike="noStrike" spc="-1" dirty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ea typeface="DejaVu Sans"/>
                <a:cs typeface="Times New Roman" pitchFamily="18" charset="0"/>
              </a:rPr>
              <a:t>История </a:t>
            </a:r>
            <a:r>
              <a:rPr lang="ru-RU" sz="3600" b="0" strike="noStrike" spc="-1" dirty="0" err="1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ea typeface="DejaVu Sans"/>
                <a:cs typeface="Times New Roman" pitchFamily="18" charset="0"/>
              </a:rPr>
              <a:t>Починковского</a:t>
            </a:r>
            <a:r>
              <a:rPr lang="ru-RU" sz="3600" b="0" strike="noStrike" spc="-1" dirty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ea typeface="DejaVu Sans"/>
                <a:cs typeface="Times New Roman" pitchFamily="18" charset="0"/>
              </a:rPr>
              <a:t> </a:t>
            </a:r>
            <a:r>
              <a:rPr lang="ru-RU" sz="3600" b="0" strike="noStrike" spc="-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itchFamily="18" charset="0"/>
                <a:ea typeface="DejaVu Sans"/>
                <a:cs typeface="Times New Roman" pitchFamily="18" charset="0"/>
              </a:rPr>
              <a:t>района.</a:t>
            </a:r>
            <a:endParaRPr lang="ru-RU" sz="3600" b="0" strike="noStrike" spc="-1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" name="CustomShape 2"/>
          <p:cNvSpPr/>
          <p:nvPr/>
        </p:nvSpPr>
        <p:spPr>
          <a:xfrm>
            <a:off x="838080" y="1825560"/>
            <a:ext cx="10512360" cy="4348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В 1152 году к месту нынешнего Городца прибыл с дружиной князь Юрий Долгорукий, здесь он столкнулся с мордовскими племенами: эрзей, мокшей и 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Times New Roman"/>
                <a:ea typeface="Calibri"/>
              </a:rPr>
              <a:t>караятами</a:t>
            </a: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. Мордва вступили в бой с дружиною князя, но была разбита и оттеснена к югу от реки Ра (Волги), причем племя эрзя осело, главным образом, в районе современного Арзамаса. Племя мокша ушло ещё дальше к югу и поселилось на территории современной Республики Мордовия.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Во время этого движения некоторые эрзянские и 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Times New Roman"/>
                <a:ea typeface="Calibri"/>
              </a:rPr>
              <a:t>мокшакские</a:t>
            </a: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 группы осели на территории нынешнего </a:t>
            </a:r>
            <a:r>
              <a:rPr lang="ru-RU" sz="1800" b="0" strike="noStrike" spc="-1" dirty="0" err="1">
                <a:solidFill>
                  <a:srgbClr val="000000"/>
                </a:solidFill>
                <a:latin typeface="Times New Roman"/>
                <a:ea typeface="Calibri"/>
              </a:rPr>
              <a:t>Починковского</a:t>
            </a: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 района.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Активное проникновение русских в мордовские земли началось после основания в 1221 году Нижнего Новгорода. Нижегородские князья всячески поощряли заселение мордовских земель своими подданными.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1800" b="0" strike="noStrike" spc="-1" dirty="0" smtClean="0">
                <a:solidFill>
                  <a:srgbClr val="000000"/>
                </a:solidFill>
                <a:latin typeface="Times New Roman"/>
                <a:ea typeface="Calibri"/>
              </a:rPr>
              <a:t>.</a:t>
            </a: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18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CustomShape 1"/>
          <p:cNvSpPr/>
          <p:nvPr/>
        </p:nvSpPr>
        <p:spPr>
          <a:xfrm>
            <a:off x="432000" y="1296000"/>
            <a:ext cx="11500920" cy="472528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r>
              <a:rPr lang="ru-RU" sz="1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 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Для продуктивного использования лугов и </a:t>
            </a:r>
            <a:r>
              <a:rPr lang="ru-RU" sz="2400" b="0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пастбищ боярин </a:t>
            </a:r>
            <a:r>
              <a:rPr lang="ru-RU" sz="2400" b="0" strike="noStrike" spc="-1" dirty="0" err="1" smtClean="0">
                <a:solidFill>
                  <a:srgbClr val="000000"/>
                </a:solidFill>
                <a:latin typeface="Times New Roman"/>
                <a:ea typeface="DejaVu Sans"/>
              </a:rPr>
              <a:t>Б.И.Морозов</a:t>
            </a:r>
            <a:r>
              <a:rPr lang="ru-RU" sz="2400" b="0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приказал управителю поставить в Новом </a:t>
            </a:r>
            <a:r>
              <a:rPr lang="ru-RU" sz="2400" b="0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Рождественне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(Починках) «Конский завод», что и было сделано в 1652 году. На заводе стали выращивать выездных и верховых лошадей.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Известно, что кирпичный Конный завод в Починках построен в 1819-1821 году. Строительство его по данным А. М. Рожалина велось шесть лет. Завод представляет собой квадрат из конюшен с несколькими проездами внутрь, где первоначально располагались: зимний манеж, вещевой склад и продуктовый склад.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В начале на конном заводе лошади выращивались верховые, кавалерийские. В качестве маточного состава были немецкие упряжные лошади, а в качестве жеребцов производителей - английские и испанские скакуны.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03712" y="398685"/>
            <a:ext cx="47533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  <a:t>Конный 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</a:rPr>
              <a:t>завод.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76120" y="571412"/>
            <a:ext cx="4405800" cy="5170646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Починковский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государственный Конный завод имеет давнюю и богатую историю. Это самый старый Конный завод России из ныне существующих. Исторические сведения гласят: боярин Б. И. Морозов купил в 1647 году у царя Алексея Михайловича (Романова) «пустую Мордовскую землю Починки с пустошами и полянами, с бортными и лесными угодьями за 143 рубля и три алтына с деньгой». </a:t>
            </a:r>
            <a:endParaRPr lang="ru-RU" sz="2400" dirty="0"/>
          </a:p>
        </p:txBody>
      </p:sp>
      <p:pic>
        <p:nvPicPr>
          <p:cNvPr id="3" name="Picture 2" descr="C:\Users\XXX\Downloads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6636568" cy="64648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50319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80" y="707680"/>
            <a:ext cx="10972440" cy="276999"/>
          </a:xfrm>
        </p:spPr>
        <p:txBody>
          <a:bodyPr/>
          <a:lstStyle/>
          <a:p>
            <a:endParaRPr lang="ru-RU"/>
          </a:p>
        </p:txBody>
      </p:sp>
      <p:pic>
        <p:nvPicPr>
          <p:cNvPr id="1026" name="Picture 2" descr="C:\Users\XXX\Downloads\5769510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1"/>
            <a:ext cx="5067877" cy="5721797"/>
          </a:xfrm>
          <a:prstGeom prst="rect">
            <a:avLst/>
          </a:prstGeom>
          <a:noFill/>
        </p:spPr>
      </p:pic>
      <p:pic>
        <p:nvPicPr>
          <p:cNvPr id="1027" name="Picture 3" descr="C:\Users\XXX\Downloads\1052521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5893" y="548681"/>
            <a:ext cx="7056107" cy="56636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6905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Рисунок 175"/>
          <p:cNvPicPr/>
          <p:nvPr/>
        </p:nvPicPr>
        <p:blipFill>
          <a:blip r:embed="rId2"/>
          <a:stretch/>
        </p:blipFill>
        <p:spPr>
          <a:xfrm>
            <a:off x="720000" y="2614680"/>
            <a:ext cx="3807360" cy="2855160"/>
          </a:xfrm>
          <a:prstGeom prst="rect">
            <a:avLst/>
          </a:prstGeom>
          <a:ln>
            <a:noFill/>
          </a:ln>
        </p:spPr>
      </p:pic>
      <p:pic>
        <p:nvPicPr>
          <p:cNvPr id="219" name="Рисунок 176"/>
          <p:cNvPicPr/>
          <p:nvPr/>
        </p:nvPicPr>
        <p:blipFill>
          <a:blip r:embed="rId3"/>
          <a:stretch/>
        </p:blipFill>
        <p:spPr>
          <a:xfrm>
            <a:off x="5688000" y="2211840"/>
            <a:ext cx="4605840" cy="3258000"/>
          </a:xfrm>
          <a:prstGeom prst="rect">
            <a:avLst/>
          </a:prstGeom>
          <a:ln>
            <a:noFill/>
          </a:ln>
        </p:spPr>
      </p:pic>
      <p:sp>
        <p:nvSpPr>
          <p:cNvPr id="220" name="CustomShape 1"/>
          <p:cNvSpPr/>
          <p:nvPr/>
        </p:nvSpPr>
        <p:spPr>
          <a:xfrm>
            <a:off x="1008000" y="1816560"/>
            <a:ext cx="3165840" cy="36787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Нынешнее состояние завода</a:t>
            </a:r>
            <a:endParaRPr lang="ru-RU" sz="1800" b="1" strike="noStrike" spc="-1" dirty="0">
              <a:latin typeface="Arial"/>
            </a:endParaRPr>
          </a:p>
        </p:txBody>
      </p:sp>
      <p:sp>
        <p:nvSpPr>
          <p:cNvPr id="221" name="CustomShape 2"/>
          <p:cNvSpPr/>
          <p:nvPr/>
        </p:nvSpPr>
        <p:spPr>
          <a:xfrm>
            <a:off x="6696000" y="1872000"/>
            <a:ext cx="2445840" cy="36787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Изначальный вид </a:t>
            </a:r>
            <a:endParaRPr lang="ru-RU" sz="1800" b="1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CustomShape 1"/>
          <p:cNvSpPr/>
          <p:nvPr/>
        </p:nvSpPr>
        <p:spPr>
          <a:xfrm flipH="1">
            <a:off x="-2403360" y="72000"/>
            <a:ext cx="93240" cy="6854760"/>
          </a:xfrm>
          <a:custGeom>
            <a:avLst/>
            <a:gdLst/>
            <a:ahLst/>
            <a:cxnLst/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23" name="CustomShape 2"/>
          <p:cNvSpPr/>
          <p:nvPr/>
        </p:nvSpPr>
        <p:spPr>
          <a:xfrm flipH="1">
            <a:off x="6694200" y="0"/>
            <a:ext cx="2526480" cy="6854760"/>
          </a:xfrm>
          <a:custGeom>
            <a:avLst/>
            <a:gdLst/>
            <a:ahLst/>
            <a:cxnLst/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24" name="CustomShape 3"/>
          <p:cNvSpPr/>
          <p:nvPr/>
        </p:nvSpPr>
        <p:spPr>
          <a:xfrm>
            <a:off x="144000" y="432000"/>
            <a:ext cx="11712640" cy="6945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 algn="just">
              <a:lnSpc>
                <a:spcPct val="90000"/>
              </a:lnSpc>
              <a:spcAft>
                <a:spcPts val="601"/>
              </a:spcAft>
            </a:pPr>
            <a:r>
              <a:rPr lang="ru-RU" sz="2400" b="0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Известно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, что Никольская церковь была построена в1780–1784 годы.  </a:t>
            </a:r>
            <a:endParaRPr lang="ru-RU" sz="2400" b="0" strike="noStrike" spc="-1" dirty="0">
              <a:latin typeface="Arial"/>
            </a:endParaRPr>
          </a:p>
          <a:p>
            <a:pPr algn="just">
              <a:lnSpc>
                <a:spcPct val="114000"/>
              </a:lnSpc>
              <a:spcAft>
                <a:spcPts val="1001"/>
              </a:spcAft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На южной и северной сторонах колонны с фронтонами, кровля на три ската, на куполе - дуговая, покрыта железом и выкрашена зеленою краской. Глава на фонаре покрыта белою жестью, крест железный обит белою жестью.</a:t>
            </a:r>
            <a:endParaRPr lang="ru-RU" sz="2400" b="0" strike="noStrike" spc="-1" dirty="0">
              <a:latin typeface="Arial"/>
            </a:endParaRPr>
          </a:p>
          <a:p>
            <a:pPr algn="just">
              <a:lnSpc>
                <a:spcPct val="114000"/>
              </a:lnSpc>
              <a:spcAft>
                <a:spcPts val="1001"/>
              </a:spcAft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В советское время, когда было решено сделать из церкви кинотеатр, сбросили кресты с куполов. Вместо крестов повесили красный флаг. </a:t>
            </a:r>
            <a:endParaRPr lang="ru-RU" sz="2400" b="0" strike="noStrike" spc="-1" dirty="0">
              <a:latin typeface="Arial"/>
            </a:endParaRPr>
          </a:p>
          <a:p>
            <a:pPr algn="just">
              <a:lnSpc>
                <a:spcPct val="114000"/>
              </a:lnSpc>
              <a:spcAft>
                <a:spcPts val="1001"/>
              </a:spcAft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В настоящее время идет реконструкция алтарной части и ведутся другие работы по возвращению храму исторического облика. Администрация </a:t>
            </a:r>
            <a:r>
              <a:rPr lang="ru-RU" sz="2400" b="0" strike="noStrike" spc="-1" dirty="0" err="1">
                <a:solidFill>
                  <a:srgbClr val="000000"/>
                </a:solidFill>
                <a:latin typeface="Times New Roman"/>
                <a:ea typeface="Times New Roman"/>
              </a:rPr>
              <a:t>Починковского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муниципального округа  готовится передать в ведение </a:t>
            </a:r>
            <a:r>
              <a:rPr lang="ru-RU" sz="2400" b="0" strike="noStrike" spc="-1" dirty="0" err="1">
                <a:solidFill>
                  <a:srgbClr val="000000"/>
                </a:solidFill>
                <a:latin typeface="Times New Roman"/>
                <a:ea typeface="Times New Roman"/>
              </a:rPr>
              <a:t>Лысковской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 епархии здание Никольской соборной церкви. С 19 ноября 2015 года в храме возобновились богослужения.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114000"/>
              </a:lnSpc>
              <a:spcAft>
                <a:spcPts val="10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14000"/>
              </a:lnSpc>
              <a:spcAft>
                <a:spcPts val="1001"/>
              </a:spcAft>
            </a:pPr>
            <a:endParaRPr lang="ru-RU" sz="1800" b="0" strike="noStrike" spc="-1" dirty="0">
              <a:latin typeface="Arial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71319" y="332656"/>
            <a:ext cx="67436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strike="noStrike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DejaVu Sans"/>
              </a:rPr>
              <a:t>Никольская церковь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Рисунок 182"/>
          <p:cNvPicPr/>
          <p:nvPr/>
        </p:nvPicPr>
        <p:blipFill>
          <a:blip r:embed="rId2"/>
          <a:stretch/>
        </p:blipFill>
        <p:spPr>
          <a:xfrm>
            <a:off x="1847528" y="1484784"/>
            <a:ext cx="7920880" cy="4633056"/>
          </a:xfrm>
          <a:prstGeom prst="rect">
            <a:avLst/>
          </a:prstGeom>
          <a:ln>
            <a:noFill/>
          </a:ln>
        </p:spPr>
      </p:pic>
      <p:sp>
        <p:nvSpPr>
          <p:cNvPr id="226" name="CustomShape 1"/>
          <p:cNvSpPr/>
          <p:nvPr/>
        </p:nvSpPr>
        <p:spPr>
          <a:xfrm>
            <a:off x="3744000" y="476672"/>
            <a:ext cx="4605840" cy="46021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Архитектура Никольского храма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CustomShape 1"/>
          <p:cNvSpPr/>
          <p:nvPr/>
        </p:nvSpPr>
        <p:spPr>
          <a:xfrm>
            <a:off x="288000" y="1009800"/>
            <a:ext cx="10653120" cy="2731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r>
              <a:rPr lang="ru-RU" sz="2000" b="0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Этот 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необычный памятник открыли близ села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Василёвка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Починковского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района. Его созданию содействовал председатель местного сельхозпредприятия Ю. Н.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Шамов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Памятник в виде воткнутого в землю меча с крестом на верху рукояти поставлен в середине древней крепости, входившей в пограничное оборонительное сооружение Руси. Внизу, на постаменте, надпись: "Крест на мече". Установлен в честь защитников государства Российского. Здесь была "крепость-острожек", построена в 1552 году при походе великого князя Ивана IV, Грозного, на г. Казань. Крепость входила в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Темниковско-Алаторскую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засеку и просуществовала до 1645 года. В XIII веке здесь было мордовское поселение. 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Aft>
                <a:spcPts val="601"/>
              </a:spcAft>
            </a:pPr>
            <a:endParaRPr lang="ru-RU" sz="1800" b="0" strike="noStrike" spc="-1" dirty="0">
              <a:latin typeface="Arial"/>
            </a:endParaRPr>
          </a:p>
        </p:txBody>
      </p:sp>
      <p:pic>
        <p:nvPicPr>
          <p:cNvPr id="228" name="Рисунок 185"/>
          <p:cNvPicPr/>
          <p:nvPr/>
        </p:nvPicPr>
        <p:blipFill>
          <a:blip r:embed="rId2"/>
          <a:stretch/>
        </p:blipFill>
        <p:spPr>
          <a:xfrm>
            <a:off x="126360" y="4224240"/>
            <a:ext cx="3759480" cy="2497320"/>
          </a:xfrm>
          <a:prstGeom prst="rect">
            <a:avLst/>
          </a:prstGeom>
          <a:ln>
            <a:noFill/>
          </a:ln>
        </p:spPr>
      </p:pic>
      <p:pic>
        <p:nvPicPr>
          <p:cNvPr id="229" name="Рисунок 186"/>
          <p:cNvPicPr/>
          <p:nvPr/>
        </p:nvPicPr>
        <p:blipFill>
          <a:blip r:embed="rId3"/>
          <a:stretch/>
        </p:blipFill>
        <p:spPr>
          <a:xfrm>
            <a:off x="8406360" y="4196520"/>
            <a:ext cx="3759480" cy="2497320"/>
          </a:xfrm>
          <a:prstGeom prst="rect">
            <a:avLst/>
          </a:prstGeom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431704" y="332656"/>
            <a:ext cx="4587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strike="noStrike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DejaVu Sans"/>
              </a:rPr>
              <a:t>Крест на мече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CustomShape 1"/>
          <p:cNvSpPr/>
          <p:nvPr/>
        </p:nvSpPr>
        <p:spPr>
          <a:xfrm>
            <a:off x="152280" y="79200"/>
            <a:ext cx="11831760" cy="840084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Музей 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зародился в 1969 году с выставки по материалам матроса легендарного крейсера «Варяг»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И.Я.Илюшечкина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, которая экспонировалась под девизом «Корабли - герои и люди - герои не умирают».</a:t>
            </a:r>
            <a:endParaRPr lang="ru-RU" sz="20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Официально музей функционирует с 24 августа 1970 года.</a:t>
            </a:r>
            <a:endParaRPr lang="ru-RU" sz="20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Статус народного краеведческого музея получил 18 мая 1984 года.</a:t>
            </a:r>
            <a:endParaRPr lang="ru-RU" sz="20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 Музей находится в старинном купеческом доме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Лощининых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, который был построен во второй половине XIX века и имел большие подвалы и лепные потолки.</a:t>
            </a:r>
            <a:endParaRPr lang="ru-RU" sz="20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После 1917 года здесь некоторое время размещалась почта, затем общежитие педагогического техникума и его базовая школа. Сейчас в здании находятся: краеведческий музей и начальные классы </a:t>
            </a:r>
            <a:endParaRPr lang="ru-RU" sz="2000" b="0" strike="noStrike" spc="-1" dirty="0" smtClean="0">
              <a:solidFill>
                <a:srgbClr val="000000"/>
              </a:solidFill>
              <a:latin typeface="Times New Roman"/>
              <a:ea typeface="DejaVu Sans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МБОУ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Times New Roman"/>
                <a:ea typeface="DejaVu Sans"/>
              </a:rPr>
              <a:t>Починковской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СШ</a:t>
            </a:r>
            <a:endParaRPr lang="ru-RU" sz="20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Постоянно действующие экспозиции:</a:t>
            </a:r>
            <a:endParaRPr lang="ru-RU" sz="20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Экспозиция «Матрос с крейсера «Варяг», «Уголок Боевой Славы», «Герои необъявленной войны»</a:t>
            </a:r>
            <a:endParaRPr lang="ru-RU" sz="20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 С апреля 2012 года является структурным подразделением Муниципального бюджетного учреждения культуры «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Times New Roman"/>
                <a:ea typeface="Calibri"/>
              </a:rPr>
              <a:t>Починковский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 культурно-досуговый центр».</a:t>
            </a:r>
            <a:endParaRPr lang="ru-RU" sz="20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 Основоположники музея – супруги 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Times New Roman"/>
                <a:ea typeface="Calibri"/>
              </a:rPr>
              <a:t>Ермошины</a:t>
            </a:r>
            <a:r>
              <a:rPr lang="ru-RU" sz="2000" b="0" strike="noStrike" spc="-1" dirty="0" smtClean="0">
                <a:solidFill>
                  <a:srgbClr val="000000"/>
                </a:solidFill>
                <a:latin typeface="Times New Roman"/>
                <a:ea typeface="Calibri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 smtClean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С любовью и энтузиазмом Наталья Ивановна и Тимофей Филиппович начали </a:t>
            </a:r>
            <a:endParaRPr lang="ru-RU" sz="2000" b="0" strike="noStrike" spc="-1" dirty="0" smtClean="0">
              <a:solidFill>
                <a:srgbClr val="000000"/>
              </a:solidFill>
              <a:latin typeface="Times New Roman"/>
              <a:ea typeface="Calibri"/>
            </a:endParaRPr>
          </a:p>
          <a:p>
            <a:pPr algn="just">
              <a:lnSpc>
                <a:spcPct val="100000"/>
              </a:lnSpc>
            </a:pPr>
            <a:r>
              <a:rPr lang="ru-RU" sz="2000" b="0" strike="noStrike" spc="-1" dirty="0" smtClean="0">
                <a:solidFill>
                  <a:srgbClr val="000000"/>
                </a:solidFill>
                <a:latin typeface="Times New Roman"/>
                <a:ea typeface="Calibri"/>
              </a:rPr>
              <a:t>собирать </a:t>
            </a: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экспонаты.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</p:txBody>
      </p:sp>
      <p:pic>
        <p:nvPicPr>
          <p:cNvPr id="231" name="Рисунок 188"/>
          <p:cNvPicPr/>
          <p:nvPr/>
        </p:nvPicPr>
        <p:blipFill>
          <a:blip r:embed="rId2"/>
          <a:stretch/>
        </p:blipFill>
        <p:spPr>
          <a:xfrm>
            <a:off x="9072000" y="5112000"/>
            <a:ext cx="3093840" cy="1697040"/>
          </a:xfrm>
          <a:prstGeom prst="rect">
            <a:avLst/>
          </a:prstGeom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0" y="260648"/>
            <a:ext cx="11843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strike="noStrike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DejaVu Sans"/>
              </a:rPr>
              <a:t>Починковский</a:t>
            </a:r>
            <a:r>
              <a:rPr lang="ru-RU" sz="5400" b="1" strike="noStrike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DejaVu Sans"/>
              </a:rPr>
              <a:t> краеведческий музей.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CustomShape 1"/>
          <p:cNvSpPr/>
          <p:nvPr/>
        </p:nvSpPr>
        <p:spPr>
          <a:xfrm>
            <a:off x="1800000" y="288000"/>
            <a:ext cx="957384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Выставки краеведческого музея: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33" name="CustomShape 2"/>
          <p:cNvSpPr/>
          <p:nvPr/>
        </p:nvSpPr>
        <p:spPr>
          <a:xfrm>
            <a:off x="609480" y="273600"/>
            <a:ext cx="10970280" cy="312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spAutoFit/>
          </a:bodyPr>
          <a:lstStyle/>
          <a:p>
            <a:pPr>
              <a:lnSpc>
                <a:spcPct val="114000"/>
              </a:lnSpc>
              <a:spcAft>
                <a:spcPts val="1001"/>
              </a:spcAft>
            </a:pPr>
            <a:r>
              <a:rPr lang="ru-RU" sz="18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Экспозиция «Матрос с крейсера «Варяг»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234" name="Рисунок 191"/>
          <p:cNvPicPr/>
          <p:nvPr/>
        </p:nvPicPr>
        <p:blipFill>
          <a:blip r:embed="rId2"/>
          <a:stretch/>
        </p:blipFill>
        <p:spPr>
          <a:xfrm>
            <a:off x="609480" y="936000"/>
            <a:ext cx="4819320" cy="3597840"/>
          </a:xfrm>
          <a:prstGeom prst="rect">
            <a:avLst/>
          </a:prstGeom>
          <a:ln>
            <a:noFill/>
          </a:ln>
        </p:spPr>
      </p:pic>
      <p:sp>
        <p:nvSpPr>
          <p:cNvPr id="235" name="CustomShape 3"/>
          <p:cNvSpPr/>
          <p:nvPr/>
        </p:nvSpPr>
        <p:spPr>
          <a:xfrm>
            <a:off x="9000000" y="288000"/>
            <a:ext cx="2177280" cy="366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14000"/>
              </a:lnSpc>
              <a:spcAft>
                <a:spcPts val="1001"/>
              </a:spcAft>
            </a:pPr>
            <a:r>
              <a:rPr lang="ru-RU" sz="1600" b="0" strike="noStrike" spc="-1">
                <a:solidFill>
                  <a:srgbClr val="000000"/>
                </a:solidFill>
                <a:latin typeface="Times New Roman"/>
                <a:ea typeface="Times New Roman"/>
              </a:rPr>
              <a:t>Уголок Боевой Славы</a:t>
            </a:r>
            <a:endParaRPr lang="ru-RU" sz="1600" b="0" strike="noStrike" spc="-1">
              <a:latin typeface="Arial"/>
            </a:endParaRPr>
          </a:p>
        </p:txBody>
      </p:sp>
      <p:pic>
        <p:nvPicPr>
          <p:cNvPr id="236" name="Рисунок 193"/>
          <p:cNvPicPr/>
          <p:nvPr/>
        </p:nvPicPr>
        <p:blipFill>
          <a:blip r:embed="rId3"/>
          <a:stretch/>
        </p:blipFill>
        <p:spPr>
          <a:xfrm>
            <a:off x="6653880" y="1105920"/>
            <a:ext cx="5268600" cy="3499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CustomShape 1"/>
          <p:cNvSpPr/>
          <p:nvPr/>
        </p:nvSpPr>
        <p:spPr>
          <a:xfrm>
            <a:off x="72000" y="1932120"/>
            <a:ext cx="11986920" cy="452286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2400" b="0" strike="noStrike" spc="-1" dirty="0" smtClean="0">
                <a:solidFill>
                  <a:srgbClr val="000000"/>
                </a:solidFill>
                <a:latin typeface="Times New Roman" pitchFamily="18" charset="0"/>
                <a:ea typeface="DejaVu Sans"/>
                <a:cs typeface="Times New Roman" pitchFamily="18" charset="0"/>
              </a:rPr>
              <a:t>Здание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 pitchFamily="18" charset="0"/>
                <a:ea typeface="DejaVu Sans"/>
                <a:cs typeface="Times New Roman" pitchFamily="18" charset="0"/>
              </a:rPr>
              <a:t>, где располагается в настоящее время </a:t>
            </a:r>
            <a:r>
              <a:rPr lang="ru-RU" sz="2400" b="0" strike="noStrike" spc="-1" dirty="0" err="1">
                <a:solidFill>
                  <a:srgbClr val="000000"/>
                </a:solidFill>
                <a:latin typeface="Times New Roman" pitchFamily="18" charset="0"/>
                <a:ea typeface="DejaVu Sans"/>
                <a:cs typeface="Times New Roman" pitchFamily="18" charset="0"/>
              </a:rPr>
              <a:t>Починковская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 pitchFamily="18" charset="0"/>
                <a:ea typeface="DejaVu Sans"/>
                <a:cs typeface="Times New Roman" pitchFamily="18" charset="0"/>
              </a:rPr>
              <a:t> районная администрация, было построено во второй половине 19-го века и принадлежало </a:t>
            </a:r>
            <a:r>
              <a:rPr lang="ru-RU" sz="2400" b="0" strike="noStrike" spc="-1" dirty="0" err="1">
                <a:solidFill>
                  <a:srgbClr val="000000"/>
                </a:solidFill>
                <a:latin typeface="Times New Roman" pitchFamily="18" charset="0"/>
                <a:ea typeface="DejaVu Sans"/>
                <a:cs typeface="Times New Roman" pitchFamily="18" charset="0"/>
              </a:rPr>
              <a:t>Лукояновскому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 pitchFamily="18" charset="0"/>
                <a:ea typeface="DejaVu Sans"/>
                <a:cs typeface="Times New Roman" pitchFamily="18" charset="0"/>
              </a:rPr>
              <a:t> купцу из крестьян или мещан Степану Котельникову (около 1830 года рождения).Первоначально дом купца представлял собой западную двухэтажную половину здания современной администрации. 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 втором этаже старой части дома в 2010 году еще можно увидеть остатки изразцовой плитки, которые украшали, по-видимому, в 19-м веке голландку. На потолке большого и просторного подвала до настоящего времени уцелели большие металлические крючки для подвешивания тяжелого груза. По пересказам других очевидцев — торговал рыбой. Также дошли до настоящего времени слухи, что в первые советские годы в подвале дома была обнаружена дверь и потайной ход-туннель, вырытый под дорогой и ведущий на противоположную сторону улицы…</a:t>
            </a:r>
            <a:endParaRPr lang="ru-RU" sz="2400" b="0" strike="noStrike" spc="-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</a:pPr>
            <a:endParaRPr lang="ru-RU" sz="2400" b="0" strike="noStrike" spc="-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88634" y="332656"/>
            <a:ext cx="9353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strike="noStrike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DejaVu Sans"/>
              </a:rPr>
              <a:t>Купеческие дома в Починках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CustomShape 1"/>
          <p:cNvSpPr/>
          <p:nvPr/>
        </p:nvSpPr>
        <p:spPr>
          <a:xfrm>
            <a:off x="691560" y="674654"/>
            <a:ext cx="10970280" cy="3693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Дом купца Котельникова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239" name="CustomShape 2"/>
          <p:cNvSpPr/>
          <p:nvPr/>
        </p:nvSpPr>
        <p:spPr>
          <a:xfrm>
            <a:off x="609480" y="1604520"/>
            <a:ext cx="10970280" cy="3975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40" name="Рисунок 197"/>
          <p:cNvPicPr/>
          <p:nvPr/>
        </p:nvPicPr>
        <p:blipFill>
          <a:blip r:embed="rId2"/>
          <a:stretch/>
        </p:blipFill>
        <p:spPr>
          <a:xfrm>
            <a:off x="3888000" y="1710360"/>
            <a:ext cx="5020560" cy="37594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CustomShape 1"/>
          <p:cNvSpPr/>
          <p:nvPr/>
        </p:nvSpPr>
        <p:spPr>
          <a:xfrm>
            <a:off x="838080" y="365040"/>
            <a:ext cx="10512360" cy="1322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42" name="CustomShape 2"/>
          <p:cNvSpPr/>
          <p:nvPr/>
        </p:nvSpPr>
        <p:spPr>
          <a:xfrm>
            <a:off x="838080" y="2616120"/>
            <a:ext cx="10512360" cy="276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1C1C1C"/>
                </a:solidFill>
                <a:latin typeface="Times New Roman"/>
                <a:ea typeface="DejaVu Sans"/>
              </a:rPr>
              <a:t>Дом Купца Носова (Здание центральной библиотеки</a:t>
            </a:r>
            <a:r>
              <a:rPr lang="ru-RU" sz="2400" b="0" strike="noStrike" spc="-1" dirty="0" smtClean="0">
                <a:solidFill>
                  <a:srgbClr val="1C1C1C"/>
                </a:solidFill>
                <a:latin typeface="Times New Roman"/>
                <a:ea typeface="DejaVu Sans"/>
              </a:rPr>
              <a:t>).Этот </a:t>
            </a:r>
            <a:r>
              <a:rPr lang="ru-RU" sz="2400" b="0" strike="noStrike" spc="-1" dirty="0">
                <a:solidFill>
                  <a:srgbClr val="1C1C1C"/>
                </a:solidFill>
                <a:latin typeface="Times New Roman"/>
                <a:ea typeface="DejaVu Sans"/>
              </a:rPr>
              <a:t>большой кирпичный двухэтажный частный дом постройки второй половины 19 века известен как дом купца Носова (ныне площадь Ленина, 55), который местные жители прозвали просто — Носов дом.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1C1C1C"/>
                </a:solidFill>
                <a:latin typeface="Times New Roman"/>
                <a:ea typeface="DejaVu Sans"/>
              </a:rPr>
              <a:t>В советское время в бывшем доме купца Носова в разные годы размещались: столярная мастерская (в 1920-е годы), педагогическое училище, дом крестьянина, временно райисполком (когда проводилась реконструкция бывшего купеческого дома Котельникова, где располагался райисполком), народный музей. В годы Отечественной войны в доме Носовых проживали жители, эвакуированные из Москвы.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1C1C1C"/>
                </a:solidFill>
                <a:latin typeface="Times New Roman"/>
                <a:ea typeface="DejaVu Sans"/>
              </a:rPr>
              <a:t>В настоящее время все здание занимает центральная  районная библиотека (с 1991 г).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Arial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55640" y="360575"/>
            <a:ext cx="6201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strike="noStrike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DejaVu Sans"/>
              </a:rPr>
              <a:t>Дом Купца Носова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CustomShape 1"/>
          <p:cNvSpPr/>
          <p:nvPr/>
        </p:nvSpPr>
        <p:spPr>
          <a:xfrm>
            <a:off x="435240" y="549014"/>
            <a:ext cx="11318760" cy="3693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Дом купца Носова</a:t>
            </a:r>
            <a:endParaRPr lang="ru-RU" sz="2400" b="0" strike="noStrike" spc="-1" dirty="0">
              <a:latin typeface="Arial"/>
            </a:endParaRPr>
          </a:p>
        </p:txBody>
      </p:sp>
      <p:pic>
        <p:nvPicPr>
          <p:cNvPr id="244" name="Рисунок 201"/>
          <p:cNvPicPr/>
          <p:nvPr/>
        </p:nvPicPr>
        <p:blipFill>
          <a:blip r:embed="rId2"/>
          <a:stretch/>
        </p:blipFill>
        <p:spPr>
          <a:xfrm>
            <a:off x="2114280" y="1796040"/>
            <a:ext cx="7742520" cy="42429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CustomShape 1"/>
          <p:cNvSpPr/>
          <p:nvPr/>
        </p:nvSpPr>
        <p:spPr>
          <a:xfrm>
            <a:off x="-4680" y="0"/>
            <a:ext cx="12238920" cy="651225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5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5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5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50000"/>
              </a:lnSpc>
            </a:pPr>
            <a:endParaRPr lang="ru-RU" sz="1800" b="0" strike="noStrike" spc="-1" dirty="0">
              <a:latin typeface="Arial"/>
            </a:endParaRPr>
          </a:p>
          <a:p>
            <a:pPr>
              <a:lnSpc>
                <a:spcPct val="114000"/>
              </a:lnSpc>
              <a:spcAft>
                <a:spcPts val="1001"/>
              </a:spcAft>
            </a:pPr>
            <a:r>
              <a:rPr lang="ru-RU" sz="2400" b="0" strike="noStrike" spc="-1" dirty="0" smtClean="0">
                <a:solidFill>
                  <a:srgbClr val="000000"/>
                </a:solidFill>
                <a:latin typeface="Times New Roman"/>
                <a:ea typeface="Times New Roman"/>
              </a:rPr>
              <a:t>Церковь </a:t>
            </a: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была построена в 1812 году тщанием прихожан, здание было каменное с каменной колокольней в одной связи, ограждена каменной оградой. Престолов было два: главный – в честь Пресвятой Богородицы, в теплом приделе – в честь Нерукотворного образа Спасителя Христа. В 1930 году в стране началось массовое снятие колоколов из храмов и передача их в фонд индустриализации. Эта участь постигла и эту церковь. До конца войны церковь была закрыта, все имущество церковное увезено, золото с икон соскоблено и тоже увезено. Иконы скоблили над большими деревянными кадками. После этого их жгли в кузнице.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114000"/>
              </a:lnSpc>
              <a:spcAft>
                <a:spcPts val="1001"/>
              </a:spcAft>
            </a:pPr>
            <a:r>
              <a:rPr lang="ru-RU" sz="2400" b="0" strike="noStrike" spc="-1" dirty="0">
                <a:solidFill>
                  <a:srgbClr val="000000"/>
                </a:solidFill>
                <a:latin typeface="Times New Roman"/>
                <a:ea typeface="Times New Roman"/>
              </a:rPr>
              <a:t>Сегодняшний вид здания неприглядный. Но если отреставрировать здание, мы бы воскликнули – чудо! Здание огромных размеров! Имеются колонны, прочная кладка и крепкий фундамент позволили, сохранится зданию до сегодняшнего времени. Сегодня в этом помещении до сих пор находится Дом </a:t>
            </a:r>
            <a:r>
              <a:rPr lang="ru-RU" sz="2400" b="0" strike="noStrike" spc="-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культуры.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4680" y="332656"/>
            <a:ext cx="11962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strike="noStrike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Покровская церковь в селе </a:t>
            </a:r>
            <a:r>
              <a:rPr lang="ru-RU" sz="5400" b="1" strike="noStrike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Азрапино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Рисунок 245"/>
          <p:cNvPicPr/>
          <p:nvPr/>
        </p:nvPicPr>
        <p:blipFill>
          <a:blip r:embed="rId2"/>
          <a:stretch/>
        </p:blipFill>
        <p:spPr>
          <a:xfrm>
            <a:off x="2358360" y="1512000"/>
            <a:ext cx="6857280" cy="4556160"/>
          </a:xfrm>
          <a:prstGeom prst="rect">
            <a:avLst/>
          </a:prstGeom>
          <a:ln>
            <a:noFill/>
          </a:ln>
        </p:spPr>
      </p:pic>
      <p:sp>
        <p:nvSpPr>
          <p:cNvPr id="247" name="CustomShape 1"/>
          <p:cNvSpPr/>
          <p:nvPr/>
        </p:nvSpPr>
        <p:spPr>
          <a:xfrm>
            <a:off x="609480" y="708120"/>
            <a:ext cx="10972080" cy="275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latin typeface="Times New Roman"/>
              </a:rPr>
              <a:t>Современный вид Покровской церкви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</TotalTime>
  <Words>863</Words>
  <Application>Microsoft Office PowerPoint</Application>
  <PresentationFormat>Произвольный</PresentationFormat>
  <Paragraphs>85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Office Theme</vt:lpstr>
      <vt:lpstr>Office Theme</vt:lpstr>
      <vt:lpstr>Office Theme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 Починковский государственный Конный завод имеет давнюю и богатую историю. Это самый старый Конный завод России из ныне существующих. Исторические сведения гласят: боярин Б. И. Морозов купил в 1647 году у царя Алексея Михайловича (Романова) «пустую Мордовскую землю Починки с пустошами и полянами, с бортными и лесными угодьями за 143 рубля и три алтына с деньгой».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dc:description/>
  <cp:lastModifiedBy>Школа</cp:lastModifiedBy>
  <cp:revision>236</cp:revision>
  <dcterms:created xsi:type="dcterms:W3CDTF">2021-02-24T10:34:21Z</dcterms:created>
  <dcterms:modified xsi:type="dcterms:W3CDTF">2025-03-27T06:29:46Z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Произвольный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17</vt:i4>
  </property>
</Properties>
</file>