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5" r:id="rId1"/>
  </p:sldMasterIdLst>
  <p:sldIdLst>
    <p:sldId id="256" r:id="rId2"/>
    <p:sldId id="257" r:id="rId3"/>
    <p:sldId id="258" r:id="rId4"/>
    <p:sldId id="264" r:id="rId5"/>
    <p:sldId id="259" r:id="rId6"/>
    <p:sldId id="260" r:id="rId7"/>
    <p:sldId id="261" r:id="rId8"/>
    <p:sldId id="262" r:id="rId9"/>
    <p:sldId id="276" r:id="rId10"/>
    <p:sldId id="263" r:id="rId11"/>
    <p:sldId id="265" r:id="rId12"/>
    <p:sldId id="266" r:id="rId13"/>
    <p:sldId id="271" r:id="rId14"/>
    <p:sldId id="269" r:id="rId15"/>
    <p:sldId id="274" r:id="rId16"/>
    <p:sldId id="280" r:id="rId17"/>
    <p:sldId id="277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5520" autoAdjust="0"/>
  </p:normalViewPr>
  <p:slideViewPr>
    <p:cSldViewPr snapToGrid="0">
      <p:cViewPr varScale="1">
        <p:scale>
          <a:sx n="61" d="100"/>
          <a:sy n="61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9C9F-C5F2-4772-BC27-438D3708BDF1}" type="datetimeFigureOut">
              <a:rPr lang="ru-RU" smtClean="0"/>
              <a:t>17.07.2022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6B4B-0CA1-4C5B-9F38-0AAC05FD86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3121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9C9F-C5F2-4772-BC27-438D3708BDF1}" type="datetimeFigureOut">
              <a:rPr lang="ru-RU" smtClean="0"/>
              <a:t>17.07.2022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6B4B-0CA1-4C5B-9F38-0AAC05FD86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0384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9C9F-C5F2-4772-BC27-438D3708BDF1}" type="datetimeFigureOut">
              <a:rPr lang="ru-RU" smtClean="0"/>
              <a:t>17.07.2022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6B4B-0CA1-4C5B-9F38-0AAC05FD86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7023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9C9F-C5F2-4772-BC27-438D3708BDF1}" type="datetimeFigureOut">
              <a:rPr lang="ru-RU" smtClean="0"/>
              <a:t>17.07.2022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6B4B-0CA1-4C5B-9F38-0AAC05FD86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7104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9C9F-C5F2-4772-BC27-438D3708BDF1}" type="datetimeFigureOut">
              <a:rPr lang="ru-RU" smtClean="0"/>
              <a:t>17.07.2022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6B4B-0CA1-4C5B-9F38-0AAC05FD86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9430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9C9F-C5F2-4772-BC27-438D3708BDF1}" type="datetimeFigureOut">
              <a:rPr lang="ru-RU" smtClean="0"/>
              <a:t>17.07.2022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6B4B-0CA1-4C5B-9F38-0AAC05FD86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7366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9C9F-C5F2-4772-BC27-438D3708BDF1}" type="datetimeFigureOut">
              <a:rPr lang="ru-RU" smtClean="0"/>
              <a:t>17.07.2022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6B4B-0CA1-4C5B-9F38-0AAC05FD86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5427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9C9F-C5F2-4772-BC27-438D3708BDF1}" type="datetimeFigureOut">
              <a:rPr lang="ru-RU" smtClean="0"/>
              <a:t>17.07.2022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6B4B-0CA1-4C5B-9F38-0AAC05FD86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2938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9C9F-C5F2-4772-BC27-438D3708BDF1}" type="datetimeFigureOut">
              <a:rPr lang="ru-RU" smtClean="0"/>
              <a:t>17.07.2022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6B4B-0CA1-4C5B-9F38-0AAC05FD86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84723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9C9F-C5F2-4772-BC27-438D3708BDF1}" type="datetimeFigureOut">
              <a:rPr lang="ru-RU" smtClean="0"/>
              <a:t>17.07.2022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6B4B-0CA1-4C5B-9F38-0AAC05FD86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1723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9C9F-C5F2-4772-BC27-438D3708BDF1}" type="datetimeFigureOut">
              <a:rPr lang="ru-RU" smtClean="0"/>
              <a:t>17.07.2022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6B4B-0CA1-4C5B-9F38-0AAC05FD860C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663738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9C9F-C5F2-4772-BC27-438D3708BDF1}" type="datetimeFigureOut">
              <a:rPr lang="ru-RU" smtClean="0"/>
              <a:t>17.07.2022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6B4B-0CA1-4C5B-9F38-0AAC05FD86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9233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9C9F-C5F2-4772-BC27-438D3708BDF1}" type="datetimeFigureOut">
              <a:rPr lang="ru-RU" smtClean="0"/>
              <a:t>17.07.2022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6B4B-0CA1-4C5B-9F38-0AAC05FD860C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526258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9C9F-C5F2-4772-BC27-438D3708BDF1}" type="datetimeFigureOut">
              <a:rPr lang="ru-RU" smtClean="0"/>
              <a:t>17.07.2022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6B4B-0CA1-4C5B-9F38-0AAC05FD86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14253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9C9F-C5F2-4772-BC27-438D3708BDF1}" type="datetimeFigureOut">
              <a:rPr lang="ru-RU" smtClean="0"/>
              <a:t>17.07.2022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6B4B-0CA1-4C5B-9F38-0AAC05FD86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51372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19C9F-C5F2-4772-BC27-438D3708BDF1}" type="datetimeFigureOut">
              <a:rPr lang="ru-RU" smtClean="0"/>
              <a:t>17.07.2022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96B4B-0CA1-4C5B-9F38-0AAC05FD86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123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119C9F-C5F2-4772-BC27-438D3708BDF1}" type="datetimeFigureOut">
              <a:rPr lang="ru-RU" smtClean="0"/>
              <a:t>17.07.2022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4296B4B-0CA1-4C5B-9F38-0AAC05FD86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6247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  <p:sldLayoutId id="2147483877" r:id="rId2"/>
    <p:sldLayoutId id="2147483878" r:id="rId3"/>
    <p:sldLayoutId id="2147483879" r:id="rId4"/>
    <p:sldLayoutId id="2147483880" r:id="rId5"/>
    <p:sldLayoutId id="2147483881" r:id="rId6"/>
    <p:sldLayoutId id="2147483882" r:id="rId7"/>
    <p:sldLayoutId id="2147483883" r:id="rId8"/>
    <p:sldLayoutId id="2147483884" r:id="rId9"/>
    <p:sldLayoutId id="2147483885" r:id="rId10"/>
    <p:sldLayoutId id="2147483886" r:id="rId11"/>
    <p:sldLayoutId id="2147483887" r:id="rId12"/>
    <p:sldLayoutId id="2147483888" r:id="rId13"/>
    <p:sldLayoutId id="2147483889" r:id="rId14"/>
    <p:sldLayoutId id="2147483890" r:id="rId15"/>
    <p:sldLayoutId id="214748389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31541" y="2520362"/>
            <a:ext cx="7342461" cy="32557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900" dirty="0"/>
              <a:t/>
            </a:r>
            <a:br>
              <a:rPr lang="ru-RU" sz="4900" dirty="0"/>
            </a:br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900" dirty="0"/>
              <a:t/>
            </a:r>
            <a:br>
              <a:rPr lang="ru-RU" sz="4900" dirty="0"/>
            </a:br>
            <a:r>
              <a:rPr lang="ru-RU" sz="4900" dirty="0" smtClean="0"/>
              <a:t/>
            </a:r>
            <a:br>
              <a:rPr lang="ru-RU" sz="4900" dirty="0" smtClean="0"/>
            </a:br>
            <a:r>
              <a:rPr lang="ru-RU" sz="4400" b="1" i="1" dirty="0" smtClean="0"/>
              <a:t>Формирование слоговой структуры слова у дошкольников с ОНР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  </a:t>
            </a:r>
            <a:r>
              <a:rPr lang="ru-RU" sz="1600" dirty="0" smtClean="0"/>
              <a:t>Подготовила: Учитель-логопед Вигдорович М.С.</a:t>
            </a:r>
            <a:endParaRPr lang="ru-RU" sz="1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17828682" flipV="1">
            <a:off x="13566811" y="5578747"/>
            <a:ext cx="130391" cy="69253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84213" y="7397393"/>
            <a:ext cx="7154970" cy="12329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396" y="2753832"/>
            <a:ext cx="7581014" cy="3997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721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/>
              <a:t>Слоговая структура слова</a:t>
            </a:r>
            <a:endParaRPr lang="ru-RU" sz="3200" dirty="0"/>
          </a:p>
        </p:txBody>
      </p:sp>
      <p:sp>
        <p:nvSpPr>
          <p:cNvPr id="21" name="Объект 20"/>
          <p:cNvSpPr>
            <a:spLocks noGrp="1"/>
          </p:cNvSpPr>
          <p:nvPr>
            <p:ph idx="1"/>
          </p:nvPr>
        </p:nvSpPr>
        <p:spPr>
          <a:xfrm>
            <a:off x="1024128" y="1715784"/>
            <a:ext cx="9720073" cy="4593576"/>
          </a:xfrm>
        </p:spPr>
        <p:txBody>
          <a:bodyPr/>
          <a:lstStyle/>
          <a:p>
            <a:pPr marL="0" indent="0">
              <a:buNone/>
            </a:pPr>
            <a:endParaRPr lang="ru-RU" sz="2400" b="1" dirty="0" smtClean="0"/>
          </a:p>
          <a:p>
            <a:pPr marL="0" indent="0">
              <a:buNone/>
            </a:pPr>
            <a:r>
              <a:rPr lang="ru-RU" sz="2400" b="1" dirty="0" smtClean="0"/>
              <a:t>Слоговая структура слова </a:t>
            </a:r>
            <a:r>
              <a:rPr lang="ru-RU" sz="2400" dirty="0" smtClean="0"/>
              <a:t>– это взаиморасположение и связь слогов в слове.</a:t>
            </a:r>
          </a:p>
          <a:p>
            <a:pPr marL="0" indent="0">
              <a:buNone/>
            </a:pPr>
            <a:r>
              <a:rPr lang="ru-RU" sz="2400" b="1" dirty="0" smtClean="0"/>
              <a:t>Слог</a:t>
            </a:r>
            <a:r>
              <a:rPr lang="ru-RU" sz="2400" dirty="0" smtClean="0"/>
              <a:t>- это фонетико-фонологическая единица, занимающая промежуточное положение между звуком и речевым тактом</a:t>
            </a:r>
          </a:p>
          <a:p>
            <a:pPr marL="0" indent="0">
              <a:buNone/>
            </a:pPr>
            <a:r>
              <a:rPr lang="ru-RU" sz="2400" dirty="0" smtClean="0"/>
              <a:t>Слоги являются кратчайшими звеньями ритмической организации речи</a:t>
            </a:r>
          </a:p>
          <a:p>
            <a:pPr marL="0" indent="0">
              <a:buNone/>
            </a:pPr>
            <a:r>
              <a:rPr lang="ru-RU" sz="2400" dirty="0" smtClean="0"/>
              <a:t>К 3-м годам слоговая структура слова нарушается редко, главным образом, в малознакомых словах.</a:t>
            </a:r>
          </a:p>
          <a:p>
            <a:pPr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2578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934948" y="585216"/>
            <a:ext cx="9133726" cy="1499616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С</a:t>
            </a:r>
            <a:r>
              <a:rPr lang="ru-RU" sz="3600" b="1" dirty="0" smtClean="0"/>
              <a:t>логовая структура слова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797978"/>
            <a:ext cx="9720073" cy="4511382"/>
          </a:xfrm>
        </p:spPr>
        <p:txBody>
          <a:bodyPr/>
          <a:lstStyle/>
          <a:p>
            <a:pPr marL="0" indent="0">
              <a:buNone/>
            </a:pPr>
            <a:r>
              <a:rPr lang="ru-RU" sz="2000" b="1" dirty="0"/>
              <a:t>А. К. Маркова определяет слоговую структуру слова как чередование ударных и безударных слогов различной степени сложности.</a:t>
            </a:r>
          </a:p>
          <a:p>
            <a:pPr marL="0" indent="0">
              <a:buNone/>
            </a:pPr>
            <a:r>
              <a:rPr lang="ru-RU" sz="2000" dirty="0"/>
              <a:t>Слоговая структура слова характеризуется четырьмя параметрами:</a:t>
            </a:r>
          </a:p>
          <a:p>
            <a:pPr marL="0" indent="0">
              <a:buNone/>
            </a:pPr>
            <a:r>
              <a:rPr lang="ru-RU" sz="2000" dirty="0" smtClean="0"/>
              <a:t>1.Ударностью,</a:t>
            </a:r>
          </a:p>
          <a:p>
            <a:pPr marL="0" indent="0">
              <a:buNone/>
            </a:pPr>
            <a:r>
              <a:rPr lang="ru-RU" sz="2000" dirty="0" smtClean="0"/>
              <a:t>2. Количеством слогов,</a:t>
            </a:r>
          </a:p>
          <a:p>
            <a:pPr marL="0" indent="0">
              <a:buNone/>
            </a:pPr>
            <a:r>
              <a:rPr lang="ru-RU" sz="2000" dirty="0" smtClean="0"/>
              <a:t>3.Линейной последовательностью слогов</a:t>
            </a:r>
          </a:p>
          <a:p>
            <a:pPr marL="0" indent="0">
              <a:buNone/>
            </a:pPr>
            <a:r>
              <a:rPr lang="ru-RU" sz="2000" dirty="0" smtClean="0"/>
              <a:t>4.Моделью самого слога.</a:t>
            </a:r>
            <a:endParaRPr lang="ru-RU" sz="2000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955604" y="7448764"/>
            <a:ext cx="4602822" cy="7335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723" y="3472665"/>
            <a:ext cx="3748951" cy="3385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63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431515"/>
            <a:ext cx="9720072" cy="1202076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Уровень слова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099335"/>
            <a:ext cx="9720073" cy="5210025"/>
          </a:xfrm>
        </p:spPr>
        <p:txBody>
          <a:bodyPr>
            <a:normAutofit fontScale="77500" lnSpcReduction="20000"/>
          </a:bodyPr>
          <a:lstStyle/>
          <a:p>
            <a:r>
              <a:rPr lang="ru-RU" sz="2000" dirty="0" smtClean="0"/>
              <a:t>А.К. Маркова выделяет 14 типов слоговой структуры слова и располагает их по возрастающей степени сложности.</a:t>
            </a:r>
          </a:p>
          <a:p>
            <a:r>
              <a:rPr lang="ru-RU" sz="2000" dirty="0" smtClean="0"/>
              <a:t>Усложнение заключается в наращивании количества и использовании различных типов слогов:</a:t>
            </a:r>
          </a:p>
          <a:p>
            <a:r>
              <a:rPr lang="ru-RU" sz="1800" dirty="0" smtClean="0"/>
              <a:t>1.Двусложные слова из открытых слогов.</a:t>
            </a:r>
          </a:p>
          <a:p>
            <a:r>
              <a:rPr lang="ru-RU" sz="1800" dirty="0" smtClean="0"/>
              <a:t>2.Трехсложные слова из </a:t>
            </a:r>
            <a:r>
              <a:rPr lang="ru-RU" sz="1800" dirty="0"/>
              <a:t>открытых слогов</a:t>
            </a:r>
            <a:r>
              <a:rPr lang="ru-RU" sz="1800" dirty="0" smtClean="0"/>
              <a:t>.</a:t>
            </a:r>
          </a:p>
          <a:p>
            <a:r>
              <a:rPr lang="ru-RU" sz="1800" dirty="0" smtClean="0"/>
              <a:t>3.Односложные слова.</a:t>
            </a:r>
          </a:p>
          <a:p>
            <a:r>
              <a:rPr lang="ru-RU" sz="1800" dirty="0" smtClean="0"/>
              <a:t>4.Двусложные слова с закрытым слогом.</a:t>
            </a:r>
          </a:p>
          <a:p>
            <a:r>
              <a:rPr lang="ru-RU" sz="1800" dirty="0" smtClean="0"/>
              <a:t>5.Двусложные слова со стечением согласных в середине слова.</a:t>
            </a:r>
          </a:p>
          <a:p>
            <a:r>
              <a:rPr lang="ru-RU" sz="1800" dirty="0" smtClean="0"/>
              <a:t>6.Двусложные слова из закрытых слогов.</a:t>
            </a:r>
          </a:p>
          <a:p>
            <a:r>
              <a:rPr lang="ru-RU" sz="1800" dirty="0" smtClean="0"/>
              <a:t>7. трехсложные слова с закрытым слогом.</a:t>
            </a:r>
          </a:p>
          <a:p>
            <a:r>
              <a:rPr lang="ru-RU" sz="1800" dirty="0" smtClean="0"/>
              <a:t>8.Трехсложные слова со стечением согласных.</a:t>
            </a:r>
          </a:p>
          <a:p>
            <a:r>
              <a:rPr lang="ru-RU" sz="1800" dirty="0" smtClean="0"/>
              <a:t>9.Трехсложные слова со стечением согласных и закрытым слогом.</a:t>
            </a:r>
          </a:p>
          <a:p>
            <a:r>
              <a:rPr lang="ru-RU" sz="1800" dirty="0" smtClean="0"/>
              <a:t>10.Трехсложные слова с двумя стечениями согласных.</a:t>
            </a:r>
          </a:p>
          <a:p>
            <a:r>
              <a:rPr lang="ru-RU" sz="1800" dirty="0" smtClean="0"/>
              <a:t>11.Односложные слова со стечением согласных в начале, середине слова.</a:t>
            </a:r>
          </a:p>
          <a:p>
            <a:r>
              <a:rPr lang="ru-RU" sz="1800" dirty="0" smtClean="0"/>
              <a:t>12.Двухсложные слова с двумя стечениями согласных.</a:t>
            </a:r>
          </a:p>
          <a:p>
            <a:r>
              <a:rPr lang="ru-RU" sz="1800" dirty="0" smtClean="0"/>
              <a:t>13.Трехсложные слова со стечением согласных в начале и середине слова.</a:t>
            </a:r>
          </a:p>
          <a:p>
            <a:r>
              <a:rPr lang="ru-RU" sz="1800" dirty="0" smtClean="0"/>
              <a:t>14.Многосложные слова из открытых слогов.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22486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894263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/>
              <a:t>Нарушение слоговой </a:t>
            </a:r>
            <a:r>
              <a:rPr lang="ru-RU" sz="3200" b="1" dirty="0" smtClean="0"/>
              <a:t>структуры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633591"/>
            <a:ext cx="9720073" cy="4675769"/>
          </a:xfrm>
        </p:spPr>
        <p:txBody>
          <a:bodyPr>
            <a:normAutofit/>
          </a:bodyPr>
          <a:lstStyle/>
          <a:p>
            <a:r>
              <a:rPr lang="ru-RU" b="1" dirty="0" smtClean="0"/>
              <a:t>Нарушение слоговой структуры </a:t>
            </a:r>
            <a:r>
              <a:rPr lang="ru-RU" dirty="0" smtClean="0"/>
              <a:t>- это нарушение порядка в слове, пропуски, добавление новых слогов или звуков.</a:t>
            </a:r>
          </a:p>
          <a:p>
            <a:r>
              <a:rPr lang="ru-RU" dirty="0" smtClean="0"/>
              <a:t>Нарушение слоговой структуры оказывает негативное влияние на становление и функционирование всех компонентов языковой системы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Произносительной стороны речи – фонетики.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Лексики.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Грамматического строя речи.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Стойкое искажение слоговой структуры слова у дошкольника является симптомом глубокого нарушения фонематического восприятия, что свидетельствует о наличии ОНР. (Ткаченко Т.А.)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686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100" b="1" dirty="0" smtClean="0"/>
              <a:t>Причины </a:t>
            </a:r>
            <a:r>
              <a:rPr lang="ru-RU" sz="3100" b="1" dirty="0"/>
              <a:t>нарушений слоговой структуры слова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931542"/>
            <a:ext cx="9720073" cy="4377818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endParaRPr lang="ru-RU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Недостаточный уровень развития артикуляционных возможностей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Нарушение фонематического восприятия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Недостаточный уровень развития неречевых процессов: оптико-пространственной ориентации, темпо-ритмической организации движений, способностей к серийно-последовательной обработке информации.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8725" y="3976098"/>
            <a:ext cx="3708970" cy="2881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77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Виды нарушений слоговой структуры слов: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1284270"/>
            <a:ext cx="9720073" cy="5025090"/>
          </a:xfrm>
        </p:spPr>
        <p:txBody>
          <a:bodyPr>
            <a:normAutofit fontScale="92500" lnSpcReduction="10000"/>
          </a:bodyPr>
          <a:lstStyle/>
          <a:p>
            <a:r>
              <a:rPr lang="ru-RU" sz="2000" b="1" dirty="0" smtClean="0"/>
              <a:t>1.Нарушения количества слогов:</a:t>
            </a:r>
          </a:p>
          <a:p>
            <a:r>
              <a:rPr lang="ru-RU" sz="2000" dirty="0"/>
              <a:t>а</a:t>
            </a:r>
            <a:r>
              <a:rPr lang="ru-RU" sz="2000" dirty="0" smtClean="0"/>
              <a:t>)</a:t>
            </a:r>
            <a:r>
              <a:rPr lang="ru-RU" sz="2000" b="1" dirty="0" smtClean="0"/>
              <a:t>Элизия</a:t>
            </a:r>
            <a:r>
              <a:rPr lang="ru-RU" sz="2000" dirty="0" smtClean="0"/>
              <a:t>-сокращение количества слогов (мо</a:t>
            </a:r>
            <a:r>
              <a:rPr lang="ru-RU" sz="2000" u="sng" dirty="0" smtClean="0"/>
              <a:t>ло</a:t>
            </a:r>
            <a:r>
              <a:rPr lang="ru-RU" sz="2000" dirty="0" smtClean="0"/>
              <a:t>ток-моток)</a:t>
            </a:r>
          </a:p>
          <a:p>
            <a:pPr marL="0" indent="0">
              <a:buNone/>
            </a:pPr>
            <a:r>
              <a:rPr lang="ru-RU" sz="2000" dirty="0" smtClean="0"/>
              <a:t>     б)</a:t>
            </a:r>
            <a:r>
              <a:rPr lang="ru-RU" sz="2000" b="1" dirty="0" smtClean="0"/>
              <a:t>Итерации</a:t>
            </a:r>
            <a:r>
              <a:rPr lang="ru-RU" sz="2000" dirty="0" smtClean="0"/>
              <a:t>-увеличение числа слогов (петух-</a:t>
            </a:r>
            <a:r>
              <a:rPr lang="ru-RU" sz="2000" dirty="0" err="1" smtClean="0"/>
              <a:t>пе</a:t>
            </a:r>
            <a:r>
              <a:rPr lang="ru-RU" sz="2000" u="sng" dirty="0" err="1" smtClean="0"/>
              <a:t>ту</a:t>
            </a:r>
            <a:r>
              <a:rPr lang="ru-RU" sz="2000" b="1" dirty="0" err="1" smtClean="0"/>
              <a:t>ту</a:t>
            </a:r>
            <a:r>
              <a:rPr lang="ru-RU" sz="2000" dirty="0" err="1" smtClean="0"/>
              <a:t>х</a:t>
            </a:r>
            <a:r>
              <a:rPr lang="ru-RU" sz="2000" dirty="0" smtClean="0"/>
              <a:t>)</a:t>
            </a:r>
          </a:p>
          <a:p>
            <a:pPr marL="0" indent="0">
              <a:buNone/>
            </a:pPr>
            <a:r>
              <a:rPr lang="ru-RU" sz="2000" dirty="0" smtClean="0"/>
              <a:t>     </a:t>
            </a:r>
            <a:r>
              <a:rPr lang="ru-RU" sz="2000" b="1" dirty="0" smtClean="0"/>
              <a:t>2.Нарушение последовательности слогов в слове:</a:t>
            </a:r>
          </a:p>
          <a:p>
            <a:pPr marL="0" indent="0">
              <a:buNone/>
            </a:pPr>
            <a:r>
              <a:rPr lang="ru-RU" sz="2000" dirty="0" smtClean="0"/>
              <a:t>    -перестановка слогов в слове (бегемот- </a:t>
            </a:r>
            <a:r>
              <a:rPr lang="ru-RU" sz="2000" dirty="0" err="1" smtClean="0"/>
              <a:t>гебемот</a:t>
            </a:r>
            <a:r>
              <a:rPr lang="ru-RU" sz="2000" dirty="0" smtClean="0"/>
              <a:t>)</a:t>
            </a:r>
          </a:p>
          <a:p>
            <a:pPr marL="0" indent="0">
              <a:buNone/>
            </a:pPr>
            <a:r>
              <a:rPr lang="ru-RU" sz="2000" dirty="0" smtClean="0"/>
              <a:t>    -перестановка звуков соседних слогов (кля</a:t>
            </a:r>
            <a:r>
              <a:rPr lang="ru-RU" sz="2000" b="1" u="sng" dirty="0" smtClean="0"/>
              <a:t>кс</a:t>
            </a:r>
            <a:r>
              <a:rPr lang="ru-RU" sz="2000" dirty="0" smtClean="0"/>
              <a:t>а-</a:t>
            </a:r>
            <a:r>
              <a:rPr lang="ru-RU" sz="2000" dirty="0" err="1" smtClean="0"/>
              <a:t>кля</a:t>
            </a:r>
            <a:r>
              <a:rPr lang="ru-RU" sz="2000" b="1" u="sng" dirty="0" err="1" smtClean="0"/>
              <a:t>ск</a:t>
            </a:r>
            <a:r>
              <a:rPr lang="ru-RU" sz="2000" dirty="0" err="1" smtClean="0"/>
              <a:t>а</a:t>
            </a:r>
            <a:r>
              <a:rPr lang="ru-RU" sz="2000" dirty="0" smtClean="0"/>
              <a:t>)</a:t>
            </a:r>
          </a:p>
          <a:p>
            <a:pPr marL="0" indent="0">
              <a:buNone/>
            </a:pPr>
            <a:r>
              <a:rPr lang="ru-RU" sz="2000" b="1" dirty="0" smtClean="0"/>
              <a:t>    3.Искажение структуры отдельного слога:</a:t>
            </a:r>
          </a:p>
          <a:p>
            <a:pPr marL="0" indent="0">
              <a:buNone/>
            </a:pPr>
            <a:r>
              <a:rPr lang="ru-RU" sz="2000" dirty="0" smtClean="0"/>
              <a:t>    -сокращение стечения согласных (стол-тол)</a:t>
            </a:r>
          </a:p>
          <a:p>
            <a:pPr marL="0" indent="0">
              <a:buNone/>
            </a:pPr>
            <a:r>
              <a:rPr lang="ru-RU" sz="2000" dirty="0" smtClean="0"/>
              <a:t>    -вставка согласных в слог (лимон-</a:t>
            </a:r>
            <a:r>
              <a:rPr lang="ru-RU" sz="2000" dirty="0" err="1" smtClean="0"/>
              <a:t>лимо</a:t>
            </a:r>
            <a:r>
              <a:rPr lang="ru-RU" sz="2000" b="1" dirty="0" err="1" smtClean="0"/>
              <a:t>н</a:t>
            </a:r>
            <a:r>
              <a:rPr lang="ru-RU" sz="2000" u="sng" dirty="0" err="1" smtClean="0"/>
              <a:t>т</a:t>
            </a:r>
            <a:r>
              <a:rPr lang="ru-RU" sz="2000" dirty="0" smtClean="0"/>
              <a:t>)</a:t>
            </a:r>
          </a:p>
          <a:p>
            <a:pPr marL="0" indent="0">
              <a:buNone/>
            </a:pPr>
            <a:r>
              <a:rPr lang="ru-RU" sz="2000" b="1" dirty="0" smtClean="0"/>
              <a:t>    4.Антиципации</a:t>
            </a:r>
            <a:r>
              <a:rPr lang="ru-RU" sz="2000" dirty="0" smtClean="0"/>
              <a:t>- уподобления одного слога другому (капуста-</a:t>
            </a:r>
            <a:r>
              <a:rPr lang="ru-RU" sz="2000" b="1" dirty="0" err="1" smtClean="0"/>
              <a:t>п</a:t>
            </a:r>
            <a:r>
              <a:rPr lang="ru-RU" sz="2000" dirty="0" err="1" smtClean="0"/>
              <a:t>апуста</a:t>
            </a:r>
            <a:r>
              <a:rPr lang="ru-RU" sz="2000" dirty="0" smtClean="0"/>
              <a:t>)</a:t>
            </a:r>
          </a:p>
          <a:p>
            <a:pPr marL="0" indent="0">
              <a:buNone/>
            </a:pPr>
            <a:r>
              <a:rPr lang="ru-RU" sz="2000" b="1" dirty="0" smtClean="0"/>
              <a:t>    5.Персеверации</a:t>
            </a:r>
            <a:r>
              <a:rPr lang="ru-RU" sz="2000" dirty="0" smtClean="0"/>
              <a:t>- циклическое повторение звуков (магазин-</a:t>
            </a:r>
            <a:r>
              <a:rPr lang="ru-RU" sz="2000" b="1" u="sng" dirty="0" err="1" smtClean="0"/>
              <a:t>м</a:t>
            </a:r>
            <a:r>
              <a:rPr lang="ru-RU" sz="2000" dirty="0" err="1" smtClean="0"/>
              <a:t>агази</a:t>
            </a:r>
            <a:r>
              <a:rPr lang="ru-RU" sz="2000" b="1" u="sng" dirty="0" err="1" smtClean="0"/>
              <a:t>м</a:t>
            </a:r>
            <a:r>
              <a:rPr lang="ru-RU" sz="2000" dirty="0" smtClean="0"/>
              <a:t>)</a:t>
            </a:r>
          </a:p>
          <a:p>
            <a:pPr marL="0" indent="0">
              <a:buNone/>
            </a:pPr>
            <a:r>
              <a:rPr lang="ru-RU" sz="2000" b="1" dirty="0" smtClean="0"/>
              <a:t>    6. Контаминации</a:t>
            </a:r>
            <a:r>
              <a:rPr lang="ru-RU" sz="2000" dirty="0" smtClean="0"/>
              <a:t>-</a:t>
            </a:r>
            <a:r>
              <a:rPr lang="ru-RU" sz="2000" b="1" dirty="0" smtClean="0"/>
              <a:t> </a:t>
            </a:r>
            <a:r>
              <a:rPr lang="ru-RU" sz="2000" dirty="0" smtClean="0"/>
              <a:t>соединения частей двух слов                                            (холодильник и хлебница- </a:t>
            </a:r>
            <a:r>
              <a:rPr lang="ru-RU" sz="2000" dirty="0" err="1" smtClean="0"/>
              <a:t>холодильница</a:t>
            </a:r>
            <a:r>
              <a:rPr lang="ru-RU" sz="2000" dirty="0" smtClean="0"/>
              <a:t>)</a:t>
            </a:r>
          </a:p>
          <a:p>
            <a:pPr marL="0" indent="0">
              <a:buNone/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6847980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97960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Обследование слоговой структуры слова</a:t>
            </a:r>
            <a:br>
              <a:rPr lang="ru-RU" sz="3200" b="1" dirty="0" smtClean="0"/>
            </a:b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2200" dirty="0" smtClean="0">
                <a:solidFill>
                  <a:schemeClr val="tx1"/>
                </a:solidFill>
              </a:rPr>
              <a:t>При обследовании необходимо подобрать слова с различной слоговой структурой. Слова могут быть многосложные, со стечением согласных в разных частях слова, содержать сходные звуки.</a:t>
            </a:r>
            <a:br>
              <a:rPr lang="ru-RU" sz="2200" dirty="0" smtClean="0">
                <a:solidFill>
                  <a:schemeClr val="tx1"/>
                </a:solidFill>
              </a:rPr>
            </a:br>
            <a:r>
              <a:rPr lang="ru-RU" sz="2200" dirty="0">
                <a:solidFill>
                  <a:schemeClr val="tx1"/>
                </a:solidFill>
              </a:rPr>
              <a:t/>
            </a:r>
            <a:br>
              <a:rPr lang="ru-RU" sz="2200" dirty="0">
                <a:solidFill>
                  <a:schemeClr val="tx1"/>
                </a:solidFill>
              </a:rPr>
            </a:br>
            <a:r>
              <a:rPr lang="ru-RU" sz="2200" dirty="0" smtClean="0">
                <a:solidFill>
                  <a:schemeClr val="tx1"/>
                </a:solidFill>
              </a:rPr>
              <a:t>Сначала ребёнок произносит слова самостоятельно </a:t>
            </a:r>
            <a:br>
              <a:rPr lang="ru-RU" sz="2200" dirty="0" smtClean="0">
                <a:solidFill>
                  <a:schemeClr val="tx1"/>
                </a:solidFill>
              </a:rPr>
            </a:br>
            <a:r>
              <a:rPr lang="ru-RU" sz="2200" dirty="0" smtClean="0">
                <a:solidFill>
                  <a:schemeClr val="tx1"/>
                </a:solidFill>
              </a:rPr>
              <a:t>(по картинке), а затем отражённо. Примеры </a:t>
            </a:r>
            <a:br>
              <a:rPr lang="ru-RU" sz="2200" dirty="0" smtClean="0">
                <a:solidFill>
                  <a:schemeClr val="tx1"/>
                </a:solidFill>
              </a:rPr>
            </a:br>
            <a:r>
              <a:rPr lang="ru-RU" sz="2200" dirty="0" smtClean="0">
                <a:solidFill>
                  <a:schemeClr val="tx1"/>
                </a:solidFill>
              </a:rPr>
              <a:t>искажённого произношения записываются. </a:t>
            </a:r>
            <a:br>
              <a:rPr lang="ru-RU" sz="2200" dirty="0" smtClean="0">
                <a:solidFill>
                  <a:schemeClr val="tx1"/>
                </a:solidFill>
              </a:rPr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dirty="0">
                <a:solidFill>
                  <a:schemeClr val="tx1"/>
                </a:solidFill>
              </a:rPr>
              <a:t> </a:t>
            </a:r>
            <a:endParaRPr lang="ru-RU" sz="32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026" y="3061699"/>
            <a:ext cx="2948684" cy="3667874"/>
          </a:xfrm>
        </p:spPr>
      </p:pic>
    </p:spTree>
    <p:extLst>
      <p:ext uri="{BB962C8B-B14F-4D97-AF65-F5344CB8AC3E}">
        <p14:creationId xmlns:p14="http://schemas.microsoft.com/office/powerpoint/2010/main" val="13498881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>
                <a:solidFill>
                  <a:schemeClr val="accent2"/>
                </a:solidFill>
              </a:rPr>
              <a:t>Примерный материал для обследования: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3092" y="1551398"/>
            <a:ext cx="8596668" cy="4428319"/>
          </a:xfrm>
        </p:spPr>
        <p:txBody>
          <a:bodyPr/>
          <a:lstStyle/>
          <a:p>
            <a:pPr marL="0" indent="0">
              <a:buNone/>
            </a:pPr>
            <a:r>
              <a:rPr lang="ru-RU" u="sng" dirty="0">
                <a:solidFill>
                  <a:schemeClr val="tx1"/>
                </a:solidFill>
              </a:rPr>
              <a:t/>
            </a:r>
            <a:br>
              <a:rPr lang="ru-RU" u="sng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1.фантик, тропинка, самолёт (4 года)</a:t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2. скворец, погремушка, фотограф; </a:t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В универсаме продают продукты. </a:t>
            </a:r>
            <a:r>
              <a:rPr lang="ru-RU" sz="2000" dirty="0" smtClean="0">
                <a:solidFill>
                  <a:schemeClr val="tx1"/>
                </a:solidFill>
              </a:rPr>
              <a:t>Парашютисты </a:t>
            </a:r>
            <a:r>
              <a:rPr lang="ru-RU" sz="2000" dirty="0">
                <a:solidFill>
                  <a:schemeClr val="tx1"/>
                </a:solidFill>
              </a:rPr>
              <a:t>готовятся к прыжку.(5 лет)</a:t>
            </a:r>
            <a:br>
              <a:rPr lang="ru-RU" sz="2000" dirty="0">
                <a:solidFill>
                  <a:schemeClr val="tx1"/>
                </a:solidFill>
              </a:rPr>
            </a:br>
            <a:r>
              <a:rPr lang="ru-RU" sz="2000" dirty="0">
                <a:solidFill>
                  <a:schemeClr val="tx1"/>
                </a:solidFill>
              </a:rPr>
              <a:t>3.Тратуар, фотоаппарат, </a:t>
            </a:r>
            <a:r>
              <a:rPr lang="ru-RU" sz="2000" dirty="0" smtClean="0">
                <a:solidFill>
                  <a:schemeClr val="tx1"/>
                </a:solidFill>
              </a:rPr>
              <a:t>регулировщик; Регулировщик </a:t>
            </a:r>
            <a:r>
              <a:rPr lang="ru-RU" sz="2000" dirty="0">
                <a:solidFill>
                  <a:schemeClr val="tx1"/>
                </a:solidFill>
              </a:rPr>
              <a:t>руководит движением </a:t>
            </a:r>
            <a:r>
              <a:rPr lang="ru-RU" sz="2000" dirty="0" smtClean="0">
                <a:solidFill>
                  <a:schemeClr val="tx1"/>
                </a:solidFill>
              </a:rPr>
              <a:t>на перекрёстке.(6 лет)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4.Университет, водопровод, сковорода, кораблекрушение; 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</a:rPr>
              <a:t>Экскурсовод проводит экскурсию. Водопроводчик чинит водопровод.(7 лет)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99773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 smtClean="0"/>
              <a:t>Логопедическая работа по устранению нарушений слоговой структуры слова должна включать в себя: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Коррекционную работу по исправлению недостатка.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Работу над фонематическим восприятием,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Работу над словарным запасом,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Работу над грамматическими формами, работу над развитием интеллектуальных функций (мышления, памяти, внимания)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1335" y="4078840"/>
            <a:ext cx="2476072" cy="2630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4903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1383587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Коррекционно-развивающая работа по преодолению нарушений слоговой структуры у детей с ОНР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4128" y="2137025"/>
            <a:ext cx="9219207" cy="3369923"/>
          </a:xfrm>
        </p:spPr>
        <p:txBody>
          <a:bodyPr>
            <a:normAutofit/>
          </a:bodyPr>
          <a:lstStyle/>
          <a:p>
            <a:r>
              <a:rPr lang="ru-RU" dirty="0" smtClean="0"/>
              <a:t>Выделяются два этапа коррекционно-развивающей работы:</a:t>
            </a:r>
          </a:p>
          <a:p>
            <a:r>
              <a:rPr lang="ru-RU" b="1" dirty="0" smtClean="0"/>
              <a:t>1.Подготовительный (пропедевтический) этап</a:t>
            </a:r>
            <a:r>
              <a:rPr lang="ru-RU" dirty="0" smtClean="0"/>
              <a:t>: цель первого этапа подготовить ребёнка к усвоению ритмической структуры слов родного языка.</a:t>
            </a:r>
          </a:p>
          <a:p>
            <a:r>
              <a:rPr lang="ru-RU" b="1" dirty="0" smtClean="0"/>
              <a:t>2.Коррекционный</a:t>
            </a:r>
            <a:r>
              <a:rPr lang="ru-RU" dirty="0" smtClean="0"/>
              <a:t> </a:t>
            </a:r>
            <a:r>
              <a:rPr lang="ru-RU" b="1" dirty="0" smtClean="0"/>
              <a:t>этап: </a:t>
            </a:r>
            <a:r>
              <a:rPr lang="ru-RU" dirty="0" smtClean="0"/>
              <a:t>коррекция нарушений слоговой структуры слов или формирование навыка правильного произнесения слов продуктивных классов.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6156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760288"/>
            <a:ext cx="8596668" cy="976045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Развитие слоговой структуры слов 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0624" y="1736333"/>
            <a:ext cx="8596668" cy="4387223"/>
          </a:xfrm>
        </p:spPr>
        <p:txBody>
          <a:bodyPr/>
          <a:lstStyle/>
          <a:p>
            <a:r>
              <a:rPr lang="ru-RU" dirty="0" smtClean="0"/>
              <a:t>Приёмы работы:</a:t>
            </a:r>
          </a:p>
          <a:p>
            <a:r>
              <a:rPr lang="ru-RU" dirty="0" smtClean="0"/>
              <a:t>-Медленное проговаривание каждого слога(«ка-би-на»)</a:t>
            </a:r>
          </a:p>
          <a:p>
            <a:r>
              <a:rPr lang="ru-RU" dirty="0" smtClean="0"/>
              <a:t>-</a:t>
            </a:r>
            <a:r>
              <a:rPr lang="ru-RU" dirty="0" err="1" smtClean="0"/>
              <a:t>Отхлопывание</a:t>
            </a:r>
            <a:r>
              <a:rPr lang="ru-RU" dirty="0" smtClean="0"/>
              <a:t> и отстукивание слогов;</a:t>
            </a:r>
          </a:p>
          <a:p>
            <a:r>
              <a:rPr lang="ru-RU" dirty="0" smtClean="0"/>
              <a:t>-Использование слоговой схемы для зрительной опоры.</a:t>
            </a:r>
          </a:p>
          <a:p>
            <a:r>
              <a:rPr lang="ru-RU" dirty="0" smtClean="0"/>
              <a:t>-Называем первый и последний слоги;</a:t>
            </a:r>
          </a:p>
          <a:p>
            <a:r>
              <a:rPr lang="ru-RU" dirty="0" smtClean="0"/>
              <a:t>-Определяем количество слогов.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88427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Игры и задания на развитие слоговой структуры слов.</a:t>
            </a:r>
            <a:br>
              <a:rPr lang="ru-RU" sz="2800" b="1" dirty="0" smtClean="0"/>
            </a:br>
            <a:endParaRPr lang="ru-RU" sz="28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88" y="1813034"/>
            <a:ext cx="3948198" cy="4682359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80941" y="2182462"/>
            <a:ext cx="4680237" cy="3941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7082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 flipV="1">
            <a:off x="13120094" y="-1041990"/>
            <a:ext cx="45719" cy="22328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691" y="570217"/>
            <a:ext cx="7828908" cy="5568592"/>
          </a:xfrm>
        </p:spPr>
      </p:pic>
    </p:spTree>
    <p:extLst>
      <p:ext uri="{BB962C8B-B14F-4D97-AF65-F5344CB8AC3E}">
        <p14:creationId xmlns:p14="http://schemas.microsoft.com/office/powerpoint/2010/main" val="4920319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/>
              <a:t> </a:t>
            </a:r>
            <a:r>
              <a:rPr lang="ru-RU" sz="2400" b="1" dirty="0" smtClean="0"/>
              <a:t>      Игра «Слоги»</a:t>
            </a:r>
            <a:br>
              <a:rPr lang="ru-RU" sz="2400" b="1" dirty="0" smtClean="0"/>
            </a:br>
            <a:r>
              <a:rPr lang="ru-RU" sz="1600" b="1" dirty="0" smtClean="0"/>
              <a:t>Цель: ребенок должен подобрать к слогу слова имеющие этот слог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endParaRPr lang="ru-RU" sz="2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5606" y="1915222"/>
            <a:ext cx="4950369" cy="4146914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11414" y="1962809"/>
            <a:ext cx="4950370" cy="4051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4806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/>
              <a:t>Методики по формированию слоговой структуры слова:</a:t>
            </a: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767155"/>
            <a:ext cx="8596668" cy="457200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Большакова С.Е. Преодоление нарушений слоговой структуры слова у детей.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err="1" smtClean="0"/>
              <a:t>Курдвановская</a:t>
            </a:r>
            <a:r>
              <a:rPr lang="ru-RU" dirty="0" smtClean="0"/>
              <a:t> Н.В., Ванюкова Л.С. Формирование слоговой структуры слова: логопедические задания.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Суворова С.А., </a:t>
            </a:r>
            <a:r>
              <a:rPr lang="ru-RU" dirty="0" err="1" smtClean="0"/>
              <a:t>Гиленкова</a:t>
            </a:r>
            <a:r>
              <a:rPr lang="ru-RU" dirty="0" smtClean="0"/>
              <a:t> С.В. Слоговая структура слова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err="1" smtClean="0"/>
              <a:t>Агранович</a:t>
            </a:r>
            <a:r>
              <a:rPr lang="ru-RU" dirty="0" smtClean="0"/>
              <a:t> З.Е. Логопедическая работа по преодолению нарушений слоговой структуры слов у детей.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err="1" smtClean="0"/>
              <a:t>Четверушкина</a:t>
            </a:r>
            <a:r>
              <a:rPr lang="ru-RU" dirty="0" smtClean="0"/>
              <a:t> Н.С. Система коррекционных упражнений по преодолению нарушений слоговой структуры слова у детей дошкольного возраста.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Ткаченко Т.А. Коррекция нарушений слоговой структуры слова.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Бабина Г.В., </a:t>
            </a:r>
            <a:r>
              <a:rPr lang="ru-RU" dirty="0" err="1" smtClean="0"/>
              <a:t>Сафонкина</a:t>
            </a:r>
            <a:r>
              <a:rPr lang="ru-RU" dirty="0" smtClean="0"/>
              <a:t> Н.Ю. Слоговая структура слова: обследование и формирование у детей с недоразвитием речи.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Маркова А.К. Особенности усвоения слоговой структуры слова у детей, страдающих алалией.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6915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/>
              <a:t>Спасибо за внимание!</a:t>
            </a:r>
            <a:endParaRPr lang="ru-RU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127" y="1541124"/>
            <a:ext cx="8250148" cy="4643919"/>
          </a:xfrm>
        </p:spPr>
      </p:pic>
    </p:spTree>
    <p:extLst>
      <p:ext uri="{BB962C8B-B14F-4D97-AF65-F5344CB8AC3E}">
        <p14:creationId xmlns:p14="http://schemas.microsoft.com/office/powerpoint/2010/main" val="1129193216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478</TotalTime>
  <Words>707</Words>
  <Application>Microsoft Office PowerPoint</Application>
  <PresentationFormat>Широкоэкранный</PresentationFormat>
  <Paragraphs>89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Trebuchet MS</vt:lpstr>
      <vt:lpstr>Wingdings</vt:lpstr>
      <vt:lpstr>Wingdings 3</vt:lpstr>
      <vt:lpstr>Аспект</vt:lpstr>
      <vt:lpstr>     Формирование слоговой структуры слова у дошкольников с ОНР                 Подготовила: Учитель-логопед Вигдорович М.С.</vt:lpstr>
      <vt:lpstr>Слоговая структура слова</vt:lpstr>
      <vt:lpstr>Слоговая структура слова</vt:lpstr>
      <vt:lpstr>Уровень слова</vt:lpstr>
      <vt:lpstr>Нарушение слоговой структуры</vt:lpstr>
      <vt:lpstr> Причины нарушений слоговой структуры слова </vt:lpstr>
      <vt:lpstr>Виды нарушений слоговой структуры слов: </vt:lpstr>
      <vt:lpstr>Обследование слоговой структуры слова  При обследовании необходимо подобрать слова с различной слоговой структурой. Слова могут быть многосложные, со стечением согласных в разных частях слова, содержать сходные звуки.  Сначала ребёнок произносит слова самостоятельно  (по картинке), а затем отражённо. Примеры  искажённого произношения записываются.    </vt:lpstr>
      <vt:lpstr>Примерный материал для обследования:</vt:lpstr>
      <vt:lpstr>Логопедическая работа по устранению нарушений слоговой структуры слова должна включать в себя:</vt:lpstr>
      <vt:lpstr>Коррекционно-развивающая работа по преодолению нарушений слоговой структуры у детей с ОНР</vt:lpstr>
      <vt:lpstr>Развитие слоговой структуры слов </vt:lpstr>
      <vt:lpstr>Игры и задания на развитие слоговой структуры слов. </vt:lpstr>
      <vt:lpstr>Презентация PowerPoint</vt:lpstr>
      <vt:lpstr>       Игра «Слоги» Цель: ребенок должен подобрать к слогу слова имеющие этот слог </vt:lpstr>
      <vt:lpstr>Методики по формированию слоговой структуры слова: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Слоговая структура слова</dc:title>
  <dc:creator>User</dc:creator>
  <cp:lastModifiedBy>User</cp:lastModifiedBy>
  <cp:revision>96</cp:revision>
  <dcterms:created xsi:type="dcterms:W3CDTF">2019-09-30T21:55:13Z</dcterms:created>
  <dcterms:modified xsi:type="dcterms:W3CDTF">2022-07-17T14:56:12Z</dcterms:modified>
</cp:coreProperties>
</file>