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03447BB-5D67-496B-8E87-E561075AD55C}" styleName="Темный стиль 1 - акцент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87A79DD3-432A-43E3-9386-A8DD6885ABFE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C4A843E-DB2E-4FF7-A2BE-3B667288F7C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7A79DD3-432A-43E3-9386-A8DD6885ABFE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C4A843E-DB2E-4FF7-A2BE-3B667288F7C2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87A79DD3-432A-43E3-9386-A8DD6885ABFE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C4A843E-DB2E-4FF7-A2BE-3B667288F7C2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79DD3-432A-43E3-9386-A8DD6885ABFE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A843E-DB2E-4FF7-A2BE-3B667288F7C2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79DD3-432A-43E3-9386-A8DD6885ABFE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A843E-DB2E-4FF7-A2BE-3B667288F7C2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7A79DD3-432A-43E3-9386-A8DD6885ABFE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C4A843E-DB2E-4FF7-A2BE-3B667288F7C2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79DD3-432A-43E3-9386-A8DD6885ABFE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A843E-DB2E-4FF7-A2BE-3B667288F7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87A79DD3-432A-43E3-9386-A8DD6885ABFE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C4A843E-DB2E-4FF7-A2BE-3B667288F7C2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87A79DD3-432A-43E3-9386-A8DD6885ABFE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C4A843E-DB2E-4FF7-A2BE-3B667288F7C2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79DD3-432A-43E3-9386-A8DD6885ABFE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A843E-DB2E-4FF7-A2BE-3B667288F7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A79DD3-432A-43E3-9386-A8DD6885ABFE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4A843E-DB2E-4FF7-A2BE-3B667288F7C2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87A79DD3-432A-43E3-9386-A8DD6885ABFE}" type="datetimeFigureOut">
              <a:rPr lang="ru-RU" smtClean="0"/>
              <a:t>21.02.2025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C4A843E-DB2E-4FF7-A2BE-3B667288F7C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1268760"/>
            <a:ext cx="6172200" cy="2160240"/>
          </a:xfrm>
        </p:spPr>
        <p:txBody>
          <a:bodyPr/>
          <a:lstStyle/>
          <a:p>
            <a:pPr algn="ctr"/>
            <a:r>
              <a:rPr lang="ru-RU" dirty="0" smtClean="0"/>
              <a:t>Законодательство Российской Федерации о налогах и сборах.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3960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147248" cy="48737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dirty="0"/>
              <a:t>Налоги — </a:t>
            </a:r>
            <a:endParaRPr lang="en-US" sz="3200" b="1" dirty="0" smtClean="0"/>
          </a:p>
          <a:p>
            <a:pPr marL="0" indent="0" algn="ctr">
              <a:buNone/>
            </a:pPr>
            <a:r>
              <a:rPr lang="ru-RU" sz="3200" b="1" dirty="0" smtClean="0"/>
              <a:t>это </a:t>
            </a:r>
            <a:r>
              <a:rPr lang="ru-RU" sz="3200" b="1" dirty="0"/>
              <a:t>обязательные платежи физических и юридических лиц государству на основе специального налогового законодательства.</a:t>
            </a:r>
          </a:p>
        </p:txBody>
      </p:sp>
    </p:spTree>
    <p:extLst>
      <p:ext uri="{BB962C8B-B14F-4D97-AF65-F5344CB8AC3E}">
        <p14:creationId xmlns:p14="http://schemas.microsoft.com/office/powerpoint/2010/main" val="4041904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По способу платежа налоги делятся на: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703432858"/>
              </p:ext>
            </p:extLst>
          </p:nvPr>
        </p:nvGraphicFramePr>
        <p:xfrm>
          <a:off x="251520" y="1488545"/>
          <a:ext cx="8352928" cy="4981400"/>
        </p:xfrm>
        <a:graphic>
          <a:graphicData uri="http://schemas.openxmlformats.org/drawingml/2006/table">
            <a:tbl>
              <a:tblPr/>
              <a:tblGrid>
                <a:gridCol w="4176464"/>
                <a:gridCol w="4176464"/>
              </a:tblGrid>
              <a:tr h="368053"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</a:rPr>
                        <a:t>Прямые</a:t>
                      </a:r>
                      <a:endParaRPr lang="ru-RU" sz="20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02617" marR="102617" marT="68411" marB="1026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2000" b="1" dirty="0">
                          <a:solidFill>
                            <a:schemeClr val="bg1"/>
                          </a:solidFill>
                          <a:effectLst/>
                        </a:rPr>
                        <a:t>Косвенные</a:t>
                      </a:r>
                      <a:endParaRPr lang="ru-RU" sz="2000" b="0" dirty="0">
                        <a:solidFill>
                          <a:schemeClr val="bg1"/>
                        </a:solidFill>
                        <a:effectLst/>
                      </a:endParaRPr>
                    </a:p>
                  </a:txBody>
                  <a:tcPr marL="102617" marR="102617" marT="68411" marB="102617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/>
                    </a:solidFill>
                  </a:tcPr>
                </a:tc>
              </a:tr>
              <a:tr h="4505572">
                <a:tc>
                  <a:txBody>
                    <a:bodyPr/>
                    <a:lstStyle/>
                    <a:p>
                      <a:pPr algn="just"/>
                      <a:r>
                        <a:rPr lang="ru-RU" sz="1800" b="1" i="1" dirty="0">
                          <a:effectLst/>
                        </a:rPr>
                        <a:t>Обязательные платежи, взимаемые государством с доходов или имущества юридических и физических лиц, </a:t>
                      </a:r>
                      <a:endParaRPr lang="en-US" sz="1800" b="1" i="1" dirty="0" smtClean="0">
                        <a:effectLst/>
                      </a:endParaRPr>
                    </a:p>
                    <a:p>
                      <a:pPr algn="just"/>
                      <a:r>
                        <a:rPr lang="ru-RU" sz="1300" b="0" dirty="0" smtClean="0">
                          <a:effectLst/>
                        </a:rPr>
                        <a:t>например</a:t>
                      </a:r>
                      <a:r>
                        <a:rPr lang="ru-RU" sz="1300" b="0" dirty="0">
                          <a:effectLst/>
                        </a:rPr>
                        <a:t>:</a:t>
                      </a:r>
                    </a:p>
                    <a:p>
                      <a:pPr marL="226695"/>
                      <a:r>
                        <a:rPr lang="ru-RU" sz="1300" b="1" dirty="0">
                          <a:effectLst/>
                        </a:rPr>
                        <a:t>1) подоходный налог </a:t>
                      </a:r>
                      <a:r>
                        <a:rPr lang="ru-RU" sz="1300" b="0" dirty="0">
                          <a:effectLst/>
                        </a:rPr>
                        <a:t>с населения (в России с 2021 года действует прогрессивная шкала </a:t>
                      </a:r>
                      <a:r>
                        <a:rPr lang="ru-RU" sz="1300" b="1" i="1" dirty="0">
                          <a:effectLst/>
                        </a:rPr>
                        <a:t>НДФЛ</a:t>
                      </a:r>
                      <a:r>
                        <a:rPr lang="ru-RU" sz="1300" b="0" dirty="0">
                          <a:effectLst/>
                        </a:rPr>
                        <a:t>: стандартная ставка 13%, если доходы превышают 5 млн рублей в год – 15%);</a:t>
                      </a:r>
                    </a:p>
                    <a:p>
                      <a:pPr marL="226695"/>
                      <a:r>
                        <a:rPr lang="ru-RU" sz="1300" b="1" dirty="0">
                          <a:effectLst/>
                        </a:rPr>
                        <a:t>2) налог на прибыль с фирм;</a:t>
                      </a:r>
                    </a:p>
                    <a:p>
                      <a:pPr marL="226695"/>
                      <a:r>
                        <a:rPr lang="ru-RU" sz="1300" b="1" dirty="0">
                          <a:effectLst/>
                        </a:rPr>
                        <a:t>3) на имущество;</a:t>
                      </a:r>
                    </a:p>
                    <a:p>
                      <a:pPr marL="226695"/>
                      <a:r>
                        <a:rPr lang="ru-RU" sz="1300" b="1" dirty="0">
                          <a:effectLst/>
                        </a:rPr>
                        <a:t>4) на недвижимость;</a:t>
                      </a:r>
                    </a:p>
                    <a:p>
                      <a:pPr marL="226695"/>
                      <a:r>
                        <a:rPr lang="ru-RU" sz="1300" b="1" dirty="0">
                          <a:effectLst/>
                        </a:rPr>
                        <a:t>5) на дарение;</a:t>
                      </a:r>
                    </a:p>
                    <a:p>
                      <a:pPr marL="226695"/>
                      <a:r>
                        <a:rPr lang="ru-RU" sz="1300" b="1" dirty="0">
                          <a:effectLst/>
                        </a:rPr>
                        <a:t>6) на наследство;</a:t>
                      </a:r>
                    </a:p>
                    <a:p>
                      <a:pPr marL="226695"/>
                      <a:r>
                        <a:rPr lang="ru-RU" sz="1300" b="1" dirty="0">
                          <a:effectLst/>
                        </a:rPr>
                        <a:t>7) на финансовые операции</a:t>
                      </a:r>
                      <a:r>
                        <a:rPr lang="ru-RU" sz="1300" b="0" dirty="0">
                          <a:effectLst/>
                        </a:rPr>
                        <a:t>.</a:t>
                      </a:r>
                    </a:p>
                  </a:txBody>
                  <a:tcPr marL="102617" marR="102617" marT="68411" marB="1026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ru-RU" sz="1800" b="1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Устанавливаются в виде надбавок к цене товара и услуг</a:t>
                      </a:r>
                      <a:r>
                        <a:rPr lang="ru-RU" sz="1300" b="0" dirty="0">
                          <a:effectLst/>
                        </a:rPr>
                        <a:t>, например:</a:t>
                      </a:r>
                    </a:p>
                    <a:p>
                      <a:pPr marL="226695"/>
                      <a:r>
                        <a:rPr lang="ru-RU" sz="1300" b="0" dirty="0">
                          <a:effectLst/>
                        </a:rPr>
                        <a:t>1) </a:t>
                      </a:r>
                      <a:r>
                        <a:rPr lang="ru-RU" sz="1300" b="1" dirty="0">
                          <a:effectLst/>
                        </a:rPr>
                        <a:t>акцизные</a:t>
                      </a:r>
                      <a:r>
                        <a:rPr lang="ru-RU" sz="1300" b="0" dirty="0">
                          <a:effectLst/>
                        </a:rPr>
                        <a:t> (от лат. </a:t>
                      </a:r>
                      <a:r>
                        <a:rPr lang="ru-RU" sz="1300" b="0" i="1" dirty="0" err="1">
                          <a:effectLst/>
                        </a:rPr>
                        <a:t>accidere</a:t>
                      </a:r>
                      <a:r>
                        <a:rPr lang="ru-RU" sz="1300" b="0" dirty="0">
                          <a:effectLst/>
                        </a:rPr>
                        <a:t> — обрезать) сборы;</a:t>
                      </a:r>
                    </a:p>
                    <a:p>
                      <a:pPr marL="226695"/>
                      <a:r>
                        <a:rPr lang="ru-RU" sz="1300" b="0" dirty="0">
                          <a:effectLst/>
                        </a:rPr>
                        <a:t>2) </a:t>
                      </a:r>
                      <a:r>
                        <a:rPr lang="ru-RU" sz="1300" b="1" dirty="0">
                          <a:effectLst/>
                        </a:rPr>
                        <a:t>налог на добавленную стоимость</a:t>
                      </a:r>
                      <a:r>
                        <a:rPr lang="ru-RU" sz="1300" b="0" dirty="0">
                          <a:effectLst/>
                        </a:rPr>
                        <a:t> (НДС);</a:t>
                      </a:r>
                    </a:p>
                    <a:p>
                      <a:pPr marL="226695"/>
                      <a:r>
                        <a:rPr lang="ru-RU" sz="1300" b="0" dirty="0">
                          <a:effectLst/>
                        </a:rPr>
                        <a:t>3) </a:t>
                      </a:r>
                      <a:r>
                        <a:rPr lang="ru-RU" sz="1300" b="1" dirty="0">
                          <a:effectLst/>
                        </a:rPr>
                        <a:t>таможенные пошлины</a:t>
                      </a:r>
                      <a:r>
                        <a:rPr lang="ru-RU" sz="1300" b="0" dirty="0">
                          <a:effectLst/>
                        </a:rPr>
                        <a:t>.</a:t>
                      </a:r>
                    </a:p>
                    <a:p>
                      <a:pPr marL="226695"/>
                      <a:r>
                        <a:rPr lang="ru-RU" sz="1300" b="0" dirty="0">
                          <a:effectLst/>
                        </a:rPr>
                        <a:t> </a:t>
                      </a:r>
                    </a:p>
                  </a:txBody>
                  <a:tcPr marL="102617" marR="102617" marT="68411" marB="10261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157493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562074"/>
          </a:xfrm>
        </p:spPr>
        <p:txBody>
          <a:bodyPr>
            <a:normAutofit/>
          </a:bodyPr>
          <a:lstStyle/>
          <a:p>
            <a:r>
              <a:rPr lang="ru-RU" sz="2600" b="1" dirty="0"/>
              <a:t>Основные системы налогообложения</a:t>
            </a:r>
            <a:endParaRPr lang="ru-RU" sz="26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880616072"/>
              </p:ext>
            </p:extLst>
          </p:nvPr>
        </p:nvGraphicFramePr>
        <p:xfrm>
          <a:off x="179512" y="1772816"/>
          <a:ext cx="8424936" cy="3528392"/>
        </p:xfrm>
        <a:graphic>
          <a:graphicData uri="http://schemas.openxmlformats.org/drawingml/2006/table">
            <a:tbl>
              <a:tblPr>
                <a:tableStyleId>{D03447BB-5D67-496B-8E87-E561075AD55C}</a:tableStyleId>
              </a:tblPr>
              <a:tblGrid>
                <a:gridCol w="2808019"/>
                <a:gridCol w="2808019"/>
                <a:gridCol w="2808898"/>
              </a:tblGrid>
              <a:tr h="1149077"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effectLst/>
                        </a:rPr>
                        <a:t>Пропорциональная</a:t>
                      </a:r>
                    </a:p>
                  </a:txBody>
                  <a:tcPr marL="142875" marR="142875" marT="95250" marB="142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effectLst/>
                        </a:rPr>
                        <a:t>Регрессивная</a:t>
                      </a:r>
                    </a:p>
                  </a:txBody>
                  <a:tcPr marL="142875" marR="142875" marT="95250" marB="142875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b="1" dirty="0">
                          <a:effectLst/>
                        </a:rPr>
                        <a:t>Прогрессивная</a:t>
                      </a:r>
                    </a:p>
                  </a:txBody>
                  <a:tcPr marL="142875" marR="142875" marT="95250" marB="142875" anchor="ctr"/>
                </a:tc>
              </a:tr>
              <a:tr h="2379315">
                <a:tc>
                  <a:txBody>
                    <a:bodyPr/>
                    <a:lstStyle/>
                    <a:p>
                      <a:pPr algn="l"/>
                      <a:r>
                        <a:rPr lang="ru-RU" b="1" dirty="0">
                          <a:effectLst/>
                        </a:rPr>
                        <a:t>Сумма налога пропорциональна доходам работников.</a:t>
                      </a:r>
                    </a:p>
                  </a:txBody>
                  <a:tcPr marL="142875" marR="142875" marT="95250" marB="142875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b="1" dirty="0">
                          <a:effectLst/>
                        </a:rPr>
                        <a:t>Налог тем выше, чем ниже доход работника.</a:t>
                      </a:r>
                    </a:p>
                  </a:txBody>
                  <a:tcPr marL="142875" marR="142875" marT="95250" marB="142875"/>
                </a:tc>
                <a:tc>
                  <a:txBody>
                    <a:bodyPr/>
                    <a:lstStyle/>
                    <a:p>
                      <a:pPr algn="l"/>
                      <a:r>
                        <a:rPr lang="ru-RU" b="1" dirty="0">
                          <a:effectLst/>
                        </a:rPr>
                        <a:t>Налог тем выше, чем выше доход работника.</a:t>
                      </a:r>
                    </a:p>
                  </a:txBody>
                  <a:tcPr marL="142875" marR="142875" marT="95250" marB="142875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17054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634082"/>
          </a:xfrm>
        </p:spPr>
        <p:txBody>
          <a:bodyPr>
            <a:normAutofit/>
          </a:bodyPr>
          <a:lstStyle/>
          <a:p>
            <a:r>
              <a:rPr lang="ru-RU" sz="2600" b="1" dirty="0"/>
              <a:t>Основные принципы налогообложения</a:t>
            </a:r>
            <a:endParaRPr lang="ru-RU" sz="2600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1052736"/>
            <a:ext cx="8352928" cy="5805264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US" b="1" dirty="0" smtClean="0"/>
              <a:t>1</a:t>
            </a:r>
            <a:r>
              <a:rPr lang="ru-RU" b="1" dirty="0" smtClean="0"/>
              <a:t>)</a:t>
            </a:r>
            <a:r>
              <a:rPr lang="ru-RU" b="1" dirty="0"/>
              <a:t> Всеобщность</a:t>
            </a:r>
            <a:r>
              <a:rPr lang="ru-RU" dirty="0"/>
              <a:t> — охват налогами всех экономических субъектов, получающих доходы, независимо от организаци­онно-правовой формы.</a:t>
            </a:r>
          </a:p>
          <a:p>
            <a:pPr marL="0" indent="0">
              <a:buNone/>
            </a:pPr>
            <a:r>
              <a:rPr lang="ru-RU" b="1" dirty="0"/>
              <a:t>2) Легальность</a:t>
            </a:r>
            <a:r>
              <a:rPr lang="ru-RU" dirty="0"/>
              <a:t> — размер налогов и порядок их взимания законо­дательно утверждены государством.</a:t>
            </a:r>
          </a:p>
          <a:p>
            <a:pPr marL="0" indent="0">
              <a:buNone/>
            </a:pPr>
            <a:r>
              <a:rPr lang="ru-RU" b="1" dirty="0"/>
              <a:t>3) Справедливость</a:t>
            </a:r>
            <a:r>
              <a:rPr lang="ru-RU" dirty="0"/>
              <a:t> — равенство налогов на доходы рыночных структур. Налоги должны быть равными для каждого уровня дохода.</a:t>
            </a:r>
          </a:p>
          <a:p>
            <a:pPr marL="0" indent="0">
              <a:buNone/>
            </a:pPr>
            <a:r>
              <a:rPr lang="ru-RU" b="1" dirty="0"/>
              <a:t>4) Определённость и точность налогов</a:t>
            </a:r>
            <a:r>
              <a:rPr lang="ru-RU" dirty="0"/>
              <a:t> — размер налогов, сроки, способ и порядок их начисления должны быть точно определены и понятны налогоплательщикам.</a:t>
            </a:r>
          </a:p>
          <a:p>
            <a:pPr marL="0" indent="0">
              <a:buNone/>
            </a:pPr>
            <a:r>
              <a:rPr lang="ru-RU" b="1" dirty="0"/>
              <a:t>5) Удобство взимания налогов для налогопла­тельщиков</a:t>
            </a:r>
            <a:r>
              <a:rPr lang="ru-RU" dirty="0"/>
              <a:t> — каждый налог должен взиматься в то время и тем способом, при котором плательщику легче выполнить требования налогообложения.</a:t>
            </a:r>
          </a:p>
          <a:p>
            <a:pPr marL="0" indent="0">
              <a:buNone/>
            </a:pPr>
            <a:r>
              <a:rPr lang="ru-RU" b="1" dirty="0"/>
              <a:t>6) Экономичность (эффективность)</a:t>
            </a:r>
            <a:r>
              <a:rPr lang="ru-RU" dirty="0"/>
              <a:t> — необходимость соблюдения условий, при которых, во-первых, разрыв между расходами по сбору и организации налогообложения и самими налоговыми поступлениями должен быть наибольшим, а во-вторых, тяжесть налогообложения не должна подрывать возможность продолжения производства и лишать государство в последующем налоговых поступлений.</a:t>
            </a:r>
          </a:p>
          <a:p>
            <a:pPr marL="0" indent="0">
              <a:buNone/>
            </a:pPr>
            <a:r>
              <a:rPr lang="ru-RU" b="1" dirty="0"/>
              <a:t>7) Обязательность</a:t>
            </a:r>
            <a:r>
              <a:rPr lang="ru-RU" dirty="0"/>
              <a:t> — неизбежность осуществления платежа.</a:t>
            </a:r>
          </a:p>
          <a:p>
            <a:pPr marL="0" indent="0">
              <a:buNone/>
            </a:pPr>
            <a:r>
              <a:rPr lang="ru-RU" b="1" dirty="0"/>
              <a:t>8) Стабильность</a:t>
            </a:r>
            <a:r>
              <a:rPr lang="ru-RU" dirty="0"/>
              <a:t> — устойчивость видов налогов и налоговых ставок во времени.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737625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pPr algn="ctr"/>
            <a:r>
              <a:rPr lang="ru-RU" b="1" dirty="0"/>
              <a:t>Функции налогов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75240" cy="4873752"/>
          </a:xfrm>
        </p:spPr>
        <p:txBody>
          <a:bodyPr>
            <a:normAutofit fontScale="77500" lnSpcReduction="20000"/>
          </a:bodyPr>
          <a:lstStyle/>
          <a:p>
            <a:pPr marL="0" indent="0" algn="just">
              <a:buNone/>
            </a:pPr>
            <a:r>
              <a:rPr lang="ru-RU" b="1" dirty="0"/>
              <a:t>1) Фискальная —</a:t>
            </a:r>
            <a:r>
              <a:rPr lang="ru-RU" dirty="0"/>
              <a:t> обеспечение финансирования государственных расходов на содержание государственного аппарата, обороны страны и той части непроизвод­ственной сферы, которая не имеет достаточных средств, например, фундаментальной науки, многих учебных заведений, библиотек и т. д.</a:t>
            </a:r>
          </a:p>
          <a:p>
            <a:pPr marL="0" indent="0" algn="just">
              <a:buNone/>
            </a:pPr>
            <a:r>
              <a:rPr lang="ru-RU" b="1" dirty="0"/>
              <a:t>2) Распределительная — </a:t>
            </a:r>
            <a:r>
              <a:rPr lang="ru-RU" dirty="0"/>
              <a:t>перераспределение доходов между разными социальными слоями с целью сглаживания неравенства в обществе.</a:t>
            </a:r>
          </a:p>
          <a:p>
            <a:pPr marL="0" indent="0" algn="just">
              <a:buNone/>
            </a:pPr>
            <a:r>
              <a:rPr lang="ru-RU" b="1" dirty="0"/>
              <a:t>3) Стимулирующая (антиинфляционная) — </a:t>
            </a:r>
            <a:r>
              <a:rPr lang="ru-RU" dirty="0"/>
              <a:t>стимулирование развития научно-технического прогресса, увеличения числа рабочих мест, капитальных вложений в расширение производства путем применения льготного налогообложения.</a:t>
            </a:r>
          </a:p>
          <a:p>
            <a:pPr marL="0" indent="0" algn="just">
              <a:buNone/>
            </a:pPr>
            <a:r>
              <a:rPr lang="ru-RU" b="1" dirty="0"/>
              <a:t>4) Социально-воспитательная — </a:t>
            </a:r>
            <a:r>
              <a:rPr lang="ru-RU" dirty="0"/>
              <a:t>сдерживание потребления вредных для здоровья продуктов путем установления на них повышенных налогов.</a:t>
            </a:r>
          </a:p>
          <a:p>
            <a:pPr marL="0" indent="0" algn="just">
              <a:buNone/>
            </a:pPr>
            <a:r>
              <a:rPr lang="ru-RU" b="1" dirty="0"/>
              <a:t>5) Конкретно-учётная — </a:t>
            </a:r>
            <a:r>
              <a:rPr lang="ru-RU" dirty="0"/>
              <a:t>осуществление учёта доходов граждан, предприятий и организаций.</a:t>
            </a:r>
          </a:p>
          <a:p>
            <a:pPr marL="0" indent="0" algn="just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323462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634082"/>
          </a:xfrm>
        </p:spPr>
        <p:txBody>
          <a:bodyPr/>
          <a:lstStyle/>
          <a:p>
            <a:pPr algn="ctr"/>
            <a:r>
              <a:rPr lang="ru-RU" b="1" dirty="0"/>
              <a:t>Налоги в РФ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79512" y="1124744"/>
            <a:ext cx="8496944" cy="5733256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b="1" dirty="0"/>
              <a:t>Согласно ст. 12 НК РФ</a:t>
            </a:r>
          </a:p>
          <a:p>
            <a:pPr marL="0" indent="0">
              <a:buNone/>
            </a:pPr>
            <a:r>
              <a:rPr lang="ru-RU" dirty="0"/>
              <a:t>1. В РФ устанавливаются следующие виды налогов и сборов: </a:t>
            </a:r>
            <a:r>
              <a:rPr lang="ru-RU" b="1" i="1" u="sng" dirty="0"/>
              <a:t>федеральные, региональные и местные.</a:t>
            </a:r>
          </a:p>
          <a:p>
            <a:pPr marL="0" indent="0" algn="just">
              <a:buNone/>
            </a:pPr>
            <a:r>
              <a:rPr lang="ru-RU" dirty="0"/>
              <a:t>2. </a:t>
            </a:r>
            <a:r>
              <a:rPr lang="ru-RU" b="1" i="1" dirty="0"/>
              <a:t>Федеральными</a:t>
            </a:r>
            <a:r>
              <a:rPr lang="ru-RU" dirty="0"/>
              <a:t> </a:t>
            </a:r>
            <a:r>
              <a:rPr lang="ru-RU" b="1" i="1" dirty="0"/>
              <a:t>налогами и сборами </a:t>
            </a:r>
            <a:r>
              <a:rPr lang="ru-RU" dirty="0"/>
              <a:t>признаются налоги и сборы, которые установлены НК РФ и обязательны к уплате на всей территории РФ, если иное не предусмотрено п. 7 ст. 12 НК РФ. </a:t>
            </a:r>
          </a:p>
          <a:p>
            <a:pPr marL="0" indent="0" algn="just">
              <a:buNone/>
            </a:pPr>
            <a:r>
              <a:rPr lang="ru-RU" dirty="0"/>
              <a:t>3. </a:t>
            </a:r>
            <a:r>
              <a:rPr lang="ru-RU" b="1" i="1" dirty="0"/>
              <a:t>Региональными налогами </a:t>
            </a:r>
            <a:r>
              <a:rPr lang="ru-RU" dirty="0"/>
              <a:t>признаются налоги, которые установлены НК РФ и законами субъектов РФ о налогах и обязательны к уплате на территориях соответствующих субъектов РФ, если иное не предусмотрено п. 7 ст. 12 НК РФ. </a:t>
            </a:r>
          </a:p>
          <a:p>
            <a:pPr marL="0" indent="0" algn="just">
              <a:buNone/>
            </a:pPr>
            <a:r>
              <a:rPr lang="ru-RU" dirty="0"/>
              <a:t>Региональные налоги вводятся в действие и прекращают действовать на территориях субъектов РФ в соответствии с НК РФ и законами субъектов РФ о налогах.</a:t>
            </a:r>
          </a:p>
          <a:p>
            <a:pPr marL="0" indent="0" algn="just">
              <a:buNone/>
            </a:pPr>
            <a:r>
              <a:rPr lang="ru-RU" dirty="0"/>
              <a:t>4. </a:t>
            </a:r>
            <a:r>
              <a:rPr lang="ru-RU" b="1" i="1" dirty="0"/>
              <a:t>Местными налогами и сборами </a:t>
            </a:r>
            <a:r>
              <a:rPr lang="ru-RU" dirty="0"/>
              <a:t>признаются налоги и сборы, которые установлены НК РФ и нормативными правовыми актами представительных органов муниципальных образований о налогах и сборах и обязательны к уплате на территориях соответствующих муниципальных образований, если иное не предусмотрено п. 7 ст. 12 НК РФ. </a:t>
            </a:r>
          </a:p>
          <a:p>
            <a:pPr marL="0" indent="0" algn="just">
              <a:buNone/>
            </a:pPr>
            <a:r>
              <a:rPr lang="ru-RU" dirty="0"/>
              <a:t>Местные налоги и сборы вводятся в действие и прекращают действовать на территориях муниципальных образований в соответствии с НК РФ и нормативными правовыми актами представительных органов муниципальных образований о налогах и сборах.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3166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568952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600" b="1" dirty="0"/>
              <a:t>Совокупность налогов в Российской Федерации:</a:t>
            </a:r>
            <a:r>
              <a:rPr lang="ru-RU" sz="2600" dirty="0"/>
              <a:t> 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69591642"/>
              </p:ext>
            </p:extLst>
          </p:nvPr>
        </p:nvGraphicFramePr>
        <p:xfrm>
          <a:off x="395536" y="981075"/>
          <a:ext cx="8280921" cy="6598733"/>
        </p:xfrm>
        <a:graphic>
          <a:graphicData uri="http://schemas.openxmlformats.org/drawingml/2006/table">
            <a:tbl>
              <a:tblPr/>
              <a:tblGrid>
                <a:gridCol w="2760307"/>
                <a:gridCol w="2760307"/>
                <a:gridCol w="2760307"/>
              </a:tblGrid>
              <a:tr h="601438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effectLst/>
                        </a:rPr>
                        <a:t>Федеральные</a:t>
                      </a:r>
                      <a:endParaRPr lang="ru-RU" sz="1800" dirty="0">
                        <a:effectLst/>
                      </a:endParaRPr>
                    </a:p>
                  </a:txBody>
                  <a:tcPr marL="43373" marR="43373" marT="28915" marB="43373" anchor="ctr">
                    <a:lnL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effectLst/>
                        </a:rPr>
                        <a:t>Региональные</a:t>
                      </a:r>
                      <a:endParaRPr lang="ru-RU" sz="1800" dirty="0">
                        <a:effectLst/>
                      </a:endParaRPr>
                    </a:p>
                  </a:txBody>
                  <a:tcPr marL="43373" marR="43373" marT="28915" marB="43373" anchor="ctr">
                    <a:lnL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effectLst/>
                        </a:rPr>
                        <a:t>Местные</a:t>
                      </a:r>
                      <a:endParaRPr lang="ru-RU" sz="1800" dirty="0">
                        <a:effectLst/>
                      </a:endParaRPr>
                    </a:p>
                  </a:txBody>
                  <a:tcPr marL="43373" marR="43373" marT="28915" marB="43373" anchor="ctr">
                    <a:lnL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404705">
                <a:tc>
                  <a:txBody>
                    <a:bodyPr/>
                    <a:lstStyle/>
                    <a:p>
                      <a:r>
                        <a:rPr lang="ru-RU" sz="1600" b="0">
                          <a:effectLst/>
                        </a:rPr>
                        <a:t>устанавливаются Налоговым кодексом РФ, обязательны к уплате на всей территории РФ.</a:t>
                      </a:r>
                    </a:p>
                  </a:txBody>
                  <a:tcPr marL="43373" marR="43373" marT="28915" marB="43373" anchor="ctr">
                    <a:lnL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>
                          <a:effectLst/>
                        </a:rPr>
                        <a:t>устанавливаются Налоговым кодексом РФ, законодательными актами субъектов РФ, обязательны к уплате на территории субъектов РФ.</a:t>
                      </a:r>
                    </a:p>
                  </a:txBody>
                  <a:tcPr marL="43373" marR="43373" marT="28915" marB="43373" anchor="ctr">
                    <a:lnL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0" dirty="0">
                          <a:effectLst/>
                        </a:rPr>
                        <a:t>устанавливаются Налоговым кодексом РФ и нормативными актами представительных органов местного самоуправления, обязательны к уплате на территории соответствующих муниципальных образований.</a:t>
                      </a:r>
                    </a:p>
                  </a:txBody>
                  <a:tcPr marL="43373" marR="43373" marT="28915" marB="43373" anchor="ctr">
                    <a:lnL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</a:tr>
              <a:tr h="3486607">
                <a:tc>
                  <a:txBody>
                    <a:bodyPr/>
                    <a:lstStyle/>
                    <a:p>
                      <a:r>
                        <a:rPr lang="ru-RU" sz="500" b="0">
                          <a:effectLst/>
                        </a:rPr>
                        <a:t>1) Налог на добавленную стоимость (НДС).</a:t>
                      </a:r>
                    </a:p>
                    <a:p>
                      <a:r>
                        <a:rPr lang="ru-RU" sz="500" b="0">
                          <a:effectLst/>
                        </a:rPr>
                        <a:t>2) Акцизы.</a:t>
                      </a:r>
                    </a:p>
                    <a:p>
                      <a:r>
                        <a:rPr lang="ru-RU" sz="500" b="0">
                          <a:effectLst/>
                        </a:rPr>
                        <a:t>3) Налог на доходы физических лиц (НДФЛ) или подоходный налог.</a:t>
                      </a:r>
                    </a:p>
                    <a:p>
                      <a:r>
                        <a:rPr lang="ru-RU" sz="500" b="0">
                          <a:effectLst/>
                        </a:rPr>
                        <a:t>4) Налог на прибыль организаций.</a:t>
                      </a:r>
                    </a:p>
                    <a:p>
                      <a:r>
                        <a:rPr lang="ru-RU" sz="500" b="0">
                          <a:effectLst/>
                        </a:rPr>
                        <a:t>5) Налог на добычу полезных ископаемых.</a:t>
                      </a:r>
                    </a:p>
                    <a:p>
                      <a:r>
                        <a:rPr lang="ru-RU" sz="500" b="0">
                          <a:effectLst/>
                        </a:rPr>
                        <a:t>6) Водный налог.</a:t>
                      </a:r>
                    </a:p>
                    <a:p>
                      <a:r>
                        <a:rPr lang="ru-RU" sz="500" b="0">
                          <a:effectLst/>
                        </a:rPr>
                        <a:t>7) Сборы за пользование объектами животного мира и за пользование объектами водных биологических ресурсов.</a:t>
                      </a:r>
                    </a:p>
                    <a:p>
                      <a:r>
                        <a:rPr lang="ru-RU" sz="500" b="0">
                          <a:effectLst/>
                        </a:rPr>
                        <a:t>8) Государственные пошлины.</a:t>
                      </a:r>
                    </a:p>
                    <a:p>
                      <a:r>
                        <a:rPr lang="ru-RU" sz="500" b="0">
                          <a:effectLst/>
                        </a:rPr>
                        <a:t>9) Налог на дополнительный доход от добычи углеводородного сырья (с 2018 г.).</a:t>
                      </a:r>
                    </a:p>
                  </a:txBody>
                  <a:tcPr marL="43373" marR="43373" marT="28915" marB="43373" anchor="ctr">
                    <a:lnL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500" b="0">
                          <a:effectLst/>
                        </a:rPr>
                        <a:t>1) Налог на имущество предприятий.</a:t>
                      </a:r>
                    </a:p>
                    <a:p>
                      <a:r>
                        <a:rPr lang="ru-RU" sz="500" b="0">
                          <a:effectLst/>
                        </a:rPr>
                        <a:t>2) Транспортный налог.</a:t>
                      </a:r>
                    </a:p>
                    <a:p>
                      <a:r>
                        <a:rPr lang="ru-RU" sz="500" b="0">
                          <a:effectLst/>
                        </a:rPr>
                        <a:t>3) Налог на игорный бизнес.</a:t>
                      </a:r>
                    </a:p>
                  </a:txBody>
                  <a:tcPr marL="43373" marR="43373" marT="28915" marB="43373" anchor="ctr">
                    <a:lnL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500" b="0" dirty="0">
                          <a:effectLst/>
                        </a:rPr>
                        <a:t>1) Земельный налог.</a:t>
                      </a:r>
                    </a:p>
                    <a:p>
                      <a:r>
                        <a:rPr lang="ru-RU" sz="500" b="0" dirty="0">
                          <a:effectLst/>
                        </a:rPr>
                        <a:t>2) Налог на имущество физических лиц.</a:t>
                      </a:r>
                    </a:p>
                    <a:p>
                      <a:r>
                        <a:rPr lang="ru-RU" sz="500" b="0" dirty="0">
                          <a:effectLst/>
                        </a:rPr>
                        <a:t>3) Торговый сбор.</a:t>
                      </a:r>
                      <a:r>
                        <a:rPr lang="ru-RU" sz="500" b="1" dirty="0">
                          <a:solidFill>
                            <a:srgbClr val="333333"/>
                          </a:solidFill>
                          <a:effectLst/>
                        </a:rPr>
                        <a:t> </a:t>
                      </a:r>
                      <a:endParaRPr lang="ru-RU" sz="500" b="0" dirty="0">
                        <a:effectLst/>
                      </a:endParaRPr>
                    </a:p>
                  </a:txBody>
                  <a:tcPr marL="43373" marR="43373" marT="28915" marB="43373" anchor="ctr">
                    <a:lnL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9E9E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60473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504" y="274638"/>
            <a:ext cx="8568952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600" b="1" dirty="0"/>
              <a:t>Совокупность налогов в Российской Федерации:</a:t>
            </a:r>
            <a:r>
              <a:rPr lang="ru-RU" sz="2600" dirty="0"/>
              <a:t> 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3761800219"/>
              </p:ext>
            </p:extLst>
          </p:nvPr>
        </p:nvGraphicFramePr>
        <p:xfrm>
          <a:off x="179512" y="981075"/>
          <a:ext cx="8496945" cy="5637949"/>
        </p:xfrm>
        <a:graphic>
          <a:graphicData uri="http://schemas.openxmlformats.org/drawingml/2006/table">
            <a:tbl>
              <a:tblPr/>
              <a:tblGrid>
                <a:gridCol w="3024336"/>
                <a:gridCol w="2880320"/>
                <a:gridCol w="2592289"/>
              </a:tblGrid>
              <a:tr h="413219"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effectLst/>
                        </a:rPr>
                        <a:t>Федеральные</a:t>
                      </a:r>
                      <a:endParaRPr lang="ru-RU" sz="1800" dirty="0">
                        <a:effectLst/>
                      </a:endParaRPr>
                    </a:p>
                  </a:txBody>
                  <a:tcPr marL="43373" marR="43373" marT="28915" marB="43373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effectLst/>
                        </a:rPr>
                        <a:t>Региональные</a:t>
                      </a:r>
                      <a:endParaRPr lang="ru-RU" sz="1800" dirty="0">
                        <a:effectLst/>
                      </a:endParaRPr>
                    </a:p>
                  </a:txBody>
                  <a:tcPr marL="43373" marR="43373" marT="28915" marB="43373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1" dirty="0">
                          <a:effectLst/>
                        </a:rPr>
                        <a:t>Местные</a:t>
                      </a:r>
                      <a:endParaRPr lang="ru-RU" sz="1800" dirty="0">
                        <a:effectLst/>
                      </a:endParaRPr>
                    </a:p>
                  </a:txBody>
                  <a:tcPr marL="43373" marR="43373" marT="28915" marB="43373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98602">
                <a:tc>
                  <a:txBody>
                    <a:bodyPr/>
                    <a:lstStyle/>
                    <a:p>
                      <a:r>
                        <a:rPr lang="ru-RU" sz="1200" b="0" dirty="0">
                          <a:effectLst/>
                        </a:rPr>
                        <a:t>устанавливаются Налоговым кодексом </a:t>
                      </a:r>
                      <a:r>
                        <a:rPr lang="ru-RU" sz="1200" b="0" dirty="0" smtClean="0">
                          <a:effectLst/>
                        </a:rPr>
                        <a:t>(НК)РФ</a:t>
                      </a:r>
                      <a:r>
                        <a:rPr lang="ru-RU" sz="1200" b="0" dirty="0">
                          <a:effectLst/>
                        </a:rPr>
                        <a:t>, обязательны к уплате на всей территории РФ.</a:t>
                      </a:r>
                    </a:p>
                  </a:txBody>
                  <a:tcPr marL="43373" marR="43373" marT="28915" marB="43373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b="0" dirty="0" smtClean="0">
                          <a:effectLst/>
                        </a:rPr>
                        <a:t> устанавливаются  НК </a:t>
                      </a:r>
                      <a:r>
                        <a:rPr lang="ru-RU" sz="1200" b="0" dirty="0">
                          <a:effectLst/>
                        </a:rPr>
                        <a:t>РФ, законодательными актами субъектов РФ, обязательны к уплате на территории субъектов РФ.</a:t>
                      </a:r>
                    </a:p>
                  </a:txBody>
                  <a:tcPr marL="43373" marR="43373" marT="28915" marB="43373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ru-RU" sz="1200" b="0" dirty="0">
                          <a:effectLst/>
                        </a:rPr>
                        <a:t>устанавливаются </a:t>
                      </a:r>
                      <a:r>
                        <a:rPr lang="ru-RU" sz="1200" b="0" dirty="0" smtClean="0">
                          <a:effectLst/>
                        </a:rPr>
                        <a:t>НК </a:t>
                      </a:r>
                      <a:r>
                        <a:rPr lang="ru-RU" sz="1200" b="0" dirty="0">
                          <a:effectLst/>
                        </a:rPr>
                        <a:t>РФ и </a:t>
                      </a:r>
                      <a:r>
                        <a:rPr lang="ru-RU" sz="1200" b="0" dirty="0" smtClean="0">
                          <a:effectLst/>
                        </a:rPr>
                        <a:t>НА </a:t>
                      </a:r>
                      <a:r>
                        <a:rPr lang="ru-RU" sz="1200" b="0" dirty="0">
                          <a:effectLst/>
                        </a:rPr>
                        <a:t>представительных органов местного самоуправления, </a:t>
                      </a:r>
                      <a:r>
                        <a:rPr lang="ru-RU" sz="1000" b="0" dirty="0">
                          <a:effectLst/>
                        </a:rPr>
                        <a:t>обязательны к уплате на территории соответствующих муниципальных образований.</a:t>
                      </a:r>
                    </a:p>
                  </a:txBody>
                  <a:tcPr marL="43373" marR="43373" marT="28915" marB="43373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</a:tr>
              <a:tr h="3949483">
                <a:tc>
                  <a:txBody>
                    <a:bodyPr/>
                    <a:lstStyle/>
                    <a:p>
                      <a:r>
                        <a:rPr lang="ru-RU" sz="1400" b="0" dirty="0">
                          <a:effectLst/>
                        </a:rPr>
                        <a:t>1) Налог на добавленную стоимость (НДС).</a:t>
                      </a:r>
                    </a:p>
                    <a:p>
                      <a:r>
                        <a:rPr lang="ru-RU" sz="1400" b="0" dirty="0">
                          <a:effectLst/>
                        </a:rPr>
                        <a:t>2) Акцизы.</a:t>
                      </a:r>
                    </a:p>
                    <a:p>
                      <a:r>
                        <a:rPr lang="ru-RU" sz="1400" b="0" dirty="0">
                          <a:effectLst/>
                        </a:rPr>
                        <a:t>3) Налог на доходы физических лиц (НДФЛ) или подоходный налог.</a:t>
                      </a:r>
                    </a:p>
                    <a:p>
                      <a:r>
                        <a:rPr lang="ru-RU" sz="1400" b="0" dirty="0">
                          <a:effectLst/>
                        </a:rPr>
                        <a:t>4) Налог на прибыль организаций.</a:t>
                      </a:r>
                    </a:p>
                    <a:p>
                      <a:r>
                        <a:rPr lang="ru-RU" sz="1400" b="0" dirty="0">
                          <a:effectLst/>
                        </a:rPr>
                        <a:t>5) Налог на добычу полезных ископаемых.</a:t>
                      </a:r>
                    </a:p>
                    <a:p>
                      <a:r>
                        <a:rPr lang="ru-RU" sz="1400" b="0" dirty="0">
                          <a:effectLst/>
                        </a:rPr>
                        <a:t>6) Водный налог.</a:t>
                      </a:r>
                    </a:p>
                    <a:p>
                      <a:r>
                        <a:rPr lang="ru-RU" sz="1400" b="0" dirty="0">
                          <a:effectLst/>
                        </a:rPr>
                        <a:t>7) Сборы за пользование объектами животного мира и за пользование объектами водных биологических ресурсов.</a:t>
                      </a:r>
                    </a:p>
                    <a:p>
                      <a:r>
                        <a:rPr lang="ru-RU" sz="1400" b="0" dirty="0">
                          <a:effectLst/>
                        </a:rPr>
                        <a:t>8) Государственные пошлины.</a:t>
                      </a:r>
                    </a:p>
                    <a:p>
                      <a:r>
                        <a:rPr lang="ru-RU" sz="1400" b="0" dirty="0">
                          <a:effectLst/>
                        </a:rPr>
                        <a:t>9) Налог на дополнительный доход от добычи углеводородного сырья (с 2018 г.).</a:t>
                      </a:r>
                    </a:p>
                  </a:txBody>
                  <a:tcPr marL="43373" marR="43373" marT="28915" marB="43373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dirty="0">
                          <a:effectLst/>
                        </a:rPr>
                        <a:t>1) Налог на имущество предприятий.</a:t>
                      </a:r>
                    </a:p>
                    <a:p>
                      <a:r>
                        <a:rPr lang="ru-RU" sz="1400" b="0" dirty="0">
                          <a:effectLst/>
                        </a:rPr>
                        <a:t>2) Транспортный налог.</a:t>
                      </a:r>
                    </a:p>
                    <a:p>
                      <a:r>
                        <a:rPr lang="ru-RU" sz="1400" b="0" dirty="0">
                          <a:effectLst/>
                        </a:rPr>
                        <a:t>3) Налог на игорный бизнес.</a:t>
                      </a:r>
                    </a:p>
                  </a:txBody>
                  <a:tcPr marL="43373" marR="43373" marT="28915" marB="43373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dirty="0">
                          <a:effectLst/>
                        </a:rPr>
                        <a:t>1) Земельный налог.</a:t>
                      </a:r>
                    </a:p>
                    <a:p>
                      <a:r>
                        <a:rPr lang="ru-RU" sz="1400" b="0" dirty="0">
                          <a:effectLst/>
                        </a:rPr>
                        <a:t>2) Налог на имущество физических лиц.</a:t>
                      </a:r>
                    </a:p>
                    <a:p>
                      <a:r>
                        <a:rPr lang="ru-RU" sz="1400" b="0" dirty="0">
                          <a:effectLst/>
                        </a:rPr>
                        <a:t>3) Торговый сбор.</a:t>
                      </a:r>
                      <a:r>
                        <a:rPr lang="ru-RU" sz="1400" b="1" dirty="0">
                          <a:solidFill>
                            <a:srgbClr val="333333"/>
                          </a:solidFill>
                          <a:effectLst/>
                        </a:rPr>
                        <a:t> </a:t>
                      </a:r>
                      <a:endParaRPr lang="ru-RU" sz="1400" b="0" dirty="0">
                        <a:effectLst/>
                      </a:endParaRPr>
                    </a:p>
                  </a:txBody>
                  <a:tcPr marL="43373" marR="43373" marT="28915" marB="43373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556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4294967295"/>
          </p:nvPr>
        </p:nvSpPr>
        <p:spPr>
          <a:xfrm>
            <a:off x="395536" y="692696"/>
            <a:ext cx="8208912" cy="5781129"/>
          </a:xfrm>
        </p:spPr>
        <p:txBody>
          <a:bodyPr>
            <a:normAutofit fontScale="85000" lnSpcReduction="20000"/>
          </a:bodyPr>
          <a:lstStyle/>
          <a:p>
            <a:pPr algn="just">
              <a:buClr>
                <a:srgbClr val="C00000"/>
              </a:buClr>
              <a:buSzPct val="120000"/>
              <a:buFont typeface="Wingdings" pitchFamily="2" charset="2"/>
              <a:buChar char="ü"/>
            </a:pPr>
            <a:r>
              <a:rPr lang="ru-RU" dirty="0"/>
              <a:t>30 июля 2017 года президент РФ В. Путин подписал закон о курортном сборе в ряде российских регионов. С 1 мая 2018 года курортный сбор вводится в четырех регионах страны: в Крыму, в Ставропольском, Краснодарском и Алтайском краях. Он вводится законами субъектов РФ, доходы также поступают в региональный бюджет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dirty="0"/>
              <a:t>Вот некоторые регионы России, где действует курортный сбор:</a:t>
            </a:r>
          </a:p>
          <a:p>
            <a:pPr algn="just">
              <a:buClr>
                <a:srgbClr val="C00000"/>
              </a:buClr>
              <a:buSzPct val="120000"/>
              <a:buFont typeface="Wingdings" pitchFamily="2" charset="2"/>
              <a:buChar char="§"/>
            </a:pPr>
            <a:r>
              <a:rPr lang="ru-RU" dirty="0"/>
              <a:t>Сочи и территория «Сириус» — 50 руб. в сутки с одного туриста.</a:t>
            </a:r>
          </a:p>
          <a:p>
            <a:pPr algn="just">
              <a:buClr>
                <a:srgbClr val="C00000"/>
              </a:buClr>
              <a:buSzPct val="120000"/>
              <a:buFont typeface="Wingdings" pitchFamily="2" charset="2"/>
              <a:buChar char="§"/>
            </a:pPr>
            <a:r>
              <a:rPr lang="ru-RU" dirty="0"/>
              <a:t>Ставропольский край — Минеральные Воды, Ессентуки, Кисловодск, Пятигорск, Железноводск — по 100 руб. в сутки одного туриста.</a:t>
            </a:r>
          </a:p>
          <a:p>
            <a:pPr algn="just">
              <a:buClr>
                <a:srgbClr val="C00000"/>
              </a:buClr>
              <a:buSzPct val="120000"/>
              <a:buFont typeface="Wingdings" pitchFamily="2" charset="2"/>
              <a:buChar char="§"/>
            </a:pPr>
            <a:r>
              <a:rPr lang="ru-RU" dirty="0"/>
              <a:t>Краснодарский край — Анапа, Геленджик, Горячий Ключ, </a:t>
            </a:r>
            <a:r>
              <a:rPr lang="ru-RU" dirty="0" err="1"/>
              <a:t>Шепсинское</a:t>
            </a:r>
            <a:r>
              <a:rPr lang="ru-RU" dirty="0"/>
              <a:t> и </a:t>
            </a:r>
            <a:r>
              <a:rPr lang="ru-RU" dirty="0" err="1"/>
              <a:t>Тенгинское</a:t>
            </a:r>
            <a:r>
              <a:rPr lang="ru-RU" dirty="0"/>
              <a:t> сельские поселения Туапсинского района, </a:t>
            </a:r>
            <a:r>
              <a:rPr lang="ru-RU" dirty="0" err="1"/>
              <a:t>Ейское</a:t>
            </a:r>
            <a:r>
              <a:rPr lang="ru-RU" dirty="0"/>
              <a:t> и </a:t>
            </a:r>
            <a:r>
              <a:rPr lang="ru-RU" dirty="0" err="1"/>
              <a:t>Должанское</a:t>
            </a:r>
            <a:r>
              <a:rPr lang="ru-RU" dirty="0"/>
              <a:t> сельские поселения </a:t>
            </a:r>
            <a:r>
              <a:rPr lang="ru-RU" dirty="0" err="1"/>
              <a:t>Ейского</a:t>
            </a:r>
            <a:r>
              <a:rPr lang="ru-RU" dirty="0"/>
              <a:t> района, </a:t>
            </a:r>
            <a:r>
              <a:rPr lang="ru-RU" dirty="0" err="1"/>
              <a:t>Джубгское</a:t>
            </a:r>
            <a:r>
              <a:rPr lang="ru-RU" dirty="0"/>
              <a:t>, </a:t>
            </a:r>
            <a:r>
              <a:rPr lang="ru-RU" dirty="0" err="1"/>
              <a:t>Небугское</a:t>
            </a:r>
            <a:r>
              <a:rPr lang="ru-RU" dirty="0"/>
              <a:t>, </a:t>
            </a:r>
            <a:r>
              <a:rPr lang="ru-RU" dirty="0" err="1"/>
              <a:t>Новомихайловское</a:t>
            </a:r>
            <a:r>
              <a:rPr lang="ru-RU" dirty="0"/>
              <a:t> — 30 руб. в сутки с одного туриста.</a:t>
            </a:r>
          </a:p>
          <a:p>
            <a:pPr algn="just">
              <a:buClr>
                <a:srgbClr val="C00000"/>
              </a:buClr>
              <a:buSzPct val="120000"/>
              <a:buFont typeface="Wingdings" pitchFamily="2" charset="2"/>
              <a:buChar char="§"/>
            </a:pPr>
            <a:r>
              <a:rPr lang="ru-RU" dirty="0"/>
              <a:t>Алтайский край — курорт Белокуриха — по 50 руб. в сутки с туриста.</a:t>
            </a:r>
          </a:p>
          <a:p>
            <a:pPr algn="just">
              <a:buClr>
                <a:srgbClr val="C00000"/>
              </a:buClr>
              <a:buSzPct val="120000"/>
              <a:buFont typeface="Wingdings" pitchFamily="2" charset="2"/>
              <a:buChar char="§"/>
            </a:pPr>
            <a:r>
              <a:rPr lang="ru-RU" dirty="0"/>
              <a:t>Санкт-Петербург (с 1 апреля 2024 года) — по 100 руб. в сутки с туриста.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275906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47248" cy="70609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600" b="1" dirty="0"/>
              <a:t>Основные виды налогов, уплачиваемых предприятиями в РФ</a:t>
            </a:r>
            <a:endParaRPr lang="ru-RU" sz="26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650914391"/>
              </p:ext>
            </p:extLst>
          </p:nvPr>
        </p:nvGraphicFramePr>
        <p:xfrm>
          <a:off x="251520" y="1412776"/>
          <a:ext cx="8424936" cy="4873625"/>
        </p:xfrm>
        <a:graphic>
          <a:graphicData uri="http://schemas.openxmlformats.org/drawingml/2006/table">
            <a:tbl>
              <a:tblPr/>
              <a:tblGrid>
                <a:gridCol w="2717566"/>
                <a:gridCol w="5707370"/>
              </a:tblGrid>
              <a:tr h="383246"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effectLst/>
                        </a:rPr>
                        <a:t>Наименование налога</a:t>
                      </a:r>
                      <a:endParaRPr lang="ru-RU" sz="1400" b="0" dirty="0">
                        <a:effectLst/>
                      </a:endParaRPr>
                    </a:p>
                  </a:txBody>
                  <a:tcPr marL="69597" marR="69597" marT="46398" marB="69597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>
                          <a:effectLst/>
                        </a:rPr>
                        <a:t>Его сущность</a:t>
                      </a:r>
                      <a:endParaRPr lang="ru-RU" sz="1400" b="0" dirty="0">
                        <a:effectLst/>
                      </a:endParaRPr>
                    </a:p>
                  </a:txBody>
                  <a:tcPr marL="69597" marR="69597" marT="46398" marB="69597" anchor="ctr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585877">
                <a:tc>
                  <a:txBody>
                    <a:bodyPr/>
                    <a:lstStyle/>
                    <a:p>
                      <a:r>
                        <a:rPr lang="ru-RU" sz="1400" b="0" dirty="0">
                          <a:effectLst/>
                        </a:rPr>
                        <a:t>Налог на добавленную стоимость (НДС)</a:t>
                      </a:r>
                    </a:p>
                  </a:txBody>
                  <a:tcPr marL="69597" marR="69597" marT="46398" marB="69597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0" dirty="0">
                          <a:effectLst/>
                        </a:rPr>
                        <a:t>Является </a:t>
                      </a:r>
                      <a:r>
                        <a:rPr lang="ru-RU" sz="1400" b="1" i="1" dirty="0">
                          <a:effectLst/>
                        </a:rPr>
                        <a:t>косвенным налогом</a:t>
                      </a:r>
                      <a:r>
                        <a:rPr lang="ru-RU" sz="1400" b="0" dirty="0">
                          <a:effectLst/>
                        </a:rPr>
                        <a:t>. Форма изъятия в бюджет части добавленной стоимости, создаваемой на всех стадиях производства. Определяется как разница между стоимостью реализованных товаров (работ и услуг) и стоимостью материальных затрат, отнесённых на издержки производства и обращения.</a:t>
                      </a:r>
                    </a:p>
                  </a:txBody>
                  <a:tcPr marL="69597" marR="69597" marT="46398" marB="69597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</a:tr>
              <a:tr h="2120379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</a:rPr>
                        <a:t>Налог на прибыль предприятий и организаций</a:t>
                      </a:r>
                    </a:p>
                  </a:txBody>
                  <a:tcPr marL="69597" marR="69597" marT="46398" marB="69597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0" dirty="0">
                          <a:effectLst/>
                        </a:rPr>
                        <a:t>Является </a:t>
                      </a:r>
                      <a:r>
                        <a:rPr lang="ru-RU" sz="1400" b="1" i="1" dirty="0">
                          <a:effectLst/>
                        </a:rPr>
                        <a:t>прямым налогом</a:t>
                      </a:r>
                      <a:r>
                        <a:rPr lang="ru-RU" sz="1400" b="0" dirty="0">
                          <a:effectLst/>
                        </a:rPr>
                        <a:t>, т. е. его сумма целиком зависит от конечного финансового результата хозяйственной деятельности предприятия. Прибыль (убыток) от реализации продукции (работ, услуг) определяется как разница между выручкой от реализованной продукции (работ, услуг) без НДС и акцизов и затратами на производство и реализацию, включаемыми в себестоимость продукции (работ, услуг).</a:t>
                      </a:r>
                    </a:p>
                  </a:txBody>
                  <a:tcPr marL="69597" marR="69597" marT="46398" marB="69597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84123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</a:rPr>
                        <a:t>Налог на имущество предприятий</a:t>
                      </a:r>
                    </a:p>
                  </a:txBody>
                  <a:tcPr marL="69597" marR="69597" marT="46398" marB="69597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0" dirty="0">
                          <a:effectLst/>
                        </a:rPr>
                        <a:t>Является </a:t>
                      </a:r>
                      <a:r>
                        <a:rPr lang="ru-RU" sz="1400" b="1" i="1" dirty="0">
                          <a:effectLst/>
                        </a:rPr>
                        <a:t>региональным</a:t>
                      </a:r>
                      <a:r>
                        <a:rPr lang="ru-RU" sz="1400" b="0" dirty="0">
                          <a:effectLst/>
                        </a:rPr>
                        <a:t> налогом. Сумма налога определяется исходя из среднегодовой стоимости имущества предприятия.</a:t>
                      </a:r>
                    </a:p>
                  </a:txBody>
                  <a:tcPr marL="69597" marR="69597" marT="46398" marB="69597"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9510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49006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ВЫХОДНОЙ КОНТРОЛЬ: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251520" y="764704"/>
            <a:ext cx="8352928" cy="5709248"/>
          </a:xfrm>
        </p:spPr>
        <p:txBody>
          <a:bodyPr/>
          <a:lstStyle/>
          <a:p>
            <a:pPr marL="457200" indent="-457200" algn="just">
              <a:buClrTx/>
              <a:buSzPct val="100000"/>
              <a:buFont typeface="+mj-lt"/>
              <a:buAutoNum type="arabicPeriod"/>
            </a:pPr>
            <a:r>
              <a:rPr lang="ru-RU" sz="2000" dirty="0" smtClean="0"/>
              <a:t>Установите </a:t>
            </a:r>
            <a:r>
              <a:rPr lang="ru-RU" sz="2000" dirty="0"/>
              <a:t>соответствие между видами налогов и их конкретными примерами: к каждой позиции, данной в первом столбце, подберите соответствующую позицию второго столбца. Запишите полученную последовательность цифр</a:t>
            </a:r>
            <a:r>
              <a:rPr lang="ru-RU" dirty="0" smtClean="0"/>
              <a:t>.</a:t>
            </a:r>
          </a:p>
          <a:p>
            <a:pPr marL="0" indent="0" algn="just">
              <a:buClrTx/>
              <a:buSzPct val="100000"/>
              <a:buNone/>
            </a:pP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0300874"/>
              </p:ext>
            </p:extLst>
          </p:nvPr>
        </p:nvGraphicFramePr>
        <p:xfrm>
          <a:off x="395536" y="2204863"/>
          <a:ext cx="8136905" cy="3909822"/>
        </p:xfrm>
        <a:graphic>
          <a:graphicData uri="http://schemas.openxmlformats.org/drawingml/2006/table">
            <a:tbl>
              <a:tblPr/>
              <a:tblGrid>
                <a:gridCol w="847016"/>
                <a:gridCol w="3982610"/>
                <a:gridCol w="788058"/>
                <a:gridCol w="2519221"/>
              </a:tblGrid>
              <a:tr h="864097">
                <a:tc>
                  <a:txBody>
                    <a:bodyPr/>
                    <a:lstStyle/>
                    <a:p>
                      <a:r>
                        <a:rPr lang="ru-RU" sz="1800" dirty="0">
                          <a:effectLst/>
                        </a:rPr>
                        <a:t> 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>
                          <a:effectLst/>
                        </a:rPr>
                        <a:t>ПРИМЕРЫ НАЛОГОВ</a:t>
                      </a:r>
                    </a:p>
                  </a:txBody>
                  <a:tcPr marL="139406" marR="139406" marT="92937" marB="1394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dirty="0">
                          <a:effectLst/>
                        </a:rPr>
                        <a:t> 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>
                          <a:effectLst/>
                        </a:rPr>
                        <a:t>ВИДЫ НАЛОГОВ</a:t>
                      </a:r>
                    </a:p>
                  </a:txBody>
                  <a:tcPr marL="139406" marR="139406" marT="92937" marB="13940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ru-RU" sz="1800" b="0">
                          <a:effectLst/>
                        </a:rPr>
                        <a:t>А)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dirty="0">
                          <a:effectLst/>
                        </a:rPr>
                        <a:t>подоходный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>
                          <a:effectLst/>
                        </a:rPr>
                        <a:t>1)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>
                          <a:effectLst/>
                        </a:rPr>
                        <a:t>прямые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</a:tr>
              <a:tr h="501449">
                <a:tc>
                  <a:txBody>
                    <a:bodyPr/>
                    <a:lstStyle/>
                    <a:p>
                      <a:r>
                        <a:rPr lang="ru-RU" sz="1800" b="0">
                          <a:effectLst/>
                        </a:rPr>
                        <a:t>Б)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>
                          <a:effectLst/>
                        </a:rPr>
                        <a:t>с продаж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>
                          <a:effectLst/>
                        </a:rPr>
                        <a:t>2)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>
                          <a:effectLst/>
                        </a:rPr>
                        <a:t>косвенные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98842">
                <a:tc>
                  <a:txBody>
                    <a:bodyPr/>
                    <a:lstStyle/>
                    <a:p>
                      <a:r>
                        <a:rPr lang="ru-RU" sz="1800" b="0">
                          <a:effectLst/>
                        </a:rPr>
                        <a:t>В)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>
                          <a:effectLst/>
                        </a:rPr>
                        <a:t>на добавленную стоимость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>
                          <a:effectLst/>
                        </a:rPr>
                        <a:t> 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>
                          <a:effectLst/>
                        </a:rPr>
                        <a:t> 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</a:tr>
              <a:tr h="496235">
                <a:tc>
                  <a:txBody>
                    <a:bodyPr/>
                    <a:lstStyle/>
                    <a:p>
                      <a:r>
                        <a:rPr lang="ru-RU" sz="1800" b="0">
                          <a:effectLst/>
                        </a:rPr>
                        <a:t>Г)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>
                          <a:effectLst/>
                        </a:rPr>
                        <a:t>на наследство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>
                          <a:effectLst/>
                        </a:rPr>
                        <a:t> 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>
                          <a:effectLst/>
                        </a:rPr>
                        <a:t> 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19073">
                <a:tc>
                  <a:txBody>
                    <a:bodyPr/>
                    <a:lstStyle/>
                    <a:p>
                      <a:r>
                        <a:rPr lang="ru-RU" sz="1800" b="0">
                          <a:effectLst/>
                        </a:rPr>
                        <a:t>Д)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>
                          <a:effectLst/>
                        </a:rPr>
                        <a:t>на имущество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>
                          <a:effectLst/>
                        </a:rPr>
                        <a:t> 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b="0" dirty="0">
                          <a:effectLst/>
                        </a:rPr>
                        <a:t> </a:t>
                      </a:r>
                    </a:p>
                  </a:txBody>
                  <a:tcPr marL="139406" marR="139406" marT="92937" marB="13940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34233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dirty="0"/>
              <a:t>Ответ</a:t>
            </a:r>
          </a:p>
          <a:p>
            <a:r>
              <a:rPr lang="ru-RU" dirty="0"/>
              <a:t>1, 2, 2, 1, 1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2547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75240" cy="4873752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2. </a:t>
            </a:r>
            <a:r>
              <a:rPr lang="ru-RU" sz="2000" dirty="0"/>
              <a:t>Найдите в приведенном списке характеристики, присущие любому налогу, и запишите цифры, под которыми они указаны. Укажите все </a:t>
            </a:r>
            <a:r>
              <a:rPr lang="ru-RU" sz="2000" dirty="0" smtClean="0"/>
              <a:t>правильные </a:t>
            </a:r>
            <a:r>
              <a:rPr lang="ru-RU" sz="2000" dirty="0"/>
              <a:t>ответы</a:t>
            </a:r>
            <a:r>
              <a:rPr lang="ru-RU" sz="2000" dirty="0" smtClean="0"/>
              <a:t>:</a:t>
            </a:r>
          </a:p>
          <a:p>
            <a:pPr marL="0" indent="0">
              <a:buNone/>
            </a:pPr>
            <a:endParaRPr lang="ru-RU" sz="2000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1050086"/>
              </p:ext>
            </p:extLst>
          </p:nvPr>
        </p:nvGraphicFramePr>
        <p:xfrm>
          <a:off x="457200" y="2996950"/>
          <a:ext cx="7467600" cy="3528392"/>
        </p:xfrm>
        <a:graphic>
          <a:graphicData uri="http://schemas.openxmlformats.org/drawingml/2006/table">
            <a:tbl>
              <a:tblPr/>
              <a:tblGrid>
                <a:gridCol w="946448"/>
                <a:gridCol w="6521152"/>
              </a:tblGrid>
              <a:tr h="765282">
                <a:tc>
                  <a:txBody>
                    <a:bodyPr/>
                    <a:lstStyle/>
                    <a:p>
                      <a:r>
                        <a:rPr lang="ru-RU" sz="1500" b="0" dirty="0" smtClean="0">
                          <a:effectLst/>
                        </a:rPr>
                        <a:t>1)</a:t>
                      </a:r>
                      <a:r>
                        <a:rPr lang="ru-RU" sz="1500" b="0" dirty="0">
                          <a:effectLst/>
                        </a:rPr>
                        <a:t/>
                      </a:r>
                      <a:br>
                        <a:rPr lang="ru-RU" sz="1500" b="0" dirty="0">
                          <a:effectLst/>
                        </a:rPr>
                      </a:br>
                      <a:endParaRPr lang="ru-RU" sz="1500" b="0" dirty="0">
                        <a:effectLst/>
                      </a:endParaRPr>
                    </a:p>
                  </a:txBody>
                  <a:tcPr marL="120549" marR="120549" marT="80366" marB="1205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0" dirty="0" smtClean="0">
                          <a:effectLst/>
                        </a:rPr>
                        <a:t>обязательность уплаты</a:t>
                      </a:r>
                      <a:endParaRPr lang="ru-RU" sz="1500" dirty="0"/>
                    </a:p>
                  </a:txBody>
                  <a:tcPr marL="77151" marR="77151" marT="38576" marB="38576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457">
                <a:tc>
                  <a:txBody>
                    <a:bodyPr/>
                    <a:lstStyle/>
                    <a:p>
                      <a:r>
                        <a:rPr lang="ru-RU" sz="1500" b="0">
                          <a:effectLst/>
                        </a:rPr>
                        <a:t>2)</a:t>
                      </a:r>
                    </a:p>
                  </a:txBody>
                  <a:tcPr marL="120549" marR="120549" marT="80366" marB="1205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b="0" dirty="0">
                          <a:effectLst/>
                        </a:rPr>
                        <a:t>безвозмездность</a:t>
                      </a:r>
                    </a:p>
                  </a:txBody>
                  <a:tcPr marL="120549" marR="120549" marT="80366" marB="1205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</a:tr>
              <a:tr h="499457">
                <a:tc>
                  <a:txBody>
                    <a:bodyPr/>
                    <a:lstStyle/>
                    <a:p>
                      <a:r>
                        <a:rPr lang="ru-RU" sz="1500" b="0">
                          <a:effectLst/>
                        </a:rPr>
                        <a:t>3)</a:t>
                      </a:r>
                    </a:p>
                  </a:txBody>
                  <a:tcPr marL="120549" marR="120549" marT="80366" marB="1205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b="0" dirty="0">
                          <a:effectLst/>
                        </a:rPr>
                        <a:t>пропорциональность доходу</a:t>
                      </a:r>
                    </a:p>
                  </a:txBody>
                  <a:tcPr marL="120549" marR="120549" marT="80366" marB="1205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99457">
                <a:tc>
                  <a:txBody>
                    <a:bodyPr/>
                    <a:lstStyle/>
                    <a:p>
                      <a:r>
                        <a:rPr lang="ru-RU" sz="1500" b="0">
                          <a:effectLst/>
                        </a:rPr>
                        <a:t>4)</a:t>
                      </a:r>
                    </a:p>
                  </a:txBody>
                  <a:tcPr marL="120549" marR="120549" marT="80366" marB="1205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b="0" dirty="0">
                          <a:effectLst/>
                        </a:rPr>
                        <a:t>возвратный характер</a:t>
                      </a:r>
                    </a:p>
                  </a:txBody>
                  <a:tcPr marL="120549" marR="120549" marT="80366" marB="1205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</a:tr>
              <a:tr h="499457">
                <a:tc>
                  <a:txBody>
                    <a:bodyPr/>
                    <a:lstStyle/>
                    <a:p>
                      <a:r>
                        <a:rPr lang="ru-RU" sz="1500" b="0">
                          <a:effectLst/>
                        </a:rPr>
                        <a:t>5)</a:t>
                      </a:r>
                    </a:p>
                  </a:txBody>
                  <a:tcPr marL="120549" marR="120549" marT="80366" marB="1205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b="0" dirty="0">
                          <a:effectLst/>
                        </a:rPr>
                        <a:t>законодательное установление</a:t>
                      </a:r>
                    </a:p>
                  </a:txBody>
                  <a:tcPr marL="120549" marR="120549" marT="80366" marB="1205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65282">
                <a:tc>
                  <a:txBody>
                    <a:bodyPr/>
                    <a:lstStyle/>
                    <a:p>
                      <a:r>
                        <a:rPr lang="ru-RU" sz="1500" b="0">
                          <a:effectLst/>
                        </a:rPr>
                        <a:t>6)</a:t>
                      </a:r>
                    </a:p>
                  </a:txBody>
                  <a:tcPr marL="120549" marR="120549" marT="80366" marB="1205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500" b="0" dirty="0">
                          <a:effectLst/>
                        </a:rPr>
                        <a:t>приблизительность размера для налогоплательщиков</a:t>
                      </a:r>
                    </a:p>
                  </a:txBody>
                  <a:tcPr marL="120549" marR="120549" marT="80366" marB="120549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06502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dirty="0"/>
              <a:t>Ответ</a:t>
            </a:r>
          </a:p>
          <a:p>
            <a:r>
              <a:rPr lang="ru-RU" dirty="0"/>
              <a:t>1, 2, 5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7230382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75240" cy="4873752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ru-RU" b="1" dirty="0"/>
              <a:t>3.</a:t>
            </a:r>
            <a:r>
              <a:rPr lang="ru-RU" dirty="0"/>
              <a:t> Раскройте на трёх примерах значение налоговой системы в жизни общества</a:t>
            </a:r>
            <a:r>
              <a:rPr lang="ru-RU" dirty="0" smtClean="0"/>
              <a:t>.</a:t>
            </a:r>
          </a:p>
          <a:p>
            <a:pPr marL="0" indent="0" algn="just">
              <a:buNone/>
            </a:pPr>
            <a:r>
              <a:rPr lang="ru-RU" b="1" dirty="0"/>
              <a:t>4.</a:t>
            </a:r>
            <a:r>
              <a:rPr lang="ru-RU" dirty="0"/>
              <a:t> В стране Н. после прихода к власти правительства социалистов произошла масштабная налоговая реформа. Вместо единой плоской (пропорциональной) шкалы исчисления налога с доходов физических лиц (НДФЛ) была введена прогрессивная шкала.</a:t>
            </a:r>
          </a:p>
          <a:p>
            <a:pPr marL="0" indent="0" algn="just">
              <a:buNone/>
            </a:pPr>
            <a:r>
              <a:rPr lang="ru-RU" dirty="0"/>
              <a:t>В чем суть данной шкалы исчисления НДФЛ? Приведите два обоснования в пользу её введения для общества.</a:t>
            </a:r>
          </a:p>
          <a:p>
            <a:pPr marL="0" indent="0" algn="just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68898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dirty="0"/>
              <a:t>В правильном ответе могут содержаться следующие примеры:</a:t>
            </a:r>
          </a:p>
          <a:p>
            <a:pPr marL="0" indent="0">
              <a:buNone/>
            </a:pPr>
            <a:r>
              <a:rPr lang="ru-RU" dirty="0"/>
              <a:t>1) применение государством льготного налогообложения фирм содействует развитию научно-технического прогресса и увеличению числа рабочих мест, что способствует развитию экономики;</a:t>
            </a:r>
          </a:p>
          <a:p>
            <a:pPr marL="0" indent="0">
              <a:buNone/>
            </a:pPr>
            <a:r>
              <a:rPr lang="ru-RU" dirty="0"/>
              <a:t>2) фирмы отчисляют налоги в пенсионные фонды, т. е. за счёт налоговых поступлений осуществляется социальная политика государства;</a:t>
            </a:r>
          </a:p>
          <a:p>
            <a:pPr marL="0" indent="0">
              <a:buNone/>
            </a:pPr>
            <a:r>
              <a:rPr lang="ru-RU" dirty="0"/>
              <a:t>3) в период кризиса были уменьшены налоги с крупных корпораций, которые вложили освободившиеся средства в поддержание производства и сохранение рабочих мест, т. е. посредством налоговой системы реализуется социально-экономическая политика государства;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2325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/>
              <a:t>1. Прогрессивная шкала исчисления налога с доходов физических лиц предполагает повышение налоговой ставки для лиц, имеющих высокие доходы, и, напротив, понижение налоговой ставки для лиц с самыми низкими доходами.</a:t>
            </a:r>
          </a:p>
          <a:p>
            <a:r>
              <a:rPr lang="ru-RU" dirty="0"/>
              <a:t>2. Объяснения:</a:t>
            </a:r>
          </a:p>
          <a:p>
            <a:r>
              <a:rPr lang="ru-RU" dirty="0"/>
              <a:t>1) прогрессивная шкала позволяет получить дополнительные средства в бюджет с имущих граждан и направить их на финансирование социальных программ в области здравоохранения, образования, поддержания неимущих;</a:t>
            </a:r>
          </a:p>
          <a:p>
            <a:r>
              <a:rPr lang="ru-RU" dirty="0"/>
              <a:t>2) прогрессивная шкала позволяет усилить социальную функцию налогов, способствовать преодолению избыточного социального неравенства, снижению социального недовольства в обществе;</a:t>
            </a:r>
          </a:p>
          <a:p>
            <a:r>
              <a:rPr lang="ru-RU" dirty="0"/>
              <a:t>3) прогрессивная шкала способствует росту социальной ответственности состоятельных граждан, пониманию ими необходимости помогать тому обществу, которое обеспечило им возможность получать высокие доходы, и т. д.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854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147248" cy="4873752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 </a:t>
            </a:r>
            <a:r>
              <a:rPr lang="ru-RU" b="1" dirty="0"/>
              <a:t>5.</a:t>
            </a:r>
            <a:r>
              <a:rPr lang="ru-RU" dirty="0"/>
              <a:t> В приведенном списке указаны черты сходства прямых и косвенных налогов и отличия пря­мых налогов от косвенных. Выберите и запишите сначала порядковые но­мера черт сходства </a:t>
            </a:r>
            <a:r>
              <a:rPr lang="ru-RU" dirty="0" smtClean="0"/>
              <a:t>(2), </a:t>
            </a:r>
            <a:r>
              <a:rPr lang="ru-RU" dirty="0"/>
              <a:t>а затем — порядковые номера черт отличия (2</a:t>
            </a:r>
            <a:r>
              <a:rPr lang="ru-RU" dirty="0" smtClean="0"/>
              <a:t>).</a:t>
            </a:r>
          </a:p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465912"/>
              </p:ext>
            </p:extLst>
          </p:nvPr>
        </p:nvGraphicFramePr>
        <p:xfrm>
          <a:off x="457200" y="3573015"/>
          <a:ext cx="7467600" cy="3096346"/>
        </p:xfrm>
        <a:graphic>
          <a:graphicData uri="http://schemas.openxmlformats.org/drawingml/2006/table">
            <a:tbl>
              <a:tblPr/>
              <a:tblGrid>
                <a:gridCol w="1594520"/>
                <a:gridCol w="5873080"/>
              </a:tblGrid>
              <a:tr h="682719"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1)</a:t>
                      </a:r>
                    </a:p>
                  </a:txBody>
                  <a:tcPr marL="142875" marR="142875" marT="95250" marB="14287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 взимание с конкретного лица</a:t>
                      </a:r>
                    </a:p>
                  </a:txBody>
                  <a:tcPr marL="142875" marR="142875" marT="95250" marB="14287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048189">
                <a:tc>
                  <a:txBody>
                    <a:bodyPr/>
                    <a:lstStyle/>
                    <a:p>
                      <a:r>
                        <a:rPr lang="ru-RU" b="0">
                          <a:effectLst/>
                        </a:rPr>
                        <a:t>2)</a:t>
                      </a:r>
                    </a:p>
                  </a:txBody>
                  <a:tcPr marL="142875" marR="142875" marT="95250" marB="14287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0">
                          <a:effectLst/>
                        </a:rPr>
                        <a:t>зависимость от размеров дохода</a:t>
                      </a:r>
                    </a:p>
                  </a:txBody>
                  <a:tcPr marL="142875" marR="142875" marT="95250" marB="14287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</a:tr>
              <a:tr h="682719"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3)</a:t>
                      </a:r>
                    </a:p>
                  </a:txBody>
                  <a:tcPr marL="142875" marR="142875" marT="95250" marB="14287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>
                          <a:effectLst/>
                        </a:rPr>
                        <a:t>безвозмездные отчисления</a:t>
                      </a:r>
                    </a:p>
                  </a:txBody>
                  <a:tcPr marL="142875" marR="142875" marT="95250" marB="14287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82719">
                <a:tc>
                  <a:txBody>
                    <a:bodyPr/>
                    <a:lstStyle/>
                    <a:p>
                      <a:r>
                        <a:rPr lang="ru-RU" b="0">
                          <a:effectLst/>
                        </a:rPr>
                        <a:t>4)</a:t>
                      </a:r>
                    </a:p>
                  </a:txBody>
                  <a:tcPr marL="142875" marR="142875" marT="95250" marB="14287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0" dirty="0">
                          <a:effectLst/>
                        </a:rPr>
                        <a:t>обязательные платежи</a:t>
                      </a:r>
                    </a:p>
                  </a:txBody>
                  <a:tcPr marL="142875" marR="142875" marT="95250" marB="142875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0045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dirty="0"/>
              <a:t>Ответ</a:t>
            </a:r>
          </a:p>
          <a:p>
            <a:r>
              <a:rPr lang="ru-RU" dirty="0"/>
              <a:t>3, 4, 1, 2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02968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075240" cy="4873752"/>
          </a:xfrm>
        </p:spPr>
        <p:txBody>
          <a:bodyPr/>
          <a:lstStyle/>
          <a:p>
            <a:pPr marL="0" indent="0">
              <a:buNone/>
            </a:pPr>
            <a:r>
              <a:rPr lang="ru-RU" b="1" dirty="0"/>
              <a:t>6.</a:t>
            </a:r>
            <a:r>
              <a:rPr lang="ru-RU" dirty="0"/>
              <a:t> </a:t>
            </a:r>
            <a:r>
              <a:rPr lang="ru-RU" dirty="0" smtClean="0"/>
              <a:t>Прочитайте </a:t>
            </a:r>
            <a:r>
              <a:rPr lang="ru-RU" dirty="0"/>
              <a:t>текст. Проанализируйте статистические данные и выполните задания 1−2.</a:t>
            </a:r>
          </a:p>
          <a:p>
            <a:pPr marL="0" indent="0">
              <a:buNone/>
            </a:pPr>
            <a:r>
              <a:rPr lang="ru-RU" dirty="0"/>
              <a:t> </a:t>
            </a:r>
            <a:r>
              <a:rPr lang="ru-RU" dirty="0" smtClean="0"/>
              <a:t>В </a:t>
            </a:r>
            <a:r>
              <a:rPr lang="ru-RU" dirty="0"/>
              <a:t>2002 и 2012 гг. в стране Z ученые проводили опросы общественного мнения. Совершеннолетним гражданам, участвующим в опросе, был задан вопрос: «Что вы думаете об уплате налогов?».</a:t>
            </a:r>
          </a:p>
          <a:p>
            <a:pPr marL="0" indent="0">
              <a:buNone/>
            </a:pPr>
            <a:r>
              <a:rPr lang="ru-RU" dirty="0"/>
              <a:t> </a:t>
            </a:r>
            <a:r>
              <a:rPr lang="ru-RU" dirty="0" smtClean="0"/>
              <a:t>Результаты </a:t>
            </a:r>
            <a:r>
              <a:rPr lang="ru-RU" dirty="0"/>
              <a:t>опроса (в % от числа опрошенных) представлены в таблице</a:t>
            </a:r>
            <a:r>
              <a:rPr lang="ru-RU" dirty="0" smtClean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4843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916107543"/>
              </p:ext>
            </p:extLst>
          </p:nvPr>
        </p:nvGraphicFramePr>
        <p:xfrm>
          <a:off x="323529" y="260650"/>
          <a:ext cx="8136904" cy="5953740"/>
        </p:xfrm>
        <a:graphic>
          <a:graphicData uri="http://schemas.openxmlformats.org/drawingml/2006/table">
            <a:tbl>
              <a:tblPr/>
              <a:tblGrid>
                <a:gridCol w="6167076"/>
                <a:gridCol w="984914"/>
                <a:gridCol w="984914"/>
              </a:tblGrid>
              <a:tr h="699037">
                <a:tc rowSpan="2">
                  <a:txBody>
                    <a:bodyPr/>
                    <a:lstStyle/>
                    <a:p>
                      <a:r>
                        <a:rPr lang="ru-RU" sz="1400" b="1" dirty="0">
                          <a:effectLst/>
                        </a:rPr>
                        <a:t>Варианты ответа</a:t>
                      </a:r>
                      <a:endParaRPr lang="ru-RU" sz="1400" b="0" dirty="0">
                        <a:effectLst/>
                      </a:endParaRP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2">
                  <a:txBody>
                    <a:bodyPr/>
                    <a:lstStyle/>
                    <a:p>
                      <a:r>
                        <a:rPr lang="ru-RU" sz="1400" b="1">
                          <a:effectLst/>
                        </a:rPr>
                        <a:t>% отвечавших</a:t>
                      </a:r>
                      <a:endParaRPr lang="ru-RU" sz="1400" b="0">
                        <a:effectLst/>
                      </a:endParaRP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9903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b="1">
                          <a:effectLst/>
                        </a:rPr>
                        <a:t>2002 г.</a:t>
                      </a:r>
                      <a:endParaRPr lang="ru-RU" sz="1400" b="0">
                        <a:effectLst/>
                      </a:endParaRP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1">
                          <a:effectLst/>
                        </a:rPr>
                        <a:t>2012 г.</a:t>
                      </a:r>
                      <a:endParaRPr lang="ru-RU" sz="1400" b="0">
                        <a:effectLst/>
                      </a:endParaRP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</a:tr>
              <a:tr h="699037">
                <a:tc>
                  <a:txBody>
                    <a:bodyPr/>
                    <a:lstStyle/>
                    <a:p>
                      <a:r>
                        <a:rPr lang="ru-RU" sz="1400" b="0" dirty="0">
                          <a:effectLst/>
                        </a:rPr>
                        <a:t>Я</a:t>
                      </a:r>
                      <a:r>
                        <a:rPr lang="ru-RU" sz="1400" b="1" dirty="0">
                          <a:effectLst/>
                        </a:rPr>
                        <a:t> </a:t>
                      </a:r>
                      <a:r>
                        <a:rPr lang="ru-RU" sz="1400" b="0" dirty="0">
                          <a:effectLst/>
                        </a:rPr>
                        <a:t>плачу налоги, потому что это обязанность каждого гражданина.</a:t>
                      </a: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</a:rPr>
                        <a:t> 5</a:t>
                      </a: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</a:rPr>
                        <a:t>20</a:t>
                      </a: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99037">
                <a:tc>
                  <a:txBody>
                    <a:bodyPr/>
                    <a:lstStyle/>
                    <a:p>
                      <a:r>
                        <a:rPr lang="ru-RU" sz="1400" b="0" dirty="0">
                          <a:effectLst/>
                        </a:rPr>
                        <a:t>Я плачу налоги, потому что за их неуплату следует юридическая ответственность.</a:t>
                      </a: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</a:rPr>
                        <a:t>10</a:t>
                      </a: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</a:rPr>
                        <a:t>15</a:t>
                      </a: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</a:tr>
              <a:tr h="879759">
                <a:tc>
                  <a:txBody>
                    <a:bodyPr/>
                    <a:lstStyle/>
                    <a:p>
                      <a:r>
                        <a:rPr lang="ru-RU" sz="1400" b="0" dirty="0">
                          <a:effectLst/>
                        </a:rPr>
                        <a:t>Я</a:t>
                      </a:r>
                      <a:r>
                        <a:rPr lang="ru-RU" sz="1400" b="1" dirty="0">
                          <a:effectLst/>
                        </a:rPr>
                        <a:t> </a:t>
                      </a:r>
                      <a:r>
                        <a:rPr lang="ru-RU" sz="1400" b="0" dirty="0">
                          <a:effectLst/>
                        </a:rPr>
                        <a:t>плачу налоги, так как за счёт налоговых поступлений финансируется здравоохранение и образование.</a:t>
                      </a: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</a:rPr>
                        <a:t>20</a:t>
                      </a: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</a:rPr>
                        <a:t>15</a:t>
                      </a: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99037">
                <a:tc>
                  <a:txBody>
                    <a:bodyPr/>
                    <a:lstStyle/>
                    <a:p>
                      <a:r>
                        <a:rPr lang="ru-RU" sz="1400" b="0" dirty="0">
                          <a:effectLst/>
                        </a:rPr>
                        <a:t>Я плачу налоги, так как их часть обеспечивает пенсии и социальные пособия.</a:t>
                      </a: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</a:rPr>
                        <a:t>30</a:t>
                      </a: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</a:rPr>
                        <a:t>30</a:t>
                      </a: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</a:tr>
              <a:tr h="699037">
                <a:tc>
                  <a:txBody>
                    <a:bodyPr/>
                    <a:lstStyle/>
                    <a:p>
                      <a:r>
                        <a:rPr lang="ru-RU" sz="1400" b="0" dirty="0">
                          <a:effectLst/>
                        </a:rPr>
                        <a:t>Я</a:t>
                      </a:r>
                      <a:r>
                        <a:rPr lang="ru-RU" sz="1400" b="1" dirty="0">
                          <a:effectLst/>
                        </a:rPr>
                        <a:t> </a:t>
                      </a:r>
                      <a:r>
                        <a:rPr lang="ru-RU" sz="1400" b="0" dirty="0">
                          <a:effectLst/>
                        </a:rPr>
                        <a:t>использую любую возможность уклониться от уплаты налогов.</a:t>
                      </a: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dirty="0">
                          <a:effectLst/>
                        </a:rPr>
                        <a:t>20</a:t>
                      </a: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</a:rPr>
                        <a:t>15</a:t>
                      </a: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879759">
                <a:tc>
                  <a:txBody>
                    <a:bodyPr/>
                    <a:lstStyle/>
                    <a:p>
                      <a:r>
                        <a:rPr lang="ru-RU" sz="1400" b="0">
                          <a:effectLst/>
                        </a:rPr>
                        <a:t>Я не буду платить налоги, пока правительство не наведет порядок в полиции, здравоохранении, образовании.</a:t>
                      </a: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dirty="0">
                          <a:effectLst/>
                        </a:rPr>
                        <a:t>15</a:t>
                      </a: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400" b="0" dirty="0">
                          <a:effectLst/>
                        </a:rPr>
                        <a:t> 5</a:t>
                      </a:r>
                    </a:p>
                  </a:txBody>
                  <a:tcPr marL="77049" marR="77049" marT="51366" marB="77049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40286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1600" dirty="0"/>
              <a:t>Найдите в приведенном списке выводы, которые можно сделать на основе таблицы, и запишите цифры, под которыми они указаны.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None/>
            </a:pPr>
            <a:endParaRPr lang="ru-RU" dirty="0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5611170"/>
              </p:ext>
            </p:extLst>
          </p:nvPr>
        </p:nvGraphicFramePr>
        <p:xfrm>
          <a:off x="323528" y="1124746"/>
          <a:ext cx="8136904" cy="5544615"/>
        </p:xfrm>
        <a:graphic>
          <a:graphicData uri="http://schemas.openxmlformats.org/drawingml/2006/table">
            <a:tbl>
              <a:tblPr/>
              <a:tblGrid>
                <a:gridCol w="1368152"/>
                <a:gridCol w="6768752"/>
              </a:tblGrid>
              <a:tr h="987243"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</a:pPr>
                      <a:r>
                        <a:rPr lang="ru-RU" sz="1600" dirty="0">
                          <a:effectLst/>
                        </a:rPr>
                        <a:t>1)</a:t>
                      </a:r>
                    </a:p>
                  </a:txBody>
                  <a:tcPr marL="92843" marR="92843" marT="61895" marB="9284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</a:pPr>
                      <a:r>
                        <a:rPr lang="ru-RU" sz="1600" dirty="0">
                          <a:effectLst/>
                        </a:rPr>
                        <a:t>Доля тех, кто платит налоги, потому что это обязанность каждого гражданина, возросла за 10 лет. </a:t>
                      </a:r>
                    </a:p>
                  </a:txBody>
                  <a:tcPr marL="92843" marR="92843" marT="61895" marB="9284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190043"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</a:pPr>
                      <a:r>
                        <a:rPr lang="ru-RU" sz="1600" b="0">
                          <a:effectLst/>
                        </a:rPr>
                        <a:t>2)</a:t>
                      </a:r>
                    </a:p>
                  </a:txBody>
                  <a:tcPr marL="92843" marR="92843" marT="61895" marB="9284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</a:pPr>
                      <a:r>
                        <a:rPr lang="ru-RU" sz="1600" b="0" dirty="0">
                          <a:effectLst/>
                        </a:rPr>
                        <a:t>Доля тех, кто платит налоги, потому что за их неуплату следует юридическая ответственность, к 2012 г. сократилась.</a:t>
                      </a:r>
                    </a:p>
                  </a:txBody>
                  <a:tcPr marL="92843" marR="92843" marT="61895" marB="9284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</a:tr>
              <a:tr h="1190043"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</a:pPr>
                      <a:r>
                        <a:rPr lang="ru-RU" sz="1600">
                          <a:effectLst/>
                        </a:rPr>
                        <a:t>3)</a:t>
                      </a:r>
                    </a:p>
                  </a:txBody>
                  <a:tcPr marL="92843" marR="92843" marT="61895" marB="9284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</a:pPr>
                      <a:r>
                        <a:rPr lang="ru-RU" sz="1600" dirty="0">
                          <a:effectLst/>
                        </a:rPr>
                        <a:t>Доля тех, кто использует любую возможность уклониться от уплаты налогов, осталась неизменной в 2012 г. в сравнении с 2002 г.</a:t>
                      </a:r>
                    </a:p>
                  </a:txBody>
                  <a:tcPr marL="92843" marR="92843" marT="61895" marB="9284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784443"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</a:pPr>
                      <a:r>
                        <a:rPr lang="ru-RU" sz="1600" b="0">
                          <a:effectLst/>
                        </a:rPr>
                        <a:t>4)</a:t>
                      </a:r>
                    </a:p>
                  </a:txBody>
                  <a:tcPr marL="92843" marR="92843" marT="61895" marB="9284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</a:pPr>
                      <a:r>
                        <a:rPr lang="ru-RU" sz="1600" b="0" dirty="0">
                          <a:effectLst/>
                        </a:rPr>
                        <a:t>Суммарная доля тех, кто платит налоги, выросла к 2012 г.</a:t>
                      </a:r>
                    </a:p>
                  </a:txBody>
                  <a:tcPr marL="92843" marR="92843" marT="61895" marB="9284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8F8"/>
                    </a:solidFill>
                  </a:tcPr>
                </a:tc>
              </a:tr>
              <a:tr h="1392843"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</a:pPr>
                      <a:r>
                        <a:rPr lang="ru-RU" sz="1600">
                          <a:effectLst/>
                        </a:rPr>
                        <a:t>5)</a:t>
                      </a:r>
                    </a:p>
                  </a:txBody>
                  <a:tcPr marL="92843" marR="92843" marT="61895" marB="9284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</a:pPr>
                      <a:r>
                        <a:rPr lang="ru-RU" sz="1600" dirty="0">
                          <a:effectLst/>
                        </a:rPr>
                        <a:t>Доля тех, кто не будет платить налоги, пока правительство не наведет порядок в полиции, здравоохранении, образовании, за 10 лет сократилась.</a:t>
                      </a:r>
                    </a:p>
                  </a:txBody>
                  <a:tcPr marL="92843" marR="92843" marT="61895" marB="92843"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79412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/>
              <a:t>ОТВЕТ</a:t>
            </a:r>
          </a:p>
          <a:p>
            <a:r>
              <a:rPr lang="ru-RU"/>
              <a:t>1, 4, 5</a:t>
            </a:r>
          </a:p>
        </p:txBody>
      </p:sp>
    </p:spTree>
    <p:extLst>
      <p:ext uri="{BB962C8B-B14F-4D97-AF65-F5344CB8AC3E}">
        <p14:creationId xmlns:p14="http://schemas.microsoft.com/office/powerpoint/2010/main" val="3287297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439</TotalTime>
  <Words>1270</Words>
  <Application>Microsoft Office PowerPoint</Application>
  <PresentationFormat>Экран (4:3)</PresentationFormat>
  <Paragraphs>215</Paragraphs>
  <Slides>24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Эркер</vt:lpstr>
      <vt:lpstr>Законодательство Российской Федерации о налогах и сборах.</vt:lpstr>
      <vt:lpstr>Презентация PowerPoint</vt:lpstr>
      <vt:lpstr>По способу платежа налоги делятся на:</vt:lpstr>
      <vt:lpstr>Основные системы налогообложения</vt:lpstr>
      <vt:lpstr>Основные принципы налогообложения</vt:lpstr>
      <vt:lpstr>Функции налогов</vt:lpstr>
      <vt:lpstr>Налоги в РФ</vt:lpstr>
      <vt:lpstr>Совокупность налогов в Российской Федерации: </vt:lpstr>
      <vt:lpstr>Совокупность налогов в Российской Федерации: </vt:lpstr>
      <vt:lpstr>Презентация PowerPoint</vt:lpstr>
      <vt:lpstr>Основные виды налогов, уплачиваемых предприятиями в РФ</vt:lpstr>
      <vt:lpstr>ВЫХОДНОЙ КОНТРОЛЬ: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Найдите в приведенном списке выводы, которые можно сделать на основе таблицы, и запишите цифры, под которыми они указаны.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Законодательство Российской Федерации о налогах и сборах.</dc:title>
  <dc:creator>marketing</dc:creator>
  <cp:lastModifiedBy>marketing</cp:lastModifiedBy>
  <cp:revision>4</cp:revision>
  <dcterms:created xsi:type="dcterms:W3CDTF">2024-06-13T05:02:32Z</dcterms:created>
  <dcterms:modified xsi:type="dcterms:W3CDTF">2025-02-21T05:16:31Z</dcterms:modified>
</cp:coreProperties>
</file>