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60" r:id="rId3"/>
    <p:sldId id="262" r:id="rId4"/>
    <p:sldId id="263" r:id="rId5"/>
    <p:sldId id="268" r:id="rId6"/>
    <p:sldId id="267" r:id="rId7"/>
    <p:sldId id="269" r:id="rId8"/>
    <p:sldId id="270" r:id="rId9"/>
    <p:sldId id="271" r:id="rId10"/>
    <p:sldId id="272" r:id="rId11"/>
    <p:sldId id="273" r:id="rId12"/>
    <p:sldId id="274" r:id="rId13"/>
    <p:sldId id="277" r:id="rId14"/>
    <p:sldId id="278" r:id="rId15"/>
    <p:sldId id="28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0823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742" autoAdjust="0"/>
    <p:restoredTop sz="94660"/>
  </p:normalViewPr>
  <p:slideViewPr>
    <p:cSldViewPr>
      <p:cViewPr varScale="1">
        <p:scale>
          <a:sx n="69" d="100"/>
          <a:sy n="69" d="100"/>
        </p:scale>
        <p:origin x="-163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D2CAF1-BE76-4898-B944-610311E18126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CB8BCD-A386-48D4-96D8-69ADE65557B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63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7E6B564-CF17-4D4B-A12A-65CE734CE49A}" type="slidenum">
              <a:rPr lang="ru-RU" altLang="ru-RU"/>
              <a:pPr/>
              <a:t>13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63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7E6B564-CF17-4D4B-A12A-65CE734CE49A}" type="slidenum">
              <a:rPr lang="ru-RU" altLang="ru-RU"/>
              <a:pPr/>
              <a:t>14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E16ACFB-E42A-4B35-9F21-290FD811FF3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	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Презентация  на тему: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«Дифференциация звуков Р-Р‘»</a:t>
            </a:r>
            <a:endParaRPr lang="ru-RU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Выполнила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Ярош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Мария Владимировна,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Учитель-логопед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ГБОУ лицей № 82 Петроградского района Санкт-Петербурга.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Определи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твердый или мягкий звук Р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2699792" y="3284984"/>
            <a:ext cx="2664296" cy="1809750"/>
          </a:xfrm>
          <a:prstGeom prst="rect">
            <a:avLst/>
          </a:prstGeom>
        </p:spPr>
      </p:pic>
      <p:pic>
        <p:nvPicPr>
          <p:cNvPr id="6" name="Рисунок 5" descr="Avtomatizaciya-zvuka-R-v-slovah-v-obratnih-slogah-3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4725144"/>
            <a:ext cx="1628572" cy="1590476"/>
          </a:xfrm>
          <a:prstGeom prst="rect">
            <a:avLst/>
          </a:prstGeom>
        </p:spPr>
      </p:pic>
      <p:pic>
        <p:nvPicPr>
          <p:cNvPr id="7" name="Рисунок 6" descr="веер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4941168"/>
            <a:ext cx="1600000" cy="1428572"/>
          </a:xfrm>
          <a:prstGeom prst="rect">
            <a:avLst/>
          </a:prstGeom>
        </p:spPr>
      </p:pic>
      <p:pic>
        <p:nvPicPr>
          <p:cNvPr id="8" name="Рисунок 7" descr="4038812-b8296af88945fee4.bmp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1340768"/>
            <a:ext cx="2520280" cy="2448272"/>
          </a:xfrm>
          <a:prstGeom prst="rect">
            <a:avLst/>
          </a:prstGeom>
        </p:spPr>
      </p:pic>
      <p:pic>
        <p:nvPicPr>
          <p:cNvPr id="10" name="Рисунок 9" descr="рь.bmp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8064" y="1196752"/>
            <a:ext cx="2628572" cy="2000000"/>
          </a:xfrm>
          <a:prstGeom prst="rect">
            <a:avLst/>
          </a:prstGeom>
        </p:spPr>
      </p:pic>
      <p:sp>
        <p:nvSpPr>
          <p:cNvPr id="17" name="Овал 16"/>
          <p:cNvSpPr/>
          <p:nvPr/>
        </p:nvSpPr>
        <p:spPr>
          <a:xfrm>
            <a:off x="3059832" y="1628800"/>
            <a:ext cx="792088" cy="57606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5004048" y="3573016"/>
            <a:ext cx="792088" cy="57606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2483768" y="5085184"/>
            <a:ext cx="792088" cy="57606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7956376" y="4653136"/>
            <a:ext cx="792088" cy="57606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8028384" y="1340768"/>
            <a:ext cx="792088" cy="57606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3059832" y="2420888"/>
            <a:ext cx="792088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956376" y="5373216"/>
            <a:ext cx="792088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5004048" y="4221088"/>
            <a:ext cx="792088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8028384" y="2060848"/>
            <a:ext cx="792088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2411760" y="5805264"/>
            <a:ext cx="792088" cy="57606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Умножение 26"/>
          <p:cNvSpPr/>
          <p:nvPr/>
        </p:nvSpPr>
        <p:spPr>
          <a:xfrm>
            <a:off x="3059832" y="1412776"/>
            <a:ext cx="914400" cy="9144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Умножение 27"/>
          <p:cNvSpPr/>
          <p:nvPr/>
        </p:nvSpPr>
        <p:spPr>
          <a:xfrm>
            <a:off x="7956376" y="1196752"/>
            <a:ext cx="914400" cy="9144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Умножение 28"/>
          <p:cNvSpPr/>
          <p:nvPr/>
        </p:nvSpPr>
        <p:spPr>
          <a:xfrm>
            <a:off x="2339752" y="5589240"/>
            <a:ext cx="914400" cy="9144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Умножение 29"/>
          <p:cNvSpPr/>
          <p:nvPr/>
        </p:nvSpPr>
        <p:spPr>
          <a:xfrm>
            <a:off x="4932040" y="4077072"/>
            <a:ext cx="914400" cy="9144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Умножение 30"/>
          <p:cNvSpPr/>
          <p:nvPr/>
        </p:nvSpPr>
        <p:spPr>
          <a:xfrm>
            <a:off x="7884368" y="5229200"/>
            <a:ext cx="914400" cy="9144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Нашивка 37"/>
          <p:cNvSpPr/>
          <p:nvPr/>
        </p:nvSpPr>
        <p:spPr>
          <a:xfrm rot="5400000">
            <a:off x="7956376" y="4509120"/>
            <a:ext cx="792088" cy="792088"/>
          </a:xfrm>
          <a:prstGeom prst="chevr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9" name="Нашивка 38"/>
          <p:cNvSpPr/>
          <p:nvPr/>
        </p:nvSpPr>
        <p:spPr>
          <a:xfrm rot="5400000">
            <a:off x="2555776" y="4869160"/>
            <a:ext cx="792088" cy="792088"/>
          </a:xfrm>
          <a:prstGeom prst="chevr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0" name="Нашивка 39"/>
          <p:cNvSpPr/>
          <p:nvPr/>
        </p:nvSpPr>
        <p:spPr>
          <a:xfrm rot="5400000">
            <a:off x="5004048" y="3429000"/>
            <a:ext cx="792088" cy="792088"/>
          </a:xfrm>
          <a:prstGeom prst="chevr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1" name="Нашивка 40"/>
          <p:cNvSpPr/>
          <p:nvPr/>
        </p:nvSpPr>
        <p:spPr>
          <a:xfrm rot="5400000">
            <a:off x="8100392" y="1916832"/>
            <a:ext cx="792088" cy="792088"/>
          </a:xfrm>
          <a:prstGeom prst="chevr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2" name="Нашивка 41"/>
          <p:cNvSpPr/>
          <p:nvPr/>
        </p:nvSpPr>
        <p:spPr>
          <a:xfrm rot="5400000">
            <a:off x="3131840" y="2348880"/>
            <a:ext cx="792088" cy="792088"/>
          </a:xfrm>
          <a:prstGeom prst="chevr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44" name="Rectangle 144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2667000" cy="2362200"/>
          </a:xfrm>
        </p:spPr>
        <p:txBody>
          <a:bodyPr>
            <a:normAutofit/>
          </a:bodyPr>
          <a:lstStyle/>
          <a:p>
            <a:r>
              <a:rPr lang="ru-RU" sz="8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endParaRPr lang="ru-RU" sz="8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779" name="Group 179"/>
          <p:cNvGraphicFramePr>
            <a:graphicFrameLocks noGrp="1"/>
          </p:cNvGraphicFramePr>
          <p:nvPr/>
        </p:nvGraphicFramePr>
        <p:xfrm>
          <a:off x="304800" y="2743200"/>
          <a:ext cx="2590800" cy="1143000"/>
        </p:xfrm>
        <a:graphic>
          <a:graphicData uri="http://schemas.openxmlformats.org/drawingml/2006/table">
            <a:tbl>
              <a:tblPr/>
              <a:tblGrid>
                <a:gridCol w="863600"/>
                <a:gridCol w="863600"/>
                <a:gridCol w="863600"/>
              </a:tblGrid>
              <a:tr h="1143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5776" name="Group 176"/>
          <p:cNvGraphicFramePr>
            <a:graphicFrameLocks noGrp="1"/>
          </p:cNvGraphicFramePr>
          <p:nvPr>
            <p:ph type="body" idx="4294967295"/>
          </p:nvPr>
        </p:nvGraphicFramePr>
        <p:xfrm>
          <a:off x="6096000" y="2743200"/>
          <a:ext cx="2667000" cy="1143000"/>
        </p:xfrm>
        <a:graphic>
          <a:graphicData uri="http://schemas.openxmlformats.org/drawingml/2006/table">
            <a:tbl>
              <a:tblPr/>
              <a:tblGrid>
                <a:gridCol w="914400"/>
                <a:gridCol w="914400"/>
                <a:gridCol w="838200"/>
              </a:tblGrid>
              <a:tr h="1143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5775" name="Group 175"/>
          <p:cNvGraphicFramePr>
            <a:graphicFrameLocks noGrp="1"/>
          </p:cNvGraphicFramePr>
          <p:nvPr>
            <p:ph idx="1"/>
          </p:nvPr>
        </p:nvGraphicFramePr>
        <p:xfrm>
          <a:off x="3200400" y="2743200"/>
          <a:ext cx="2514600" cy="1143000"/>
        </p:xfrm>
        <a:graphic>
          <a:graphicData uri="http://schemas.openxmlformats.org/drawingml/2006/table">
            <a:tbl>
              <a:tblPr/>
              <a:tblGrid>
                <a:gridCol w="838200"/>
                <a:gridCol w="838200"/>
                <a:gridCol w="838200"/>
              </a:tblGrid>
              <a:tr h="1143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760" name="Oval 160"/>
          <p:cNvSpPr>
            <a:spLocks noChangeArrowheads="1"/>
          </p:cNvSpPr>
          <p:nvPr/>
        </p:nvSpPr>
        <p:spPr bwMode="auto">
          <a:xfrm>
            <a:off x="381000" y="2895600"/>
            <a:ext cx="711200" cy="727075"/>
          </a:xfrm>
          <a:prstGeom prst="ellipse">
            <a:avLst/>
          </a:prstGeom>
          <a:solidFill>
            <a:srgbClr val="000080"/>
          </a:solidFill>
          <a:ln w="9525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761" name="Oval 161"/>
          <p:cNvSpPr>
            <a:spLocks noChangeArrowheads="1"/>
          </p:cNvSpPr>
          <p:nvPr/>
        </p:nvSpPr>
        <p:spPr bwMode="auto">
          <a:xfrm>
            <a:off x="4114800" y="2971800"/>
            <a:ext cx="685800" cy="685800"/>
          </a:xfrm>
          <a:prstGeom prst="ellipse">
            <a:avLst/>
          </a:prstGeom>
          <a:solidFill>
            <a:srgbClr val="000080"/>
          </a:solidFill>
          <a:ln w="9525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762" name="Oval 162"/>
          <p:cNvSpPr>
            <a:spLocks noChangeArrowheads="1"/>
          </p:cNvSpPr>
          <p:nvPr/>
        </p:nvSpPr>
        <p:spPr bwMode="auto">
          <a:xfrm>
            <a:off x="8001000" y="2971800"/>
            <a:ext cx="685800" cy="685800"/>
          </a:xfrm>
          <a:prstGeom prst="ellipse">
            <a:avLst/>
          </a:prstGeom>
          <a:solidFill>
            <a:srgbClr val="000080"/>
          </a:solidFill>
          <a:ln w="9525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5773" name="Picture 173" descr="ruska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5029200"/>
            <a:ext cx="1219200" cy="1143000"/>
          </a:xfrm>
          <a:prstGeom prst="rect">
            <a:avLst/>
          </a:prstGeom>
          <a:noFill/>
        </p:spPr>
      </p:pic>
      <p:pic>
        <p:nvPicPr>
          <p:cNvPr id="25780" name="Picture 180" descr="tigr_trava_lezhat_yazyk_hischnik_bolshaya_koshka_1920x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5105400"/>
            <a:ext cx="1371600" cy="1066800"/>
          </a:xfrm>
          <a:prstGeom prst="rect">
            <a:avLst/>
          </a:prstGeom>
          <a:noFill/>
        </p:spPr>
      </p:pic>
      <p:pic>
        <p:nvPicPr>
          <p:cNvPr id="25781" name="Picture 181" descr="gryzuny-kroliki-zhivotnye-1076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5105400"/>
            <a:ext cx="1295400" cy="121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5 0.01665 L -0.8 -0.183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7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3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84 0.13321 L 0.35 -0.188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7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" y="-1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4 0.08881 L 0.4 -0.1998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57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" y="-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2667000" cy="2362200"/>
          </a:xfrm>
        </p:spPr>
        <p:txBody>
          <a:bodyPr>
            <a:normAutofit/>
          </a:bodyPr>
          <a:lstStyle/>
          <a:p>
            <a:r>
              <a:rPr lang="ru-RU" sz="8800" b="1" dirty="0" smtClean="0">
                <a:solidFill>
                  <a:srgbClr val="00823B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endParaRPr lang="ru-RU" sz="8800" b="1" dirty="0">
              <a:solidFill>
                <a:srgbClr val="00823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8675" name="Group 3"/>
          <p:cNvGraphicFramePr>
            <a:graphicFrameLocks noGrp="1"/>
          </p:cNvGraphicFramePr>
          <p:nvPr/>
        </p:nvGraphicFramePr>
        <p:xfrm>
          <a:off x="304800" y="2743200"/>
          <a:ext cx="2590800" cy="1143000"/>
        </p:xfrm>
        <a:graphic>
          <a:graphicData uri="http://schemas.openxmlformats.org/drawingml/2006/table">
            <a:tbl>
              <a:tblPr/>
              <a:tblGrid>
                <a:gridCol w="863600"/>
                <a:gridCol w="863600"/>
                <a:gridCol w="863600"/>
              </a:tblGrid>
              <a:tr h="1143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8685" name="Group 13"/>
          <p:cNvGraphicFramePr>
            <a:graphicFrameLocks noGrp="1"/>
          </p:cNvGraphicFramePr>
          <p:nvPr>
            <p:ph type="body" idx="4294967295"/>
          </p:nvPr>
        </p:nvGraphicFramePr>
        <p:xfrm>
          <a:off x="6096000" y="2743200"/>
          <a:ext cx="2667000" cy="1143000"/>
        </p:xfrm>
        <a:graphic>
          <a:graphicData uri="http://schemas.openxmlformats.org/drawingml/2006/table">
            <a:tbl>
              <a:tblPr/>
              <a:tblGrid>
                <a:gridCol w="914400"/>
                <a:gridCol w="914400"/>
                <a:gridCol w="838200"/>
              </a:tblGrid>
              <a:tr h="1143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8695" name="Group 23"/>
          <p:cNvGraphicFramePr>
            <a:graphicFrameLocks noGrp="1"/>
          </p:cNvGraphicFramePr>
          <p:nvPr>
            <p:ph idx="1"/>
          </p:nvPr>
        </p:nvGraphicFramePr>
        <p:xfrm>
          <a:off x="3200400" y="2743200"/>
          <a:ext cx="2514600" cy="1143000"/>
        </p:xfrm>
        <a:graphic>
          <a:graphicData uri="http://schemas.openxmlformats.org/drawingml/2006/table">
            <a:tbl>
              <a:tblPr/>
              <a:tblGrid>
                <a:gridCol w="838200"/>
                <a:gridCol w="838200"/>
                <a:gridCol w="838200"/>
              </a:tblGrid>
              <a:tr h="1143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8705" name="Oval 33"/>
          <p:cNvSpPr>
            <a:spLocks noChangeArrowheads="1"/>
          </p:cNvSpPr>
          <p:nvPr/>
        </p:nvSpPr>
        <p:spPr bwMode="auto">
          <a:xfrm>
            <a:off x="381000" y="2895600"/>
            <a:ext cx="711200" cy="727075"/>
          </a:xfrm>
          <a:prstGeom prst="ellipse">
            <a:avLst/>
          </a:prstGeom>
          <a:solidFill>
            <a:srgbClr val="00823B"/>
          </a:solidFill>
          <a:ln w="9525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706" name="Oval 34"/>
          <p:cNvSpPr>
            <a:spLocks noChangeArrowheads="1"/>
          </p:cNvSpPr>
          <p:nvPr/>
        </p:nvSpPr>
        <p:spPr bwMode="auto">
          <a:xfrm>
            <a:off x="4114800" y="2971800"/>
            <a:ext cx="685800" cy="685800"/>
          </a:xfrm>
          <a:prstGeom prst="ellipse">
            <a:avLst/>
          </a:prstGeom>
          <a:solidFill>
            <a:srgbClr val="00823B"/>
          </a:solidFill>
          <a:ln w="9525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8707" name="Oval 35"/>
          <p:cNvSpPr>
            <a:spLocks noChangeArrowheads="1"/>
          </p:cNvSpPr>
          <p:nvPr/>
        </p:nvSpPr>
        <p:spPr bwMode="auto">
          <a:xfrm>
            <a:off x="8001000" y="2971800"/>
            <a:ext cx="685800" cy="685800"/>
          </a:xfrm>
          <a:prstGeom prst="ellipse">
            <a:avLst/>
          </a:prstGeom>
          <a:solidFill>
            <a:srgbClr val="00823B"/>
          </a:solidFill>
          <a:ln w="9525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8715" name="Picture 43" descr="wallpapers_32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3800" y="5029200"/>
            <a:ext cx="1600200" cy="1447800"/>
          </a:xfrm>
          <a:prstGeom prst="rect">
            <a:avLst/>
          </a:prstGeom>
          <a:noFill/>
        </p:spPr>
      </p:pic>
      <p:pic>
        <p:nvPicPr>
          <p:cNvPr id="1026" name="Picture 2" descr="C:\Users\user.idea-PC\Desktop\рь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5085184"/>
            <a:ext cx="2628900" cy="1352178"/>
          </a:xfrm>
          <a:prstGeom prst="rect">
            <a:avLst/>
          </a:prstGeom>
          <a:noFill/>
        </p:spPr>
      </p:pic>
      <p:pic>
        <p:nvPicPr>
          <p:cNvPr id="1027" name="Picture 3" descr="C:\Users\user.idea-PC\Desktop\eurasian-bullfinch-male-pyrrhula-pyrrhula-isolated-on-white_215306-9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3" y="5229200"/>
            <a:ext cx="2448272" cy="1296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94 -0.03053 L -0.64774 -0.1667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" y="-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0" dur="2000" fill="hold"/>
                                        <p:tgtEl>
                                          <p:spTgt spid="287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35893E-6 L 0.66945 -0.17831 " pathEditMode="relative" ptsTypes="AA">
                                      <p:cBhvr>
                                        <p:cTn id="1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Отгадай загадку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 алый, сахарный,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Кафтан – зеленый, бархатный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ctr">
              <a:buNone/>
            </a:pP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88024" y="2967335"/>
            <a:ext cx="40324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</a:endParaRPr>
          </a:p>
        </p:txBody>
      </p:sp>
      <p:pic>
        <p:nvPicPr>
          <p:cNvPr id="10" name="Рисунок 9" descr="kartinki-arbuzy-4-650x545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3140968"/>
            <a:ext cx="2951609" cy="2883594"/>
          </a:xfrm>
          <a:prstGeom prst="rect">
            <a:avLst/>
          </a:prstGeom>
        </p:spPr>
      </p:pic>
      <p:pic>
        <p:nvPicPr>
          <p:cNvPr id="11" name="Рисунок 10" descr="tomatoes_144627-15413 (1)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6056" y="3068960"/>
            <a:ext cx="3234308" cy="31512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 угадал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Молодец!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веселый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043608" y="1340768"/>
            <a:ext cx="6840759" cy="496855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Подумай еще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грустный.pn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87624" y="1484784"/>
            <a:ext cx="6624736" cy="48245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еще одна загадка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Щеки красные, нос белый.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темноте сижу день целый.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рубашка зелена, 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Вся на солнышке она.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редис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725144"/>
            <a:ext cx="3456384" cy="1872208"/>
          </a:xfrm>
          <a:prstGeom prst="rect">
            <a:avLst/>
          </a:prstGeom>
        </p:spPr>
      </p:pic>
      <p:pic>
        <p:nvPicPr>
          <p:cNvPr id="6" name="Рисунок 5" descr="img_56f68fa50ed52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4048" y="4653136"/>
            <a:ext cx="3584089" cy="1988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Правильный ответ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веселый.jp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47664" y="1412776"/>
            <a:ext cx="6480720" cy="498296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Попробуй еще раз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грустный.pn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03648" y="1352441"/>
            <a:ext cx="6120680" cy="520519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Четвертый лишний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depositphotos_1041185-stock-photo-triple-lamppos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484784"/>
            <a:ext cx="1584176" cy="1900808"/>
          </a:xfrm>
        </p:spPr>
      </p:pic>
      <p:pic>
        <p:nvPicPr>
          <p:cNvPr id="5" name="Рисунок 4" descr="bouquet-4032399_960_7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48264" y="1412776"/>
            <a:ext cx="1463040" cy="2194560"/>
          </a:xfrm>
          <a:prstGeom prst="rect">
            <a:avLst/>
          </a:prstGeom>
        </p:spPr>
      </p:pic>
      <p:pic>
        <p:nvPicPr>
          <p:cNvPr id="6" name="Рисунок 5" descr="depositphotos_13814713-stock-photo-dark-brown-wooden-doo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4149080"/>
            <a:ext cx="1656184" cy="2376264"/>
          </a:xfrm>
          <a:prstGeom prst="rect">
            <a:avLst/>
          </a:prstGeom>
        </p:spPr>
      </p:pic>
      <p:pic>
        <p:nvPicPr>
          <p:cNvPr id="7" name="Рисунок 6" descr="depositphotos_16798249-stock-photo-old-ancho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48264" y="4005064"/>
            <a:ext cx="1584176" cy="249289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215172" y="2967335"/>
            <a:ext cx="71365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xit" presetSubtype="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Четвертый лишний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depositphotos_2252841-stock-photo-violin-isolat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08104" y="4509121"/>
            <a:ext cx="3384376" cy="2088232"/>
          </a:xfrm>
        </p:spPr>
      </p:pic>
      <p:pic>
        <p:nvPicPr>
          <p:cNvPr id="7" name="Рисунок 6" descr="depositphotos_11322644-stock-photo-classic-acoustic-guit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6296" y="1700808"/>
            <a:ext cx="1584176" cy="2492896"/>
          </a:xfrm>
          <a:prstGeom prst="rect">
            <a:avLst/>
          </a:prstGeom>
        </p:spPr>
      </p:pic>
      <p:pic>
        <p:nvPicPr>
          <p:cNvPr id="8" name="Рисунок 7" descr="depositphotos_11498650-stock-photo-red-drum-with-drumstick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4293096"/>
            <a:ext cx="3456384" cy="2276872"/>
          </a:xfrm>
          <a:prstGeom prst="rect">
            <a:avLst/>
          </a:prstGeom>
        </p:spPr>
      </p:pic>
      <p:pic>
        <p:nvPicPr>
          <p:cNvPr id="9" name="Рисунок 8" descr="depositphotos_14070158-stock-illustration-rainbow-children-toy-pyrami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1412776"/>
            <a:ext cx="1584176" cy="244827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215168" y="2967335"/>
            <a:ext cx="71365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4"/>
          <p:cNvSpPr txBox="1">
            <a:spLocks noChangeArrowheads="1"/>
          </p:cNvSpPr>
          <p:nvPr/>
        </p:nvSpPr>
        <p:spPr bwMode="auto">
          <a:xfrm>
            <a:off x="827088" y="692150"/>
            <a:ext cx="7345362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4400" b="1">
                <a:solidFill>
                  <a:srgbClr val="002060"/>
                </a:solidFill>
                <a:latin typeface="Constantia" pitchFamily="18" charset="0"/>
              </a:rPr>
              <a:t>                                 </a:t>
            </a:r>
            <a:r>
              <a:rPr lang="ru-RU" altLang="ru-RU" sz="4400" b="1">
                <a:solidFill>
                  <a:srgbClr val="FF0000"/>
                </a:solidFill>
                <a:latin typeface="Constantia" pitchFamily="18" charset="0"/>
              </a:rPr>
              <a:t>   </a:t>
            </a:r>
          </a:p>
          <a:p>
            <a:pPr eaLnBrk="1" hangingPunct="1"/>
            <a:r>
              <a:rPr lang="ru-RU" altLang="ru-RU" sz="4400">
                <a:solidFill>
                  <a:srgbClr val="FF0000"/>
                </a:solidFill>
                <a:latin typeface="Constantia" pitchFamily="18" charset="0"/>
              </a:rPr>
              <a:t>                      </a:t>
            </a:r>
            <a:r>
              <a:rPr lang="ru-RU" altLang="ru-RU" sz="4400">
                <a:latin typeface="Constantia" pitchFamily="18" charset="0"/>
              </a:rPr>
              <a:t>                     </a:t>
            </a:r>
            <a:r>
              <a:rPr lang="ru-RU" altLang="ru-RU" sz="6600" b="1">
                <a:solidFill>
                  <a:srgbClr val="002060"/>
                </a:solidFill>
                <a:latin typeface="Constantia" pitchFamily="18" charset="0"/>
              </a:rPr>
              <a:t>             </a:t>
            </a:r>
            <a:endParaRPr lang="ru-RU" altLang="ru-RU" sz="6600" b="1">
              <a:solidFill>
                <a:srgbClr val="FF0000"/>
              </a:solidFill>
              <a:latin typeface="Constantia" pitchFamily="18" charset="0"/>
            </a:endParaRPr>
          </a:p>
          <a:p>
            <a:pPr eaLnBrk="1" hangingPunct="1"/>
            <a:endParaRPr lang="ru-RU" altLang="ru-RU" sz="4400">
              <a:latin typeface="Constantia" pitchFamily="18" charset="0"/>
            </a:endParaRPr>
          </a:p>
          <a:p>
            <a:pPr eaLnBrk="1" hangingPunct="1"/>
            <a:endParaRPr lang="ru-RU" altLang="ru-RU" sz="4400">
              <a:latin typeface="Constantia" pitchFamily="18" charset="0"/>
            </a:endParaRPr>
          </a:p>
          <a:p>
            <a:pPr eaLnBrk="1" hangingPunct="1"/>
            <a:endParaRPr lang="ru-RU" altLang="ru-RU">
              <a:latin typeface="Constantia" pitchFamily="18" charset="0"/>
            </a:endParaRPr>
          </a:p>
          <a:p>
            <a:pPr eaLnBrk="1" hangingPunct="1"/>
            <a:endParaRPr lang="ru-RU" altLang="ru-RU">
              <a:latin typeface="Constantia" pitchFamily="18" charset="0"/>
            </a:endParaRPr>
          </a:p>
        </p:txBody>
      </p:sp>
      <p:pic>
        <p:nvPicPr>
          <p:cNvPr id="4" name="Рисунок 3" descr="70571219_1_copy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838" y="-315913"/>
            <a:ext cx="1858962" cy="2305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блако 5"/>
          <p:cNvSpPr/>
          <p:nvPr/>
        </p:nvSpPr>
        <p:spPr>
          <a:xfrm>
            <a:off x="6516688" y="1989138"/>
            <a:ext cx="2159000" cy="1223962"/>
          </a:xfrm>
          <a:prstGeom prst="cloud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блако 8"/>
          <p:cNvSpPr/>
          <p:nvPr/>
        </p:nvSpPr>
        <p:spPr>
          <a:xfrm>
            <a:off x="3635375" y="2924175"/>
            <a:ext cx="2160588" cy="1225550"/>
          </a:xfrm>
          <a:prstGeom prst="cloud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блако 9"/>
          <p:cNvSpPr/>
          <p:nvPr/>
        </p:nvSpPr>
        <p:spPr>
          <a:xfrm>
            <a:off x="539750" y="1989138"/>
            <a:ext cx="2160588" cy="1223962"/>
          </a:xfrm>
          <a:prstGeom prst="cloud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Облако 10"/>
          <p:cNvSpPr/>
          <p:nvPr/>
        </p:nvSpPr>
        <p:spPr>
          <a:xfrm>
            <a:off x="611188" y="5013325"/>
            <a:ext cx="2160587" cy="1223963"/>
          </a:xfrm>
          <a:prstGeom prst="cloud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Облако 11"/>
          <p:cNvSpPr/>
          <p:nvPr/>
        </p:nvSpPr>
        <p:spPr>
          <a:xfrm>
            <a:off x="6300788" y="5013325"/>
            <a:ext cx="2159000" cy="1223963"/>
          </a:xfrm>
          <a:prstGeom prst="cloud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370" name="Прямоугольник 7"/>
          <p:cNvSpPr>
            <a:spLocks noChangeArrowheads="1"/>
          </p:cNvSpPr>
          <p:nvPr/>
        </p:nvSpPr>
        <p:spPr bwMode="auto">
          <a:xfrm>
            <a:off x="900113" y="2060575"/>
            <a:ext cx="8621712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6600" b="1" dirty="0">
                <a:solidFill>
                  <a:srgbClr val="FF0000"/>
                </a:solidFill>
                <a:latin typeface="Constantia" pitchFamily="18" charset="0"/>
              </a:rPr>
              <a:t>А</a:t>
            </a:r>
            <a:r>
              <a:rPr lang="ru-RU" altLang="ru-RU" sz="6600" b="1" dirty="0">
                <a:solidFill>
                  <a:srgbClr val="002060"/>
                </a:solidFill>
                <a:latin typeface="Constantia" pitchFamily="18" charset="0"/>
              </a:rPr>
              <a:t>Р                         </a:t>
            </a:r>
            <a:r>
              <a:rPr lang="ru-RU" altLang="ru-RU" sz="6600" b="1" dirty="0">
                <a:solidFill>
                  <a:srgbClr val="FF0000"/>
                </a:solidFill>
                <a:latin typeface="Constantia" pitchFamily="18" charset="0"/>
              </a:rPr>
              <a:t>О</a:t>
            </a:r>
            <a:r>
              <a:rPr lang="ru-RU" altLang="ru-RU" sz="6600" b="1" dirty="0">
                <a:solidFill>
                  <a:srgbClr val="002060"/>
                </a:solidFill>
                <a:latin typeface="Constantia" pitchFamily="18" charset="0"/>
              </a:rPr>
              <a:t>Р</a:t>
            </a:r>
            <a:r>
              <a:rPr lang="ru-RU" altLang="ru-RU" sz="6600" b="1" dirty="0">
                <a:solidFill>
                  <a:srgbClr val="FF0000"/>
                </a:solidFill>
                <a:latin typeface="Constantia" pitchFamily="18" charset="0"/>
              </a:rPr>
              <a:t>   </a:t>
            </a:r>
          </a:p>
          <a:p>
            <a:pPr eaLnBrk="1" hangingPunct="1"/>
            <a:r>
              <a:rPr lang="ru-RU" altLang="ru-RU" sz="6600" dirty="0">
                <a:solidFill>
                  <a:srgbClr val="FF0000"/>
                </a:solidFill>
                <a:latin typeface="Constantia" pitchFamily="18" charset="0"/>
              </a:rPr>
              <a:t>               </a:t>
            </a:r>
            <a:r>
              <a:rPr lang="ru-RU" altLang="ru-RU" sz="6600" b="1" dirty="0">
                <a:solidFill>
                  <a:srgbClr val="FF0000"/>
                </a:solidFill>
                <a:latin typeface="Constantia" pitchFamily="18" charset="0"/>
              </a:rPr>
              <a:t>У</a:t>
            </a:r>
            <a:r>
              <a:rPr lang="ru-RU" altLang="ru-RU" sz="6600" b="1" dirty="0">
                <a:solidFill>
                  <a:srgbClr val="002060"/>
                </a:solidFill>
                <a:latin typeface="Constantia" pitchFamily="18" charset="0"/>
              </a:rPr>
              <a:t>Р</a:t>
            </a:r>
            <a:r>
              <a:rPr lang="ru-RU" altLang="ru-RU" sz="6600" dirty="0">
                <a:latin typeface="Constantia" pitchFamily="18" charset="0"/>
              </a:rPr>
              <a:t>                                                                  </a:t>
            </a:r>
            <a:endParaRPr lang="ru-RU" altLang="ru-RU" sz="6600" dirty="0">
              <a:solidFill>
                <a:srgbClr val="FF0000"/>
              </a:solidFill>
              <a:latin typeface="Constantia" pitchFamily="18" charset="0"/>
            </a:endParaRPr>
          </a:p>
          <a:p>
            <a:pPr eaLnBrk="1" hangingPunct="1"/>
            <a:r>
              <a:rPr lang="ru-RU" altLang="ru-RU" sz="6600" b="1" dirty="0">
                <a:solidFill>
                  <a:srgbClr val="002060"/>
                </a:solidFill>
                <a:latin typeface="Constantia" pitchFamily="18" charset="0"/>
              </a:rPr>
              <a:t>          </a:t>
            </a:r>
            <a:endParaRPr lang="ru-RU" altLang="ru-RU" sz="6600" dirty="0">
              <a:solidFill>
                <a:srgbClr val="FF0000"/>
              </a:solidFill>
              <a:latin typeface="Constantia" pitchFamily="18" charset="0"/>
            </a:endParaRPr>
          </a:p>
          <a:p>
            <a:pPr eaLnBrk="1" hangingPunct="1"/>
            <a:r>
              <a:rPr lang="ru-RU" altLang="ru-RU" sz="6600" b="1" dirty="0">
                <a:solidFill>
                  <a:srgbClr val="FF0000"/>
                </a:solidFill>
                <a:latin typeface="Constantia" pitchFamily="18" charset="0"/>
              </a:rPr>
              <a:t>Ы</a:t>
            </a:r>
            <a:r>
              <a:rPr lang="ru-RU" altLang="ru-RU" sz="6600" b="1" dirty="0">
                <a:solidFill>
                  <a:srgbClr val="002060"/>
                </a:solidFill>
                <a:latin typeface="Constantia" pitchFamily="18" charset="0"/>
              </a:rPr>
              <a:t>Р                       </a:t>
            </a:r>
            <a:r>
              <a:rPr lang="ru-RU" altLang="ru-RU" sz="6600" b="1" dirty="0">
                <a:solidFill>
                  <a:srgbClr val="FF0000"/>
                </a:solidFill>
                <a:latin typeface="Constantia" pitchFamily="18" charset="0"/>
              </a:rPr>
              <a:t>Э</a:t>
            </a:r>
            <a:r>
              <a:rPr lang="ru-RU" altLang="ru-RU" sz="6600" b="1" dirty="0">
                <a:solidFill>
                  <a:srgbClr val="002060"/>
                </a:solidFill>
                <a:latin typeface="Constantia" pitchFamily="18" charset="0"/>
              </a:rPr>
              <a:t>Р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59259E-6 L 1.38889E-6 0.241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-0.37726 0.06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" y="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7.40741E-7 L 0.32361 0.0421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" y="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0.3158 0.5354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" y="2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-0.37726 0.5354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" y="2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4"/>
          <p:cNvSpPr txBox="1">
            <a:spLocks noChangeArrowheads="1"/>
          </p:cNvSpPr>
          <p:nvPr/>
        </p:nvSpPr>
        <p:spPr bwMode="auto">
          <a:xfrm>
            <a:off x="827088" y="692150"/>
            <a:ext cx="7345362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4400" b="1">
                <a:solidFill>
                  <a:srgbClr val="002060"/>
                </a:solidFill>
                <a:latin typeface="Constantia" pitchFamily="18" charset="0"/>
              </a:rPr>
              <a:t>                                 </a:t>
            </a:r>
            <a:r>
              <a:rPr lang="ru-RU" altLang="ru-RU" sz="4400" b="1">
                <a:solidFill>
                  <a:srgbClr val="FF0000"/>
                </a:solidFill>
                <a:latin typeface="Constantia" pitchFamily="18" charset="0"/>
              </a:rPr>
              <a:t>   </a:t>
            </a:r>
          </a:p>
          <a:p>
            <a:pPr eaLnBrk="1" hangingPunct="1"/>
            <a:r>
              <a:rPr lang="ru-RU" altLang="ru-RU" sz="4400">
                <a:solidFill>
                  <a:srgbClr val="FF0000"/>
                </a:solidFill>
                <a:latin typeface="Constantia" pitchFamily="18" charset="0"/>
              </a:rPr>
              <a:t>                      </a:t>
            </a:r>
            <a:r>
              <a:rPr lang="ru-RU" altLang="ru-RU" sz="4400">
                <a:latin typeface="Constantia" pitchFamily="18" charset="0"/>
              </a:rPr>
              <a:t>                     </a:t>
            </a:r>
            <a:r>
              <a:rPr lang="ru-RU" altLang="ru-RU" sz="6600" b="1">
                <a:solidFill>
                  <a:srgbClr val="002060"/>
                </a:solidFill>
                <a:latin typeface="Constantia" pitchFamily="18" charset="0"/>
              </a:rPr>
              <a:t>             </a:t>
            </a:r>
            <a:endParaRPr lang="ru-RU" altLang="ru-RU" sz="6600" b="1">
              <a:solidFill>
                <a:srgbClr val="FF0000"/>
              </a:solidFill>
              <a:latin typeface="Constantia" pitchFamily="18" charset="0"/>
            </a:endParaRPr>
          </a:p>
          <a:p>
            <a:pPr eaLnBrk="1" hangingPunct="1"/>
            <a:endParaRPr lang="ru-RU" altLang="ru-RU" sz="4400">
              <a:latin typeface="Constantia" pitchFamily="18" charset="0"/>
            </a:endParaRPr>
          </a:p>
          <a:p>
            <a:pPr eaLnBrk="1" hangingPunct="1"/>
            <a:endParaRPr lang="ru-RU" altLang="ru-RU" sz="4400">
              <a:latin typeface="Constantia" pitchFamily="18" charset="0"/>
            </a:endParaRPr>
          </a:p>
          <a:p>
            <a:pPr eaLnBrk="1" hangingPunct="1"/>
            <a:endParaRPr lang="ru-RU" altLang="ru-RU">
              <a:latin typeface="Constantia" pitchFamily="18" charset="0"/>
            </a:endParaRPr>
          </a:p>
          <a:p>
            <a:pPr eaLnBrk="1" hangingPunct="1"/>
            <a:endParaRPr lang="ru-RU" altLang="ru-RU">
              <a:latin typeface="Constantia" pitchFamily="18" charset="0"/>
            </a:endParaRPr>
          </a:p>
        </p:txBody>
      </p:sp>
      <p:pic>
        <p:nvPicPr>
          <p:cNvPr id="4" name="Рисунок 3" descr="70571219_1_copy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838" y="-315913"/>
            <a:ext cx="1858962" cy="2305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блако 5"/>
          <p:cNvSpPr/>
          <p:nvPr/>
        </p:nvSpPr>
        <p:spPr>
          <a:xfrm>
            <a:off x="6516688" y="1989138"/>
            <a:ext cx="2159000" cy="1223962"/>
          </a:xfrm>
          <a:prstGeom prst="cloud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блако 8"/>
          <p:cNvSpPr/>
          <p:nvPr/>
        </p:nvSpPr>
        <p:spPr>
          <a:xfrm>
            <a:off x="3635375" y="2924175"/>
            <a:ext cx="2160588" cy="1225550"/>
          </a:xfrm>
          <a:prstGeom prst="cloud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блако 9"/>
          <p:cNvSpPr/>
          <p:nvPr/>
        </p:nvSpPr>
        <p:spPr>
          <a:xfrm>
            <a:off x="539750" y="1989138"/>
            <a:ext cx="2160588" cy="1223962"/>
          </a:xfrm>
          <a:prstGeom prst="cloud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Облако 10"/>
          <p:cNvSpPr/>
          <p:nvPr/>
        </p:nvSpPr>
        <p:spPr>
          <a:xfrm>
            <a:off x="611188" y="5013325"/>
            <a:ext cx="2160587" cy="1223963"/>
          </a:xfrm>
          <a:prstGeom prst="cloud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Облако 11"/>
          <p:cNvSpPr/>
          <p:nvPr/>
        </p:nvSpPr>
        <p:spPr>
          <a:xfrm>
            <a:off x="6300788" y="5013325"/>
            <a:ext cx="2159000" cy="1223963"/>
          </a:xfrm>
          <a:prstGeom prst="cloud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370" name="Прямоугольник 7"/>
          <p:cNvSpPr>
            <a:spLocks noChangeArrowheads="1"/>
          </p:cNvSpPr>
          <p:nvPr/>
        </p:nvSpPr>
        <p:spPr bwMode="auto">
          <a:xfrm>
            <a:off x="900113" y="2060575"/>
            <a:ext cx="8621712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6600" b="1" dirty="0" smtClean="0">
                <a:solidFill>
                  <a:srgbClr val="00823B"/>
                </a:solidFill>
                <a:latin typeface="Constantia" pitchFamily="18" charset="0"/>
              </a:rPr>
              <a:t>Р</a:t>
            </a:r>
            <a:r>
              <a:rPr lang="ru-RU" altLang="ru-RU" sz="6600" b="1" dirty="0" smtClean="0">
                <a:solidFill>
                  <a:srgbClr val="FF0000"/>
                </a:solidFill>
                <a:latin typeface="Constantia" pitchFamily="18" charset="0"/>
              </a:rPr>
              <a:t>Я</a:t>
            </a:r>
            <a:r>
              <a:rPr lang="ru-RU" altLang="ru-RU" sz="6600" b="1" dirty="0" smtClean="0">
                <a:solidFill>
                  <a:srgbClr val="002060"/>
                </a:solidFill>
                <a:latin typeface="Constantia" pitchFamily="18" charset="0"/>
              </a:rPr>
              <a:t>                         </a:t>
            </a:r>
            <a:r>
              <a:rPr lang="ru-RU" altLang="ru-RU" sz="6600" b="1" dirty="0" smtClean="0">
                <a:solidFill>
                  <a:srgbClr val="00823B"/>
                </a:solidFill>
                <a:latin typeface="Constantia" pitchFamily="18" charset="0"/>
              </a:rPr>
              <a:t>Р</a:t>
            </a:r>
            <a:r>
              <a:rPr lang="ru-RU" altLang="ru-RU" sz="6600" b="1" dirty="0" smtClean="0">
                <a:solidFill>
                  <a:srgbClr val="FF0000"/>
                </a:solidFill>
                <a:latin typeface="Constantia" pitchFamily="18" charset="0"/>
              </a:rPr>
              <a:t>И  </a:t>
            </a:r>
            <a:endParaRPr lang="ru-RU" altLang="ru-RU" sz="6600" b="1" dirty="0">
              <a:solidFill>
                <a:srgbClr val="FF0000"/>
              </a:solidFill>
              <a:latin typeface="Constantia" pitchFamily="18" charset="0"/>
            </a:endParaRPr>
          </a:p>
          <a:p>
            <a:pPr eaLnBrk="1" hangingPunct="1"/>
            <a:r>
              <a:rPr lang="ru-RU" altLang="ru-RU" sz="6600" dirty="0">
                <a:solidFill>
                  <a:srgbClr val="FF0000"/>
                </a:solidFill>
                <a:latin typeface="Constantia" pitchFamily="18" charset="0"/>
              </a:rPr>
              <a:t>               </a:t>
            </a:r>
            <a:r>
              <a:rPr lang="ru-RU" altLang="ru-RU" sz="6600" b="1" dirty="0" smtClean="0">
                <a:solidFill>
                  <a:srgbClr val="00823B"/>
                </a:solidFill>
                <a:latin typeface="Constantia" pitchFamily="18" charset="0"/>
              </a:rPr>
              <a:t>Р</a:t>
            </a:r>
            <a:r>
              <a:rPr lang="ru-RU" altLang="ru-RU" sz="6600" b="1" dirty="0" smtClean="0">
                <a:solidFill>
                  <a:srgbClr val="FF0000"/>
                </a:solidFill>
                <a:latin typeface="Constantia" pitchFamily="18" charset="0"/>
              </a:rPr>
              <a:t>Ю</a:t>
            </a:r>
            <a:r>
              <a:rPr lang="ru-RU" altLang="ru-RU" sz="6600" dirty="0" smtClean="0">
                <a:latin typeface="Constantia" pitchFamily="18" charset="0"/>
              </a:rPr>
              <a:t>                                                                  </a:t>
            </a:r>
            <a:endParaRPr lang="ru-RU" altLang="ru-RU" sz="6600" dirty="0">
              <a:solidFill>
                <a:srgbClr val="FF0000"/>
              </a:solidFill>
              <a:latin typeface="Constantia" pitchFamily="18" charset="0"/>
            </a:endParaRPr>
          </a:p>
          <a:p>
            <a:pPr eaLnBrk="1" hangingPunct="1"/>
            <a:r>
              <a:rPr lang="ru-RU" altLang="ru-RU" sz="6600" b="1" dirty="0">
                <a:solidFill>
                  <a:srgbClr val="002060"/>
                </a:solidFill>
                <a:latin typeface="Constantia" pitchFamily="18" charset="0"/>
              </a:rPr>
              <a:t>          </a:t>
            </a:r>
            <a:endParaRPr lang="ru-RU" altLang="ru-RU" sz="6600" dirty="0">
              <a:solidFill>
                <a:srgbClr val="FF0000"/>
              </a:solidFill>
              <a:latin typeface="Constantia" pitchFamily="18" charset="0"/>
            </a:endParaRPr>
          </a:p>
          <a:p>
            <a:pPr eaLnBrk="1" hangingPunct="1"/>
            <a:r>
              <a:rPr lang="ru-RU" altLang="ru-RU" sz="6600" b="1" dirty="0" smtClean="0">
                <a:solidFill>
                  <a:srgbClr val="00823B"/>
                </a:solidFill>
                <a:latin typeface="Constantia" pitchFamily="18" charset="0"/>
              </a:rPr>
              <a:t>Р</a:t>
            </a:r>
            <a:r>
              <a:rPr lang="ru-RU" altLang="ru-RU" sz="6600" b="1" dirty="0" smtClean="0">
                <a:solidFill>
                  <a:srgbClr val="FF0000"/>
                </a:solidFill>
                <a:latin typeface="Constantia" pitchFamily="18" charset="0"/>
              </a:rPr>
              <a:t>Ё</a:t>
            </a:r>
            <a:r>
              <a:rPr lang="ru-RU" altLang="ru-RU" sz="6600" b="1" dirty="0" smtClean="0">
                <a:solidFill>
                  <a:srgbClr val="002060"/>
                </a:solidFill>
                <a:latin typeface="Constantia" pitchFamily="18" charset="0"/>
              </a:rPr>
              <a:t>                       </a:t>
            </a:r>
            <a:r>
              <a:rPr lang="ru-RU" altLang="ru-RU" sz="6600" b="1" dirty="0" smtClean="0">
                <a:solidFill>
                  <a:srgbClr val="00823B"/>
                </a:solidFill>
                <a:latin typeface="Constantia" pitchFamily="18" charset="0"/>
              </a:rPr>
              <a:t>Р</a:t>
            </a:r>
            <a:r>
              <a:rPr lang="ru-RU" altLang="ru-RU" sz="6600" b="1" dirty="0" smtClean="0">
                <a:solidFill>
                  <a:srgbClr val="FF0000"/>
                </a:solidFill>
                <a:latin typeface="Constantia" pitchFamily="18" charset="0"/>
              </a:rPr>
              <a:t>Е</a:t>
            </a:r>
            <a:endParaRPr lang="ru-RU" altLang="ru-RU" sz="6600" b="1" dirty="0">
              <a:solidFill>
                <a:srgbClr val="FF0000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59259E-6 L 1.38889E-6 0.241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-0.37726 0.06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" y="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7.40741E-7 L 0.32361 0.0421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" y="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0.3158 0.5354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" y="2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40741E-7 L -0.37726 0.5354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" y="2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6650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1492</TotalTime>
  <Words>118</Words>
  <Application>Microsoft Office PowerPoint</Application>
  <PresentationFormat>Экран (4:3)</PresentationFormat>
  <Paragraphs>44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</vt:lpstr>
      <vt:lpstr>Определи: твердый или мягкий звук Р</vt:lpstr>
      <vt:lpstr>Р</vt:lpstr>
      <vt:lpstr>Р</vt:lpstr>
      <vt:lpstr>Отгадай загадку!</vt:lpstr>
      <vt:lpstr>Ты угадал! Молодец!</vt:lpstr>
      <vt:lpstr>Подумай еще!</vt:lpstr>
      <vt:lpstr>И еще одна загадка!</vt:lpstr>
      <vt:lpstr>Правильный ответ!</vt:lpstr>
      <vt:lpstr>Попробуй еще раз!</vt:lpstr>
      <vt:lpstr>Четвертый лишний</vt:lpstr>
      <vt:lpstr>Четвертый лишний</vt:lpstr>
      <vt:lpstr>Слайд 13</vt:lpstr>
      <vt:lpstr>Слайд 14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Первый звук —  твёрдый или мягкий?</dc:title>
  <dc:creator>user</dc:creator>
  <cp:lastModifiedBy>user</cp:lastModifiedBy>
  <cp:revision>125</cp:revision>
  <dcterms:created xsi:type="dcterms:W3CDTF">2020-12-07T06:33:45Z</dcterms:created>
  <dcterms:modified xsi:type="dcterms:W3CDTF">2020-12-23T12:51:52Z</dcterms:modified>
</cp:coreProperties>
</file>