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4" r:id="rId9"/>
    <p:sldId id="265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A80551-A481-49F0-B226-44DC5604DF2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66529B-CF2C-4BBF-8B32-E141182504E9}">
      <dgm:prSet phldrT="[Текст]" custT="1"/>
      <dgm:spPr/>
      <dgm:t>
        <a:bodyPr/>
        <a:lstStyle/>
        <a:p>
          <a:pPr algn="just"/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Наблюдения. Целенаправленный процесс, в результате которого ребенок сам получает знания.</a:t>
          </a:r>
        </a:p>
      </dgm:t>
    </dgm:pt>
    <dgm:pt modelId="{95886655-F8E8-45EF-8FDE-76408A011EBB}" type="parTrans" cxnId="{E62620CE-650E-4DE0-AD09-988A733F70B4}">
      <dgm:prSet/>
      <dgm:spPr/>
      <dgm:t>
        <a:bodyPr/>
        <a:lstStyle/>
        <a:p>
          <a:endParaRPr lang="ru-RU"/>
        </a:p>
      </dgm:t>
    </dgm:pt>
    <dgm:pt modelId="{61C1EF9A-C709-4D2C-B58E-D2B781BA5B72}" type="sibTrans" cxnId="{E62620CE-650E-4DE0-AD09-988A733F70B4}">
      <dgm:prSet/>
      <dgm:spPr/>
      <dgm:t>
        <a:bodyPr/>
        <a:lstStyle/>
        <a:p>
          <a:endParaRPr lang="ru-RU"/>
        </a:p>
      </dgm:t>
    </dgm:pt>
    <dgm:pt modelId="{B62ACB65-9019-461E-AA2B-5C25770D4080}">
      <dgm:prSet phldrT="[Текст]" custT="1"/>
      <dgm:spPr/>
      <dgm:t>
        <a:bodyPr/>
        <a:lstStyle/>
        <a:p>
          <a:pPr algn="just"/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Опыты. </a:t>
          </a:r>
        </a:p>
        <a:p>
          <a:pPr algn="just"/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Они необычны, напоминают детям фокусы, а главное дети проводят сами. Тем самым развивается любознательность, наблюдательность.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721811-3937-41CC-AC02-FBB819FFD6E9}" type="parTrans" cxnId="{E211827B-5F92-42F9-B04E-5B55C7FE6B26}">
      <dgm:prSet/>
      <dgm:spPr/>
      <dgm:t>
        <a:bodyPr/>
        <a:lstStyle/>
        <a:p>
          <a:endParaRPr lang="ru-RU"/>
        </a:p>
      </dgm:t>
    </dgm:pt>
    <dgm:pt modelId="{8B126D12-C257-4AA0-83C3-AD1CB76D2EC1}" type="sibTrans" cxnId="{E211827B-5F92-42F9-B04E-5B55C7FE6B26}">
      <dgm:prSet/>
      <dgm:spPr/>
      <dgm:t>
        <a:bodyPr/>
        <a:lstStyle/>
        <a:p>
          <a:endParaRPr lang="ru-RU"/>
        </a:p>
      </dgm:t>
    </dgm:pt>
    <dgm:pt modelId="{775548DB-5490-4275-8062-4F75EC2E0009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Поисковая  деятельность как нахождение способа действия.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97F543-37CF-4B24-96E5-62765662D951}" type="parTrans" cxnId="{F10132FD-7442-4353-A5C9-AF82E834139B}">
      <dgm:prSet/>
      <dgm:spPr/>
      <dgm:t>
        <a:bodyPr/>
        <a:lstStyle/>
        <a:p>
          <a:endParaRPr lang="ru-RU"/>
        </a:p>
      </dgm:t>
    </dgm:pt>
    <dgm:pt modelId="{DDE62C15-D2D3-4FDF-A760-44E18A34C59C}" type="sibTrans" cxnId="{F10132FD-7442-4353-A5C9-AF82E834139B}">
      <dgm:prSet/>
      <dgm:spPr/>
      <dgm:t>
        <a:bodyPr/>
        <a:lstStyle/>
        <a:p>
          <a:endParaRPr lang="ru-RU"/>
        </a:p>
      </dgm:t>
    </dgm:pt>
    <dgm:pt modelId="{AFF9D475-63A6-4B0B-9C28-143AD8D5E706}" type="pres">
      <dgm:prSet presAssocID="{D2A80551-A481-49F0-B226-44DC5604DF25}" presName="diagram" presStyleCnt="0">
        <dgm:presLayoutVars>
          <dgm:dir/>
          <dgm:resizeHandles val="exact"/>
        </dgm:presLayoutVars>
      </dgm:prSet>
      <dgm:spPr/>
    </dgm:pt>
    <dgm:pt modelId="{1CF57DC1-BFF0-41BD-8404-F84AB18384DB}" type="pres">
      <dgm:prSet presAssocID="{D666529B-CF2C-4BBF-8B32-E141182504E9}" presName="node" presStyleLbl="node1" presStyleIdx="0" presStyleCnt="3" custScaleY="1368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F2DEF-E6FC-4C6F-8249-40D3DC300817}" type="pres">
      <dgm:prSet presAssocID="{61C1EF9A-C709-4D2C-B58E-D2B781BA5B72}" presName="sibTrans" presStyleCnt="0"/>
      <dgm:spPr/>
    </dgm:pt>
    <dgm:pt modelId="{2AFE9B86-9E46-49DC-8891-DF287D19D61F}" type="pres">
      <dgm:prSet presAssocID="{B62ACB65-9019-461E-AA2B-5C25770D4080}" presName="node" presStyleLbl="node1" presStyleIdx="1" presStyleCnt="3" custScaleY="138078" custLinFactNeighborX="-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56F92-008E-4686-90F5-28D7A5CA4C90}" type="pres">
      <dgm:prSet presAssocID="{8B126D12-C257-4AA0-83C3-AD1CB76D2EC1}" presName="sibTrans" presStyleCnt="0"/>
      <dgm:spPr/>
    </dgm:pt>
    <dgm:pt modelId="{588AF769-3919-4A90-BAB1-19B9C878A566}" type="pres">
      <dgm:prSet presAssocID="{775548DB-5490-4275-8062-4F75EC2E0009}" presName="node" presStyleLbl="node1" presStyleIdx="2" presStyleCnt="3" custScaleY="140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2620CE-650E-4DE0-AD09-988A733F70B4}" srcId="{D2A80551-A481-49F0-B226-44DC5604DF25}" destId="{D666529B-CF2C-4BBF-8B32-E141182504E9}" srcOrd="0" destOrd="0" parTransId="{95886655-F8E8-45EF-8FDE-76408A011EBB}" sibTransId="{61C1EF9A-C709-4D2C-B58E-D2B781BA5B72}"/>
    <dgm:cxn modelId="{89BCB898-66F2-4CC3-8FA3-BCDBA22BFF43}" type="presOf" srcId="{B62ACB65-9019-461E-AA2B-5C25770D4080}" destId="{2AFE9B86-9E46-49DC-8891-DF287D19D61F}" srcOrd="0" destOrd="0" presId="urn:microsoft.com/office/officeart/2005/8/layout/default"/>
    <dgm:cxn modelId="{E211827B-5F92-42F9-B04E-5B55C7FE6B26}" srcId="{D2A80551-A481-49F0-B226-44DC5604DF25}" destId="{B62ACB65-9019-461E-AA2B-5C25770D4080}" srcOrd="1" destOrd="0" parTransId="{34721811-3937-41CC-AC02-FBB819FFD6E9}" sibTransId="{8B126D12-C257-4AA0-83C3-AD1CB76D2EC1}"/>
    <dgm:cxn modelId="{6266CAA8-9A78-4B55-BCDF-121B09A1D925}" type="presOf" srcId="{D666529B-CF2C-4BBF-8B32-E141182504E9}" destId="{1CF57DC1-BFF0-41BD-8404-F84AB18384DB}" srcOrd="0" destOrd="0" presId="urn:microsoft.com/office/officeart/2005/8/layout/default"/>
    <dgm:cxn modelId="{9EB525DD-948C-452F-92B4-78A7292AB638}" type="presOf" srcId="{775548DB-5490-4275-8062-4F75EC2E0009}" destId="{588AF769-3919-4A90-BAB1-19B9C878A566}" srcOrd="0" destOrd="0" presId="urn:microsoft.com/office/officeart/2005/8/layout/default"/>
    <dgm:cxn modelId="{6DB79E98-5EFA-4AD7-8D3B-2E05B25DFDB5}" type="presOf" srcId="{D2A80551-A481-49F0-B226-44DC5604DF25}" destId="{AFF9D475-63A6-4B0B-9C28-143AD8D5E706}" srcOrd="0" destOrd="0" presId="urn:microsoft.com/office/officeart/2005/8/layout/default"/>
    <dgm:cxn modelId="{F10132FD-7442-4353-A5C9-AF82E834139B}" srcId="{D2A80551-A481-49F0-B226-44DC5604DF25}" destId="{775548DB-5490-4275-8062-4F75EC2E0009}" srcOrd="2" destOrd="0" parTransId="{7697F543-37CF-4B24-96E5-62765662D951}" sibTransId="{DDE62C15-D2D3-4FDF-A760-44E18A34C59C}"/>
    <dgm:cxn modelId="{CEA1E7E3-7611-4EA5-985D-535420F27AFC}" type="presParOf" srcId="{AFF9D475-63A6-4B0B-9C28-143AD8D5E706}" destId="{1CF57DC1-BFF0-41BD-8404-F84AB18384DB}" srcOrd="0" destOrd="0" presId="urn:microsoft.com/office/officeart/2005/8/layout/default"/>
    <dgm:cxn modelId="{A610ED9E-900D-40AA-9FB0-4AF032E94CCB}" type="presParOf" srcId="{AFF9D475-63A6-4B0B-9C28-143AD8D5E706}" destId="{234F2DEF-E6FC-4C6F-8249-40D3DC300817}" srcOrd="1" destOrd="0" presId="urn:microsoft.com/office/officeart/2005/8/layout/default"/>
    <dgm:cxn modelId="{6A137665-D1B5-41C8-95FC-0F5614685B2F}" type="presParOf" srcId="{AFF9D475-63A6-4B0B-9C28-143AD8D5E706}" destId="{2AFE9B86-9E46-49DC-8891-DF287D19D61F}" srcOrd="2" destOrd="0" presId="urn:microsoft.com/office/officeart/2005/8/layout/default"/>
    <dgm:cxn modelId="{5BFE2D0E-1695-47D5-B516-537F5B10F4EC}" type="presParOf" srcId="{AFF9D475-63A6-4B0B-9C28-143AD8D5E706}" destId="{71956F92-008E-4686-90F5-28D7A5CA4C90}" srcOrd="3" destOrd="0" presId="urn:microsoft.com/office/officeart/2005/8/layout/default"/>
    <dgm:cxn modelId="{4555D1E9-C825-411A-B6C9-1D4EEB9B60BC}" type="presParOf" srcId="{AFF9D475-63A6-4B0B-9C28-143AD8D5E706}" destId="{588AF769-3919-4A90-BAB1-19B9C878A56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57DC1-BFF0-41BD-8404-F84AB18384DB}">
      <dsp:nvSpPr>
        <dsp:cNvPr id="0" name=""/>
        <dsp:cNvSpPr/>
      </dsp:nvSpPr>
      <dsp:spPr>
        <a:xfrm>
          <a:off x="0" y="677423"/>
          <a:ext cx="3077777" cy="25265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Наблюдения. Целенаправленный процесс, в результате которого ребенок сам получает знания.</a:t>
          </a:r>
        </a:p>
      </dsp:txBody>
      <dsp:txXfrm>
        <a:off x="0" y="677423"/>
        <a:ext cx="3077777" cy="2526590"/>
      </dsp:txXfrm>
    </dsp:sp>
    <dsp:sp modelId="{2AFE9B86-9E46-49DC-8891-DF287D19D61F}">
      <dsp:nvSpPr>
        <dsp:cNvPr id="0" name=""/>
        <dsp:cNvSpPr/>
      </dsp:nvSpPr>
      <dsp:spPr>
        <a:xfrm>
          <a:off x="3385155" y="665798"/>
          <a:ext cx="3077777" cy="25498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Опыты. 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Они необычны, напоминают детям фокусы, а главное дети проводят сами. Тем самым развивается любознательность, наблюдательность.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5155" y="665798"/>
        <a:ext cx="3077777" cy="2549840"/>
      </dsp:txXfrm>
    </dsp:sp>
    <dsp:sp modelId="{588AF769-3919-4A90-BAB1-19B9C878A566}">
      <dsp:nvSpPr>
        <dsp:cNvPr id="0" name=""/>
        <dsp:cNvSpPr/>
      </dsp:nvSpPr>
      <dsp:spPr>
        <a:xfrm>
          <a:off x="6771110" y="640240"/>
          <a:ext cx="3077777" cy="26009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Поисковая  деятельность как нахождение способа действия.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71110" y="640240"/>
        <a:ext cx="3077777" cy="26009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784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74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3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216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49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5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60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70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20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22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81659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0088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774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14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424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13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D8EEA8">
                <a:alpha val="45000"/>
                <a:lumMod val="49000"/>
                <a:lumOff val="51000"/>
              </a:srgbClr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9AC32-7E75-4FEF-87D5-FB4EFE1B4C77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FEE5009-0FBD-4E80-9DA1-724F9888A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118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9799" y="1438507"/>
            <a:ext cx="8216796" cy="2879958"/>
          </a:xfrm>
        </p:spPr>
        <p:txBody>
          <a:bodyPr/>
          <a:lstStyle/>
          <a:p>
            <a:r>
              <a:rPr lang="ru-RU" altLang="ru-RU" sz="6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 </a:t>
            </a:r>
            <a:br>
              <a:rPr lang="ru-RU" altLang="ru-RU" sz="6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6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altLang="ru-RU" sz="66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altLang="ru-RU" b="1" dirty="0">
                <a:solidFill>
                  <a:schemeClr val="accent2"/>
                </a:solidFill>
              </a:rPr>
              <a:t/>
            </a:r>
            <a:br>
              <a:rPr lang="ru-RU" altLang="ru-RU" b="1" dirty="0">
                <a:solidFill>
                  <a:schemeClr val="accent2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3835" y="4594302"/>
            <a:ext cx="10054588" cy="2007219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Гумарова Чулпан Мансуровна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Кудрово 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1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477818" cy="1320800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</a:t>
            </a:r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</a:t>
            </a:r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alt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160589"/>
            <a:ext cx="10652305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образование дошкольников – это непрерывный процесс обучения, воспитания и развития ребенка, направленный на формирование его экологической культуры, которая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проявляется:</a:t>
            </a:r>
            <a:endParaRPr lang="ru-RU" alt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эмоционально-положительном отношении к природе, окружающему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миру</a:t>
            </a: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ответственном отношении к своему здоровью и состоянию окружающей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</a:t>
            </a:r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соблюдении определенных моральных норм, в системе ценностных ориентаций.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98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65356"/>
            <a:ext cx="9871720" cy="1320800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образования дошкольников:</a:t>
            </a:r>
            <a:endParaRPr lang="ru-RU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792" y="1986156"/>
            <a:ext cx="10172803" cy="5073804"/>
          </a:xfrm>
        </p:spPr>
        <p:txBody>
          <a:bodyPr>
            <a:normAutofit/>
          </a:bodyPr>
          <a:lstStyle/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познавательного интереса к миру природы;</a:t>
            </a: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оспитание эмоционально-положительного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бережного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заботливого отношения к миру природы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окружающему миру;</a:t>
            </a:r>
          </a:p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и желания сохранять природу и при необходимости оказывать ей помощь (уход за живыми объектами), а также навыков элементарной природоохранной деятельности в ближайшем окружении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и желания сохранять природу и при необходимости оказывать ей помощь (уход за живыми объектами), а также навыков элементарной природоохранной деятельности в ближайшем окружении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элементарных умений предвидеть последствия некоторых своих действий по отношению к окружающей среде.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35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Формы работы</a:t>
            </a:r>
            <a:endParaRPr lang="ru-RU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605777"/>
            <a:ext cx="9960929" cy="4694662"/>
          </a:xfrm>
        </p:spPr>
        <p:txBody>
          <a:bodyPr>
            <a:normAutofit/>
          </a:bodyPr>
          <a:lstStyle/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деятельность, познавательно-исследовательская деятельность, экспериментирование, конструирование;</a:t>
            </a:r>
          </a:p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выставок работ народных мастеров, произведений декоративно - прикладного искусства, книг с иллюстрациями, репродукций произведений живописи и пр.; тематических выставок (по временам года, настроению и др.), выставок детского творчества, уголков природы;</a:t>
            </a:r>
          </a:p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Викторины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сочинение загадок;</a:t>
            </a:r>
          </a:p>
          <a:p>
            <a:pPr algn="just"/>
            <a:r>
              <a:rPr lang="ru-RU" alt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alt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нсценирование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драматизация отрывков из сказок, разучивание стихотворений;</a:t>
            </a: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ассматривание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обсуждение предметных и сюжетных картинок, иллюстраций к знакомым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сказкам, игрушек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эстетически привлекательных предметов (деревьев, цветов, предметов быта и пр.), произведений искусства (народного, декоративно-прикладного, изобразительного, книжной графики и пр.), обсуждение средств выразительности; и т.д.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014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306617" cy="15509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Детское экспериментирование.</a:t>
            </a: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(Экспериментирование - как методическая система экологического воспитания детей).</a:t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84135"/>
              </p:ext>
            </p:extLst>
          </p:nvPr>
        </p:nvGraphicFramePr>
        <p:xfrm>
          <a:off x="677863" y="2160588"/>
          <a:ext cx="9848888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355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48" y="1498604"/>
            <a:ext cx="4206900" cy="130621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385" y="3245005"/>
            <a:ext cx="4583151" cy="3434575"/>
          </a:xfrm>
        </p:spPr>
        <p:txBody>
          <a:bodyPr>
            <a:no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Огромный интерес дети проявляют к исследовательской работе, поэтому большое внимание в нашей работе отведено опытам и экспериментам. В процессе работы учим детей размышлять, формулировать и отстаивать свое мнение, обобщать результаты опытов, строить гипотезы и проверять их.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722" y="312232"/>
            <a:ext cx="4055327" cy="30414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115" y="3353727"/>
            <a:ext cx="3888061" cy="303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1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830" y="591015"/>
            <a:ext cx="10485037" cy="58766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более эффективного развития детей в детском саду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организована развивающая</a:t>
            </a:r>
          </a:p>
          <a:p>
            <a:pPr marL="0" indent="0" algn="just">
              <a:buNone/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среда:</a:t>
            </a:r>
          </a:p>
          <a:p>
            <a:pPr marL="0" indent="0" algn="just">
              <a:buNone/>
            </a:pPr>
            <a:endParaRPr lang="ru-RU" alt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уголки в группах </a:t>
            </a:r>
            <a:endParaRPr lang="ru-RU" alt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экспериментальные, природные,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коллекционные;</a:t>
            </a:r>
          </a:p>
          <a:p>
            <a:pPr marL="0" indent="0" algn="just">
              <a:buNone/>
            </a:pPr>
            <a:endParaRPr lang="ru-RU" alt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учебно-наглядные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endParaRPr lang="ru-RU" alt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живой уголок, растительный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 на участке. </a:t>
            </a:r>
            <a:endParaRPr lang="ru-RU" alt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872" y="1124736"/>
            <a:ext cx="3987783" cy="36256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763" y="4467516"/>
            <a:ext cx="3356516" cy="228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914400"/>
            <a:ext cx="9871720" cy="1071756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</a:t>
            </a:r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родителями:</a:t>
            </a:r>
            <a:b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792" y="2286000"/>
            <a:ext cx="10172803" cy="3601844"/>
          </a:xfrm>
        </p:spPr>
        <p:txBody>
          <a:bodyPr>
            <a:normAutofit/>
          </a:bodyPr>
          <a:lstStyle/>
          <a:p>
            <a:pPr algn="just"/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знакомление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с работой ДОУ по экологии (открытые занятия, специальные экспозиции, видеофильмы, собрания, конференции и т. д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.); миру;</a:t>
            </a:r>
          </a:p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мероприятий с участием родителей (в том числе с использованием их профессионального опыта медицинского работника, лесничего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пожарника);</a:t>
            </a:r>
          </a:p>
          <a:p>
            <a:pPr algn="just"/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</a:t>
            </a:r>
            <a:r>
              <a:rPr lang="ru-RU" alt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с результатами обучения (открытые занятия, различные общие мероприятия, информация в уголках для родителей и прочее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alt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22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ДОУ с семьей: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322" y="1694985"/>
            <a:ext cx="8073483" cy="4583152"/>
          </a:xfrm>
        </p:spPr>
      </p:pic>
    </p:spTree>
    <p:extLst>
      <p:ext uri="{BB962C8B-B14F-4D97-AF65-F5344CB8AC3E}">
        <p14:creationId xmlns:p14="http://schemas.microsoft.com/office/powerpoint/2010/main" val="20399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5883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Экологические </a:t>
            </a:r>
            <a:r>
              <a:rPr lang="ru-RU" alt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543" y="1413457"/>
            <a:ext cx="9570637" cy="5310728"/>
          </a:xfrm>
        </p:spPr>
        <p:txBody>
          <a:bodyPr>
            <a:normAutofit fontScale="25000" lnSpcReduction="20000"/>
          </a:bodyPr>
          <a:lstStyle/>
          <a:p>
            <a:pPr algn="just"/>
            <a:endParaRPr lang="ru-RU" altLang="ru-RU" sz="7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правилами: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потерялся?», «Узнай по вкусу», «Чудесный мешочек», «Две корзины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будет, если…», «Птицы, рыбы, звери», «Цепочка», 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Воздух, земля, вода», «Летает, бегает, плавает», 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правило» и др.</a:t>
            </a:r>
          </a:p>
          <a:p>
            <a:pPr algn="just"/>
            <a:r>
              <a:rPr lang="ru-RU" altLang="ru-RU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Больница для животных», «Лесная аптека» и др.</a:t>
            </a:r>
          </a:p>
          <a:p>
            <a:pPr algn="just"/>
            <a:r>
              <a:rPr lang="ru-RU" altLang="ru-RU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обучающие ситуации-путешествия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altLang="ru-RU" sz="7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Поездка в зоопарк», «Посещение выставки картин о природе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Поездка в деревню к бабушке», «Прогулка в лес», и др.</a:t>
            </a:r>
          </a:p>
          <a:p>
            <a:pPr algn="just"/>
            <a:r>
              <a:rPr lang="ru-RU" altLang="ru-RU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обучающие ситуации с игрушками-аналогами: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Рыбки живые и игрушечные», «Живая кошка и игрушечный котёнок», 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Игрушечный зайчик хочет узнать о жизни зайцев в лесу», 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Грибы-красавцы лесные» и др.</a:t>
            </a:r>
          </a:p>
          <a:p>
            <a:pPr algn="just"/>
            <a:r>
              <a:rPr lang="ru-RU" altLang="ru-RU" sz="7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обучающие ситуации с литературными персонажами:</a:t>
            </a:r>
          </a:p>
          <a:p>
            <a:pPr marL="0" indent="0" algn="just">
              <a:buNone/>
            </a:pP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7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Карлсон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выращивает овёс на крыше», «</a:t>
            </a:r>
            <a:r>
              <a:rPr lang="ru-RU" altLang="ru-RU" sz="7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Карлсон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выращивает зелёный лук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Айболит рассматривает комнатные растения», «Колобок </a:t>
            </a:r>
            <a:r>
              <a:rPr lang="ru-RU" altLang="ru-RU" sz="7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отправляетсяв</a:t>
            </a:r>
            <a:r>
              <a:rPr lang="ru-RU" alt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лес», «</a:t>
            </a:r>
            <a:r>
              <a:rPr lang="ru-RU" altLang="ru-RU" sz="7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Чипполино</a:t>
            </a:r>
            <a:r>
              <a:rPr lang="ru-RU" altLang="ru-RU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 детей выращивать картофель» и т. 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80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898" y="427811"/>
            <a:ext cx="8758116" cy="617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68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711" y="208156"/>
            <a:ext cx="8798313" cy="91811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экологического образования дошкольников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126273"/>
            <a:ext cx="10908783" cy="555330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Вересова «Мы земляне»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имеет своей целью развитие в детях элементов экологического сознания, она демонстрирует всеобщую взаимосвязь природы, человека и его 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</a:p>
          <a:p>
            <a:pPr algn="just"/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 А. Авдеевой и Г. Б. Степановой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создана программа экологического образования и воспитания старших дошкольников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«Жизнь вокруг нас»,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которой личностное развитие ребенка. Дети получают информацию экологического содержания, на эмоционально-положительной основе у них развивается бережное и ответственное отношение к живой природе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И. и С. Г. </a:t>
            </a:r>
            <a:r>
              <a:rPr lang="ru-RU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Ашиковых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Семицветик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нацелена на культурно-экологическое образование детей, развитие в них начал духовности, богатой, творческой саморазвивающейся 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Программа предполагает совместную творческую деятельность детей и взрослых в детском саду, детских студиях или в семье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 А. </a:t>
            </a:r>
            <a:r>
              <a:rPr lang="ru-RU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Копцевой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«Природа и художник»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сочетает в себе формирование у детей 4-6 лет представлений о природе как живом организме и развитие их творческой деятельности. Средствами изобразительного искусства автор решает задачи экологического и эстетического воспитания детей, приобщает их к мировой художественной культуре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этой же группе можно отнести программу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 А. </a:t>
            </a:r>
            <a:r>
              <a:rPr lang="ru-RU" sz="2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Рюкбейль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«Чувство природы»,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предназначенную для воспитания дошкольников 4-6 лет в учреждениях дополнительного образования. Цель программы развивать через эмоциональную сферу познавательный интерес к природе и желание общаться с ней.</a:t>
            </a:r>
            <a:endParaRPr lang="ru-RU" sz="21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74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015" y="1008856"/>
            <a:ext cx="5174823" cy="517482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1873" y="713678"/>
            <a:ext cx="4548587" cy="5765181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в любое время года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 мудрая природа: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 учат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пению.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Паучок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терпению.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Пчелы в поле и в саду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Обучают нас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труду.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 тому же в их труде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по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справедливости.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Отражение в воде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 нас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правдивости.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 снег нас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чистоте.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учит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доброте:</a:t>
            </a:r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день, зимой и летом,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Дарит нас теплом и светом.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природы круглый год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Обучаться нужно.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деревья всех пород,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Весь большой лесной народ </a:t>
            </a:r>
          </a:p>
          <a:p>
            <a:pPr algn="ctr"/>
            <a:r>
              <a:rPr lang="ru-RU" alt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Учат крепкой </a:t>
            </a:r>
            <a:r>
              <a:rPr lang="ru-RU" altLang="ru-RU" sz="19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дружбе.</a:t>
            </a:r>
            <a:r>
              <a:rPr lang="ru-RU" alt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Орлов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05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123</TotalTime>
  <Words>992</Words>
  <Application>Microsoft Office PowerPoint</Application>
  <PresentationFormat>Широкоэкранный</PresentationFormat>
  <Paragraphs>81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Trebuchet MS</vt:lpstr>
      <vt:lpstr>Wingdings 3</vt:lpstr>
      <vt:lpstr>Аспект</vt:lpstr>
      <vt:lpstr>Экология  для дошкольников </vt:lpstr>
      <vt:lpstr>Цели экологического образования дошкольников </vt:lpstr>
      <vt:lpstr>Задачи экологического образования дошкольников:</vt:lpstr>
      <vt:lpstr>           Формы работы</vt:lpstr>
      <vt:lpstr>Детское экспериментирование.  (Экспериментирование - как методическая система экологического воспитания детей). </vt:lpstr>
      <vt:lpstr>Презентация PowerPoint</vt:lpstr>
      <vt:lpstr>Презентация PowerPoint</vt:lpstr>
      <vt:lpstr>Работа с родителями:  </vt:lpstr>
      <vt:lpstr>Взаимодействие ДОУ с семьей:</vt:lpstr>
      <vt:lpstr>     Экологические игры</vt:lpstr>
      <vt:lpstr>Презентация PowerPoint</vt:lpstr>
      <vt:lpstr>Программы экологического образования дошкольников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Экология  для дошкольников </dc:title>
  <dc:creator>user</dc:creator>
  <cp:lastModifiedBy>user</cp:lastModifiedBy>
  <cp:revision>12</cp:revision>
  <dcterms:created xsi:type="dcterms:W3CDTF">2022-01-13T12:04:07Z</dcterms:created>
  <dcterms:modified xsi:type="dcterms:W3CDTF">2022-01-13T14:07:43Z</dcterms:modified>
</cp:coreProperties>
</file>