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304" r:id="rId2"/>
    <p:sldId id="274" r:id="rId3"/>
    <p:sldId id="277" r:id="rId4"/>
    <p:sldId id="276" r:id="rId5"/>
    <p:sldId id="275" r:id="rId6"/>
    <p:sldId id="282" r:id="rId7"/>
    <p:sldId id="278" r:id="rId8"/>
    <p:sldId id="280" r:id="rId9"/>
    <p:sldId id="279" r:id="rId10"/>
    <p:sldId id="281" r:id="rId11"/>
    <p:sldId id="286" r:id="rId12"/>
    <p:sldId id="258" r:id="rId13"/>
    <p:sldId id="299" r:id="rId14"/>
    <p:sldId id="273" r:id="rId15"/>
    <p:sldId id="289" r:id="rId16"/>
    <p:sldId id="290" r:id="rId17"/>
    <p:sldId id="288" r:id="rId18"/>
    <p:sldId id="291" r:id="rId19"/>
    <p:sldId id="293" r:id="rId20"/>
    <p:sldId id="294" r:id="rId21"/>
    <p:sldId id="265" r:id="rId22"/>
    <p:sldId id="287" r:id="rId23"/>
    <p:sldId id="306" r:id="rId24"/>
    <p:sldId id="267" r:id="rId25"/>
    <p:sldId id="297" r:id="rId26"/>
    <p:sldId id="305" r:id="rId27"/>
    <p:sldId id="259" r:id="rId28"/>
    <p:sldId id="292" r:id="rId29"/>
    <p:sldId id="261" r:id="rId30"/>
    <p:sldId id="262" r:id="rId31"/>
    <p:sldId id="270" r:id="rId32"/>
    <p:sldId id="269" r:id="rId33"/>
    <p:sldId id="271" r:id="rId34"/>
    <p:sldId id="301" r:id="rId35"/>
    <p:sldId id="283" r:id="rId36"/>
    <p:sldId id="298" r:id="rId37"/>
    <p:sldId id="302" r:id="rId38"/>
    <p:sldId id="284" r:id="rId39"/>
    <p:sldId id="28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ECA6D8-F3F4-4FB5-8A73-EC19A347C68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B6A59D-5671-40C8-87F7-DC35DCDC0BBF}">
      <dgm:prSet phldrT="[Текст]"/>
      <dgm:spPr/>
      <dgm:t>
        <a:bodyPr/>
        <a:lstStyle/>
        <a:p>
          <a:r>
            <a:rPr lang="ru-RU" dirty="0" smtClean="0"/>
            <a:t>водоросли</a:t>
          </a:r>
          <a:endParaRPr lang="ru-RU" dirty="0"/>
        </a:p>
      </dgm:t>
    </dgm:pt>
    <dgm:pt modelId="{171396A4-E415-448E-9147-AD632466E3AD}" type="parTrans" cxnId="{09321FAA-F018-4FAC-B53A-CC8143D7EC49}">
      <dgm:prSet/>
      <dgm:spPr/>
      <dgm:t>
        <a:bodyPr/>
        <a:lstStyle/>
        <a:p>
          <a:endParaRPr lang="ru-RU"/>
        </a:p>
      </dgm:t>
    </dgm:pt>
    <dgm:pt modelId="{B9236CE3-19D0-4B4D-9B9C-66BAF5F8E8AC}" type="sibTrans" cxnId="{09321FAA-F018-4FAC-B53A-CC8143D7EC49}">
      <dgm:prSet/>
      <dgm:spPr/>
      <dgm:t>
        <a:bodyPr/>
        <a:lstStyle/>
        <a:p>
          <a:endParaRPr lang="ru-RU"/>
        </a:p>
      </dgm:t>
    </dgm:pt>
    <dgm:pt modelId="{E91DE34D-637A-4649-9716-05B98C578C89}">
      <dgm:prSet phldrT="[Текст]"/>
      <dgm:spPr/>
      <dgm:t>
        <a:bodyPr/>
        <a:lstStyle/>
        <a:p>
          <a:r>
            <a:rPr lang="ru-RU" dirty="0" smtClean="0"/>
            <a:t>Зеленые </a:t>
          </a:r>
          <a:endParaRPr lang="ru-RU" dirty="0"/>
        </a:p>
      </dgm:t>
    </dgm:pt>
    <dgm:pt modelId="{BB46EAB4-8BB3-4928-BE12-7380D7EF4E64}" type="parTrans" cxnId="{DF8D21A3-0B33-48CF-9A06-286D7418DFD0}">
      <dgm:prSet/>
      <dgm:spPr/>
      <dgm:t>
        <a:bodyPr/>
        <a:lstStyle/>
        <a:p>
          <a:endParaRPr lang="ru-RU"/>
        </a:p>
      </dgm:t>
    </dgm:pt>
    <dgm:pt modelId="{C7FD5D97-3823-48F6-8AD9-D74441E7993A}" type="sibTrans" cxnId="{DF8D21A3-0B33-48CF-9A06-286D7418DFD0}">
      <dgm:prSet/>
      <dgm:spPr/>
      <dgm:t>
        <a:bodyPr/>
        <a:lstStyle/>
        <a:p>
          <a:endParaRPr lang="ru-RU"/>
        </a:p>
      </dgm:t>
    </dgm:pt>
    <dgm:pt modelId="{7C31DF44-2FFB-4092-85E2-467C7A43DDE4}">
      <dgm:prSet phldrT="[Текст]"/>
      <dgm:spPr/>
      <dgm:t>
        <a:bodyPr/>
        <a:lstStyle/>
        <a:p>
          <a:r>
            <a:rPr lang="ru-RU" dirty="0" smtClean="0"/>
            <a:t>Красные </a:t>
          </a:r>
          <a:endParaRPr lang="ru-RU" dirty="0"/>
        </a:p>
      </dgm:t>
    </dgm:pt>
    <dgm:pt modelId="{6222B473-D9E0-4801-BDB9-3813A9864008}" type="parTrans" cxnId="{7317B82F-EBEC-429E-A469-CB4E5DD26DCE}">
      <dgm:prSet/>
      <dgm:spPr/>
      <dgm:t>
        <a:bodyPr/>
        <a:lstStyle/>
        <a:p>
          <a:endParaRPr lang="ru-RU"/>
        </a:p>
      </dgm:t>
    </dgm:pt>
    <dgm:pt modelId="{892338E8-268B-4C9A-87A5-00BA69B46587}" type="sibTrans" cxnId="{7317B82F-EBEC-429E-A469-CB4E5DD26DCE}">
      <dgm:prSet/>
      <dgm:spPr/>
      <dgm:t>
        <a:bodyPr/>
        <a:lstStyle/>
        <a:p>
          <a:endParaRPr lang="ru-RU"/>
        </a:p>
      </dgm:t>
    </dgm:pt>
    <dgm:pt modelId="{CC084637-6348-4060-97C0-D57364372A7A}">
      <dgm:prSet/>
      <dgm:spPr/>
      <dgm:t>
        <a:bodyPr/>
        <a:lstStyle/>
        <a:p>
          <a:r>
            <a:rPr lang="ru-RU" dirty="0" smtClean="0"/>
            <a:t>Бурые </a:t>
          </a:r>
          <a:endParaRPr lang="ru-RU" dirty="0"/>
        </a:p>
      </dgm:t>
    </dgm:pt>
    <dgm:pt modelId="{5324D0DD-A792-484D-B2AA-7C44917E2F52}" type="parTrans" cxnId="{4425C4CF-B7B1-446E-995F-8E40893F0EB7}">
      <dgm:prSet/>
      <dgm:spPr/>
    </dgm:pt>
    <dgm:pt modelId="{DE9C8A48-8699-4F72-8C2A-E78511664574}" type="sibTrans" cxnId="{4425C4CF-B7B1-446E-995F-8E40893F0EB7}">
      <dgm:prSet/>
      <dgm:spPr/>
    </dgm:pt>
    <dgm:pt modelId="{E430ED51-C8AA-4FC9-BFF7-27D3BDFB3B3A}" type="pres">
      <dgm:prSet presAssocID="{61ECA6D8-F3F4-4FB5-8A73-EC19A347C68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304E03-B9B5-4A76-94F6-D922D9A7307D}" type="pres">
      <dgm:prSet presAssocID="{BEB6A59D-5671-40C8-87F7-DC35DCDC0BBF}" presName="hierRoot1" presStyleCnt="0"/>
      <dgm:spPr/>
    </dgm:pt>
    <dgm:pt modelId="{72B0ECA9-4BED-4054-92A1-F74E5AE4A819}" type="pres">
      <dgm:prSet presAssocID="{BEB6A59D-5671-40C8-87F7-DC35DCDC0BBF}" presName="composite" presStyleCnt="0"/>
      <dgm:spPr/>
    </dgm:pt>
    <dgm:pt modelId="{0B14B5BE-7C58-420D-95C9-E23744295E90}" type="pres">
      <dgm:prSet presAssocID="{BEB6A59D-5671-40C8-87F7-DC35DCDC0BBF}" presName="background" presStyleLbl="node0" presStyleIdx="0" presStyleCnt="1"/>
      <dgm:spPr/>
    </dgm:pt>
    <dgm:pt modelId="{E880423B-4038-4836-9DC9-650E787AC4DD}" type="pres">
      <dgm:prSet presAssocID="{BEB6A59D-5671-40C8-87F7-DC35DCDC0BBF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815BB8-57A6-4A04-A135-B415727EA6A1}" type="pres">
      <dgm:prSet presAssocID="{BEB6A59D-5671-40C8-87F7-DC35DCDC0BBF}" presName="hierChild2" presStyleCnt="0"/>
      <dgm:spPr/>
    </dgm:pt>
    <dgm:pt modelId="{AFD8B64A-81AA-4F8D-BE7B-C5E97CD4D38F}" type="pres">
      <dgm:prSet presAssocID="{BB46EAB4-8BB3-4928-BE12-7380D7EF4E64}" presName="Name10" presStyleLbl="parChTrans1D2" presStyleIdx="0" presStyleCnt="3"/>
      <dgm:spPr/>
      <dgm:t>
        <a:bodyPr/>
        <a:lstStyle/>
        <a:p>
          <a:endParaRPr lang="ru-RU"/>
        </a:p>
      </dgm:t>
    </dgm:pt>
    <dgm:pt modelId="{0910C68E-7A2D-48ED-83A8-1D908E78BD13}" type="pres">
      <dgm:prSet presAssocID="{E91DE34D-637A-4649-9716-05B98C578C89}" presName="hierRoot2" presStyleCnt="0"/>
      <dgm:spPr/>
    </dgm:pt>
    <dgm:pt modelId="{E5162D0A-E75B-4686-BFEF-996F128685C6}" type="pres">
      <dgm:prSet presAssocID="{E91DE34D-637A-4649-9716-05B98C578C89}" presName="composite2" presStyleCnt="0"/>
      <dgm:spPr/>
    </dgm:pt>
    <dgm:pt modelId="{74D1B50F-5ABB-48FB-827F-64F13AFE582A}" type="pres">
      <dgm:prSet presAssocID="{E91DE34D-637A-4649-9716-05B98C578C89}" presName="background2" presStyleLbl="node2" presStyleIdx="0" presStyleCnt="3"/>
      <dgm:spPr/>
    </dgm:pt>
    <dgm:pt modelId="{7BBC286F-26D6-4CA3-AF0A-82194EE9332A}" type="pres">
      <dgm:prSet presAssocID="{E91DE34D-637A-4649-9716-05B98C578C8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D0CABF-BA13-4E2C-A86D-1B1A5FB04C73}" type="pres">
      <dgm:prSet presAssocID="{E91DE34D-637A-4649-9716-05B98C578C89}" presName="hierChild3" presStyleCnt="0"/>
      <dgm:spPr/>
    </dgm:pt>
    <dgm:pt modelId="{9C8B0440-F5A3-4B7A-843F-BC0D8AD3299B}" type="pres">
      <dgm:prSet presAssocID="{5324D0DD-A792-484D-B2AA-7C44917E2F52}" presName="Name10" presStyleLbl="parChTrans1D2" presStyleIdx="1" presStyleCnt="3"/>
      <dgm:spPr/>
    </dgm:pt>
    <dgm:pt modelId="{B2B2325C-980F-439E-9D32-9A74197E042D}" type="pres">
      <dgm:prSet presAssocID="{CC084637-6348-4060-97C0-D57364372A7A}" presName="hierRoot2" presStyleCnt="0"/>
      <dgm:spPr/>
    </dgm:pt>
    <dgm:pt modelId="{FE860B83-A555-47FA-B0DA-2BCBF297BDD2}" type="pres">
      <dgm:prSet presAssocID="{CC084637-6348-4060-97C0-D57364372A7A}" presName="composite2" presStyleCnt="0"/>
      <dgm:spPr/>
    </dgm:pt>
    <dgm:pt modelId="{253E18F8-49B4-4823-A8CD-1D3F486D5F6F}" type="pres">
      <dgm:prSet presAssocID="{CC084637-6348-4060-97C0-D57364372A7A}" presName="background2" presStyleLbl="node2" presStyleIdx="1" presStyleCnt="3"/>
      <dgm:spPr/>
    </dgm:pt>
    <dgm:pt modelId="{63860BD4-0303-4E4E-B10E-9940FCAE374C}" type="pres">
      <dgm:prSet presAssocID="{CC084637-6348-4060-97C0-D57364372A7A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013F89-4584-437F-9BD4-B13FE297CABB}" type="pres">
      <dgm:prSet presAssocID="{CC084637-6348-4060-97C0-D57364372A7A}" presName="hierChild3" presStyleCnt="0"/>
      <dgm:spPr/>
    </dgm:pt>
    <dgm:pt modelId="{4AFEC64F-5FD3-4C92-9864-3C7284B60B8E}" type="pres">
      <dgm:prSet presAssocID="{6222B473-D9E0-4801-BDB9-3813A9864008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BA824C7-488A-40B7-BF84-F7C0ABB78EFE}" type="pres">
      <dgm:prSet presAssocID="{7C31DF44-2FFB-4092-85E2-467C7A43DDE4}" presName="hierRoot2" presStyleCnt="0"/>
      <dgm:spPr/>
    </dgm:pt>
    <dgm:pt modelId="{8E4E3055-B037-4D22-AD73-0D8D1C39C321}" type="pres">
      <dgm:prSet presAssocID="{7C31DF44-2FFB-4092-85E2-467C7A43DDE4}" presName="composite2" presStyleCnt="0"/>
      <dgm:spPr/>
    </dgm:pt>
    <dgm:pt modelId="{F9466723-4933-4362-88FA-E1D6E4A30A86}" type="pres">
      <dgm:prSet presAssocID="{7C31DF44-2FFB-4092-85E2-467C7A43DDE4}" presName="background2" presStyleLbl="node2" presStyleIdx="2" presStyleCnt="3"/>
      <dgm:spPr/>
    </dgm:pt>
    <dgm:pt modelId="{AACE3044-B377-4DCD-BB0E-0653A5701A29}" type="pres">
      <dgm:prSet presAssocID="{7C31DF44-2FFB-4092-85E2-467C7A43DDE4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1A762D-E2BF-4DDF-8DE2-6C5E77545B3E}" type="pres">
      <dgm:prSet presAssocID="{7C31DF44-2FFB-4092-85E2-467C7A43DDE4}" presName="hierChild3" presStyleCnt="0"/>
      <dgm:spPr/>
    </dgm:pt>
  </dgm:ptLst>
  <dgm:cxnLst>
    <dgm:cxn modelId="{0D9F53EF-22BD-414F-BAF8-7787A213B2CD}" type="presOf" srcId="{6222B473-D9E0-4801-BDB9-3813A9864008}" destId="{4AFEC64F-5FD3-4C92-9864-3C7284B60B8E}" srcOrd="0" destOrd="0" presId="urn:microsoft.com/office/officeart/2005/8/layout/hierarchy1"/>
    <dgm:cxn modelId="{216E2BAE-1F2C-47AE-9C04-EF9AA5E6822B}" type="presOf" srcId="{CC084637-6348-4060-97C0-D57364372A7A}" destId="{63860BD4-0303-4E4E-B10E-9940FCAE374C}" srcOrd="0" destOrd="0" presId="urn:microsoft.com/office/officeart/2005/8/layout/hierarchy1"/>
    <dgm:cxn modelId="{7317B82F-EBEC-429E-A469-CB4E5DD26DCE}" srcId="{BEB6A59D-5671-40C8-87F7-DC35DCDC0BBF}" destId="{7C31DF44-2FFB-4092-85E2-467C7A43DDE4}" srcOrd="2" destOrd="0" parTransId="{6222B473-D9E0-4801-BDB9-3813A9864008}" sibTransId="{892338E8-268B-4C9A-87A5-00BA69B46587}"/>
    <dgm:cxn modelId="{1848A21C-2B55-4D6B-9F5F-A79D2DCE6C96}" type="presOf" srcId="{BB46EAB4-8BB3-4928-BE12-7380D7EF4E64}" destId="{AFD8B64A-81AA-4F8D-BE7B-C5E97CD4D38F}" srcOrd="0" destOrd="0" presId="urn:microsoft.com/office/officeart/2005/8/layout/hierarchy1"/>
    <dgm:cxn modelId="{4425C4CF-B7B1-446E-995F-8E40893F0EB7}" srcId="{BEB6A59D-5671-40C8-87F7-DC35DCDC0BBF}" destId="{CC084637-6348-4060-97C0-D57364372A7A}" srcOrd="1" destOrd="0" parTransId="{5324D0DD-A792-484D-B2AA-7C44917E2F52}" sibTransId="{DE9C8A48-8699-4F72-8C2A-E78511664574}"/>
    <dgm:cxn modelId="{09321FAA-F018-4FAC-B53A-CC8143D7EC49}" srcId="{61ECA6D8-F3F4-4FB5-8A73-EC19A347C682}" destId="{BEB6A59D-5671-40C8-87F7-DC35DCDC0BBF}" srcOrd="0" destOrd="0" parTransId="{171396A4-E415-448E-9147-AD632466E3AD}" sibTransId="{B9236CE3-19D0-4B4D-9B9C-66BAF5F8E8AC}"/>
    <dgm:cxn modelId="{425C7B53-136D-4CCC-B113-C149EB84B9BC}" type="presOf" srcId="{7C31DF44-2FFB-4092-85E2-467C7A43DDE4}" destId="{AACE3044-B377-4DCD-BB0E-0653A5701A29}" srcOrd="0" destOrd="0" presId="urn:microsoft.com/office/officeart/2005/8/layout/hierarchy1"/>
    <dgm:cxn modelId="{9A175DBC-A1D7-4726-A0F4-38120C87E129}" type="presOf" srcId="{E91DE34D-637A-4649-9716-05B98C578C89}" destId="{7BBC286F-26D6-4CA3-AF0A-82194EE9332A}" srcOrd="0" destOrd="0" presId="urn:microsoft.com/office/officeart/2005/8/layout/hierarchy1"/>
    <dgm:cxn modelId="{90B77FBE-14A3-4E27-8ED5-3342AE7B5D17}" type="presOf" srcId="{61ECA6D8-F3F4-4FB5-8A73-EC19A347C682}" destId="{E430ED51-C8AA-4FC9-BFF7-27D3BDFB3B3A}" srcOrd="0" destOrd="0" presId="urn:microsoft.com/office/officeart/2005/8/layout/hierarchy1"/>
    <dgm:cxn modelId="{55340178-A20C-49CF-9761-B68F77D19F79}" type="presOf" srcId="{BEB6A59D-5671-40C8-87F7-DC35DCDC0BBF}" destId="{E880423B-4038-4836-9DC9-650E787AC4DD}" srcOrd="0" destOrd="0" presId="urn:microsoft.com/office/officeart/2005/8/layout/hierarchy1"/>
    <dgm:cxn modelId="{E75D68AA-B474-4E07-8B6D-36280EBEB3EC}" type="presOf" srcId="{5324D0DD-A792-484D-B2AA-7C44917E2F52}" destId="{9C8B0440-F5A3-4B7A-843F-BC0D8AD3299B}" srcOrd="0" destOrd="0" presId="urn:microsoft.com/office/officeart/2005/8/layout/hierarchy1"/>
    <dgm:cxn modelId="{DF8D21A3-0B33-48CF-9A06-286D7418DFD0}" srcId="{BEB6A59D-5671-40C8-87F7-DC35DCDC0BBF}" destId="{E91DE34D-637A-4649-9716-05B98C578C89}" srcOrd="0" destOrd="0" parTransId="{BB46EAB4-8BB3-4928-BE12-7380D7EF4E64}" sibTransId="{C7FD5D97-3823-48F6-8AD9-D74441E7993A}"/>
    <dgm:cxn modelId="{DF7E1568-4BDA-4AA2-940F-6E5A50E7A84D}" type="presParOf" srcId="{E430ED51-C8AA-4FC9-BFF7-27D3BDFB3B3A}" destId="{5B304E03-B9B5-4A76-94F6-D922D9A7307D}" srcOrd="0" destOrd="0" presId="urn:microsoft.com/office/officeart/2005/8/layout/hierarchy1"/>
    <dgm:cxn modelId="{C3FE4112-961A-4734-A229-4FB4209C4871}" type="presParOf" srcId="{5B304E03-B9B5-4A76-94F6-D922D9A7307D}" destId="{72B0ECA9-4BED-4054-92A1-F74E5AE4A819}" srcOrd="0" destOrd="0" presId="urn:microsoft.com/office/officeart/2005/8/layout/hierarchy1"/>
    <dgm:cxn modelId="{ED46F43D-4875-4A49-9446-F334D2192CB8}" type="presParOf" srcId="{72B0ECA9-4BED-4054-92A1-F74E5AE4A819}" destId="{0B14B5BE-7C58-420D-95C9-E23744295E90}" srcOrd="0" destOrd="0" presId="urn:microsoft.com/office/officeart/2005/8/layout/hierarchy1"/>
    <dgm:cxn modelId="{A1F79475-66F6-404A-A423-F5BE3F04537C}" type="presParOf" srcId="{72B0ECA9-4BED-4054-92A1-F74E5AE4A819}" destId="{E880423B-4038-4836-9DC9-650E787AC4DD}" srcOrd="1" destOrd="0" presId="urn:microsoft.com/office/officeart/2005/8/layout/hierarchy1"/>
    <dgm:cxn modelId="{93AF14F6-DE55-4116-B47E-513FBCC9C33A}" type="presParOf" srcId="{5B304E03-B9B5-4A76-94F6-D922D9A7307D}" destId="{14815BB8-57A6-4A04-A135-B415727EA6A1}" srcOrd="1" destOrd="0" presId="urn:microsoft.com/office/officeart/2005/8/layout/hierarchy1"/>
    <dgm:cxn modelId="{15AF2F48-9D20-4288-99B9-1E2513461C64}" type="presParOf" srcId="{14815BB8-57A6-4A04-A135-B415727EA6A1}" destId="{AFD8B64A-81AA-4F8D-BE7B-C5E97CD4D38F}" srcOrd="0" destOrd="0" presId="urn:microsoft.com/office/officeart/2005/8/layout/hierarchy1"/>
    <dgm:cxn modelId="{73E71A53-B40E-4FA6-A657-6155DDBDA51D}" type="presParOf" srcId="{14815BB8-57A6-4A04-A135-B415727EA6A1}" destId="{0910C68E-7A2D-48ED-83A8-1D908E78BD13}" srcOrd="1" destOrd="0" presId="urn:microsoft.com/office/officeart/2005/8/layout/hierarchy1"/>
    <dgm:cxn modelId="{4B1359D8-45E8-4B40-B4DB-BCE930B01425}" type="presParOf" srcId="{0910C68E-7A2D-48ED-83A8-1D908E78BD13}" destId="{E5162D0A-E75B-4686-BFEF-996F128685C6}" srcOrd="0" destOrd="0" presId="urn:microsoft.com/office/officeart/2005/8/layout/hierarchy1"/>
    <dgm:cxn modelId="{E37E388D-47AF-443E-8CF3-73BDBC90625A}" type="presParOf" srcId="{E5162D0A-E75B-4686-BFEF-996F128685C6}" destId="{74D1B50F-5ABB-48FB-827F-64F13AFE582A}" srcOrd="0" destOrd="0" presId="urn:microsoft.com/office/officeart/2005/8/layout/hierarchy1"/>
    <dgm:cxn modelId="{905BA034-A111-4EF9-B256-8D574976496D}" type="presParOf" srcId="{E5162D0A-E75B-4686-BFEF-996F128685C6}" destId="{7BBC286F-26D6-4CA3-AF0A-82194EE9332A}" srcOrd="1" destOrd="0" presId="urn:microsoft.com/office/officeart/2005/8/layout/hierarchy1"/>
    <dgm:cxn modelId="{5714E34D-A1C9-41F1-BAB5-033CF87E17E5}" type="presParOf" srcId="{0910C68E-7A2D-48ED-83A8-1D908E78BD13}" destId="{F6D0CABF-BA13-4E2C-A86D-1B1A5FB04C73}" srcOrd="1" destOrd="0" presId="urn:microsoft.com/office/officeart/2005/8/layout/hierarchy1"/>
    <dgm:cxn modelId="{5F3467DF-8CF9-47EA-A06F-E9B3137B521D}" type="presParOf" srcId="{14815BB8-57A6-4A04-A135-B415727EA6A1}" destId="{9C8B0440-F5A3-4B7A-843F-BC0D8AD3299B}" srcOrd="2" destOrd="0" presId="urn:microsoft.com/office/officeart/2005/8/layout/hierarchy1"/>
    <dgm:cxn modelId="{215518B3-792D-4518-AD11-90C7255283DE}" type="presParOf" srcId="{14815BB8-57A6-4A04-A135-B415727EA6A1}" destId="{B2B2325C-980F-439E-9D32-9A74197E042D}" srcOrd="3" destOrd="0" presId="urn:microsoft.com/office/officeart/2005/8/layout/hierarchy1"/>
    <dgm:cxn modelId="{7209F622-5FAF-4796-87B9-E5DAB4F29CAC}" type="presParOf" srcId="{B2B2325C-980F-439E-9D32-9A74197E042D}" destId="{FE860B83-A555-47FA-B0DA-2BCBF297BDD2}" srcOrd="0" destOrd="0" presId="urn:microsoft.com/office/officeart/2005/8/layout/hierarchy1"/>
    <dgm:cxn modelId="{A9208A56-DF4D-426A-8D3B-A61DAECECF84}" type="presParOf" srcId="{FE860B83-A555-47FA-B0DA-2BCBF297BDD2}" destId="{253E18F8-49B4-4823-A8CD-1D3F486D5F6F}" srcOrd="0" destOrd="0" presId="urn:microsoft.com/office/officeart/2005/8/layout/hierarchy1"/>
    <dgm:cxn modelId="{ECE1974C-9007-497E-BC86-5D104EA48CA7}" type="presParOf" srcId="{FE860B83-A555-47FA-B0DA-2BCBF297BDD2}" destId="{63860BD4-0303-4E4E-B10E-9940FCAE374C}" srcOrd="1" destOrd="0" presId="urn:microsoft.com/office/officeart/2005/8/layout/hierarchy1"/>
    <dgm:cxn modelId="{5C084D4B-B810-40BF-9B6B-767C4DCC0637}" type="presParOf" srcId="{B2B2325C-980F-439E-9D32-9A74197E042D}" destId="{E5013F89-4584-437F-9BD4-B13FE297CABB}" srcOrd="1" destOrd="0" presId="urn:microsoft.com/office/officeart/2005/8/layout/hierarchy1"/>
    <dgm:cxn modelId="{3B0DD3E2-5F28-4B9D-BBD4-29D3D990028D}" type="presParOf" srcId="{14815BB8-57A6-4A04-A135-B415727EA6A1}" destId="{4AFEC64F-5FD3-4C92-9864-3C7284B60B8E}" srcOrd="4" destOrd="0" presId="urn:microsoft.com/office/officeart/2005/8/layout/hierarchy1"/>
    <dgm:cxn modelId="{E974C14D-408B-4498-87F9-3647A0FC4FCD}" type="presParOf" srcId="{14815BB8-57A6-4A04-A135-B415727EA6A1}" destId="{EBA824C7-488A-40B7-BF84-F7C0ABB78EFE}" srcOrd="5" destOrd="0" presId="urn:microsoft.com/office/officeart/2005/8/layout/hierarchy1"/>
    <dgm:cxn modelId="{E90E96CC-29B4-47BE-A355-134409A3FEDE}" type="presParOf" srcId="{EBA824C7-488A-40B7-BF84-F7C0ABB78EFE}" destId="{8E4E3055-B037-4D22-AD73-0D8D1C39C321}" srcOrd="0" destOrd="0" presId="urn:microsoft.com/office/officeart/2005/8/layout/hierarchy1"/>
    <dgm:cxn modelId="{FADDC417-D729-41FD-8EAA-2ED1E7AD50EB}" type="presParOf" srcId="{8E4E3055-B037-4D22-AD73-0D8D1C39C321}" destId="{F9466723-4933-4362-88FA-E1D6E4A30A86}" srcOrd="0" destOrd="0" presId="urn:microsoft.com/office/officeart/2005/8/layout/hierarchy1"/>
    <dgm:cxn modelId="{EC15373B-89D1-4667-970A-DB06A108A22A}" type="presParOf" srcId="{8E4E3055-B037-4D22-AD73-0D8D1C39C321}" destId="{AACE3044-B377-4DCD-BB0E-0653A5701A29}" srcOrd="1" destOrd="0" presId="urn:microsoft.com/office/officeart/2005/8/layout/hierarchy1"/>
    <dgm:cxn modelId="{E4B969BA-06C2-44A4-9375-FA9A5FD2E62B}" type="presParOf" srcId="{EBA824C7-488A-40B7-BF84-F7C0ABB78EFE}" destId="{801A762D-E2BF-4DDF-8DE2-6C5E77545B3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FEC64F-5FD3-4C92-9864-3C7284B60B8E}">
      <dsp:nvSpPr>
        <dsp:cNvPr id="0" name=""/>
        <dsp:cNvSpPr/>
      </dsp:nvSpPr>
      <dsp:spPr>
        <a:xfrm>
          <a:off x="3986212" y="2461481"/>
          <a:ext cx="2828925" cy="673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8735"/>
              </a:lnTo>
              <a:lnTo>
                <a:pt x="2828925" y="458735"/>
              </a:lnTo>
              <a:lnTo>
                <a:pt x="2828925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8B0440-F5A3-4B7A-843F-BC0D8AD3299B}">
      <dsp:nvSpPr>
        <dsp:cNvPr id="0" name=""/>
        <dsp:cNvSpPr/>
      </dsp:nvSpPr>
      <dsp:spPr>
        <a:xfrm>
          <a:off x="3940492" y="2461481"/>
          <a:ext cx="91440" cy="6731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8B64A-81AA-4F8D-BE7B-C5E97CD4D38F}">
      <dsp:nvSpPr>
        <dsp:cNvPr id="0" name=""/>
        <dsp:cNvSpPr/>
      </dsp:nvSpPr>
      <dsp:spPr>
        <a:xfrm>
          <a:off x="1157287" y="2461481"/>
          <a:ext cx="2828925" cy="673155"/>
        </a:xfrm>
        <a:custGeom>
          <a:avLst/>
          <a:gdLst/>
          <a:ahLst/>
          <a:cxnLst/>
          <a:rect l="0" t="0" r="0" b="0"/>
          <a:pathLst>
            <a:path>
              <a:moveTo>
                <a:pt x="2828925" y="0"/>
              </a:moveTo>
              <a:lnTo>
                <a:pt x="2828925" y="458735"/>
              </a:lnTo>
              <a:lnTo>
                <a:pt x="0" y="458735"/>
              </a:lnTo>
              <a:lnTo>
                <a:pt x="0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14B5BE-7C58-420D-95C9-E23744295E90}">
      <dsp:nvSpPr>
        <dsp:cNvPr id="0" name=""/>
        <dsp:cNvSpPr/>
      </dsp:nvSpPr>
      <dsp:spPr>
        <a:xfrm>
          <a:off x="2828924" y="991726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80423B-4038-4836-9DC9-650E787AC4DD}">
      <dsp:nvSpPr>
        <dsp:cNvPr id="0" name=""/>
        <dsp:cNvSpPr/>
      </dsp:nvSpPr>
      <dsp:spPr>
        <a:xfrm>
          <a:off x="3086099" y="1236042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водоросли</a:t>
          </a:r>
          <a:endParaRPr lang="ru-RU" sz="3300" kern="1200" dirty="0"/>
        </a:p>
      </dsp:txBody>
      <dsp:txXfrm>
        <a:off x="3129147" y="1279090"/>
        <a:ext cx="2228479" cy="1383659"/>
      </dsp:txXfrm>
    </dsp:sp>
    <dsp:sp modelId="{74D1B50F-5ABB-48FB-827F-64F13AFE582A}">
      <dsp:nvSpPr>
        <dsp:cNvPr id="0" name=""/>
        <dsp:cNvSpPr/>
      </dsp:nvSpPr>
      <dsp:spPr>
        <a:xfrm>
          <a:off x="0" y="3134637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BC286F-26D6-4CA3-AF0A-82194EE9332A}">
      <dsp:nvSpPr>
        <dsp:cNvPr id="0" name=""/>
        <dsp:cNvSpPr/>
      </dsp:nvSpPr>
      <dsp:spPr>
        <a:xfrm>
          <a:off x="257174" y="3378953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Зеленые </a:t>
          </a:r>
          <a:endParaRPr lang="ru-RU" sz="3300" kern="1200" dirty="0"/>
        </a:p>
      </dsp:txBody>
      <dsp:txXfrm>
        <a:off x="300222" y="3422001"/>
        <a:ext cx="2228479" cy="1383659"/>
      </dsp:txXfrm>
    </dsp:sp>
    <dsp:sp modelId="{253E18F8-49B4-4823-A8CD-1D3F486D5F6F}">
      <dsp:nvSpPr>
        <dsp:cNvPr id="0" name=""/>
        <dsp:cNvSpPr/>
      </dsp:nvSpPr>
      <dsp:spPr>
        <a:xfrm>
          <a:off x="2828924" y="3134637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860BD4-0303-4E4E-B10E-9940FCAE374C}">
      <dsp:nvSpPr>
        <dsp:cNvPr id="0" name=""/>
        <dsp:cNvSpPr/>
      </dsp:nvSpPr>
      <dsp:spPr>
        <a:xfrm>
          <a:off x="3086099" y="3378953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Бурые </a:t>
          </a:r>
          <a:endParaRPr lang="ru-RU" sz="3300" kern="1200" dirty="0"/>
        </a:p>
      </dsp:txBody>
      <dsp:txXfrm>
        <a:off x="3129147" y="3422001"/>
        <a:ext cx="2228479" cy="1383659"/>
      </dsp:txXfrm>
    </dsp:sp>
    <dsp:sp modelId="{F9466723-4933-4362-88FA-E1D6E4A30A86}">
      <dsp:nvSpPr>
        <dsp:cNvPr id="0" name=""/>
        <dsp:cNvSpPr/>
      </dsp:nvSpPr>
      <dsp:spPr>
        <a:xfrm>
          <a:off x="5657850" y="3134637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CE3044-B377-4DCD-BB0E-0653A5701A29}">
      <dsp:nvSpPr>
        <dsp:cNvPr id="0" name=""/>
        <dsp:cNvSpPr/>
      </dsp:nvSpPr>
      <dsp:spPr>
        <a:xfrm>
          <a:off x="5915024" y="3378953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Красные </a:t>
          </a:r>
          <a:endParaRPr lang="ru-RU" sz="3300" kern="1200" dirty="0"/>
        </a:p>
      </dsp:txBody>
      <dsp:txXfrm>
        <a:off x="5958072" y="3422001"/>
        <a:ext cx="2228479" cy="1383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593C1C-FBD9-46EB-95CE-6A3600CB7774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C84BA-C6BE-41C5-8E90-9E38DFF0F2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18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24A75F-99F8-46BE-8D65-3381589FF64F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endParaRPr lang="ru-RU" smtClean="0">
              <a:sym typeface="Wingdings 2" pitchFamily="18" charset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none" spc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811A3-460F-4A2F-86AA-E980A63535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78B21-5EC6-433C-B19B-E1A0876AA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chemeClr val="accent6">
              <a:tint val="15000"/>
              <a:satMod val="200000"/>
            </a:schemeClr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9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russia-now.com/wp-content/uploads/2016/07/shutterstock_136650683_1300_ff9b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57752" y="4357694"/>
            <a:ext cx="37862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Составила: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учитель биологии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высшей квалификационной категории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Бородина Ольга Владимировна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Какие систематические группы входят в двойные названия каждого растения?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Самый смелый))))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39938" name="Picture 2" descr="C:\Users\User\Desktop\Членистоногие,насекомые\13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7" y="3032125"/>
            <a:ext cx="2771792" cy="2540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Кто является основоположником систематики?</a:t>
            </a:r>
            <a:endParaRPr lang="ru-RU" sz="3600" dirty="0">
              <a:solidFill>
                <a:srgbClr val="C00000"/>
              </a:solidFill>
            </a:endParaRPr>
          </a:p>
        </p:txBody>
      </p:sp>
      <p:grpSp>
        <p:nvGrpSpPr>
          <p:cNvPr id="4" name="Group 4"/>
          <p:cNvGrpSpPr>
            <a:grpSpLocks noGrp="1"/>
          </p:cNvGrpSpPr>
          <p:nvPr/>
        </p:nvGrpSpPr>
        <p:grpSpPr bwMode="auto">
          <a:xfrm>
            <a:off x="457200" y="1600200"/>
            <a:ext cx="2328850" cy="4525963"/>
            <a:chOff x="646" y="1008"/>
            <a:chExt cx="1844" cy="2783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9" y="1008"/>
              <a:ext cx="1791" cy="251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646" y="3612"/>
              <a:ext cx="1650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20000"/>
                </a:spcBef>
              </a:pPr>
              <a:r>
                <a:rPr lang="ru-RU" b="1" i="1"/>
                <a:t>Карл  Линней (1707-1778)</a:t>
              </a:r>
            </a:p>
          </p:txBody>
        </p:sp>
      </p:grpSp>
      <p:pic>
        <p:nvPicPr>
          <p:cNvPr id="19458" name="Picture 2" descr="http://900igr.net/up/datai/236433/0015-016-.jpg"/>
          <p:cNvPicPr>
            <a:picLocks noChangeAspect="1" noChangeArrowheads="1"/>
          </p:cNvPicPr>
          <p:nvPr/>
        </p:nvPicPr>
        <p:blipFill>
          <a:blip r:embed="rId3"/>
          <a:srcRect b="15000"/>
          <a:stretch>
            <a:fillRect/>
          </a:stretch>
        </p:blipFill>
        <p:spPr bwMode="auto">
          <a:xfrm>
            <a:off x="3214678" y="1571612"/>
            <a:ext cx="2571768" cy="40719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9460" name="Picture 4" descr="http://bigslide.ru/images/49/48388/960/img7.jpg"/>
          <p:cNvPicPr>
            <a:picLocks noChangeAspect="1" noChangeArrowheads="1"/>
          </p:cNvPicPr>
          <p:nvPr/>
        </p:nvPicPr>
        <p:blipFill>
          <a:blip r:embed="rId4"/>
          <a:srcRect t="18032"/>
          <a:stretch>
            <a:fillRect/>
          </a:stretch>
        </p:blipFill>
        <p:spPr bwMode="auto">
          <a:xfrm>
            <a:off x="6143636" y="1571612"/>
            <a:ext cx="2786082" cy="428628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215074" y="6072206"/>
            <a:ext cx="2714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Роберт Гук(1635-1703)</a:t>
            </a:r>
            <a:endParaRPr lang="ru-RU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143241" y="5929331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/>
              <a:t>Климент</a:t>
            </a:r>
            <a:r>
              <a:rPr lang="ru-RU" b="1" i="1" dirty="0" smtClean="0"/>
              <a:t> Аркадьевич Тимирязев(1843-1920)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Посчитаем фишки!!!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0115" name="Picture 3" descr="C:\Users\User\Desktop\АНИМАШКИ\Членистоногие,насекомые\1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019425"/>
            <a:ext cx="1871671" cy="1909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7851648" cy="1368152"/>
          </a:xfrm>
        </p:spPr>
        <p:txBody>
          <a:bodyPr>
            <a:normAutofit fontScale="90000"/>
          </a:bodyPr>
          <a:lstStyle/>
          <a:p>
            <a:r>
              <a:rPr lang="ru-RU" sz="8000" dirty="0" smtClean="0"/>
              <a:t>Низшие растения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571744"/>
            <a:ext cx="7854696" cy="143332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Многообразие и значение</a:t>
            </a:r>
          </a:p>
          <a:p>
            <a:pPr algn="ctr"/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водорослей в природе и</a:t>
            </a:r>
          </a:p>
          <a:p>
            <a:pPr algn="ctr"/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жизни человека </a:t>
            </a:r>
            <a:endParaRPr lang="ru-RU" sz="32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C:\Users\Папа и Мама\Desktop\SD NV SEA PLANT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149081"/>
            <a:ext cx="3816424" cy="27089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764704"/>
            <a:ext cx="7772400" cy="1362456"/>
          </a:xfrm>
        </p:spPr>
        <p:txBody>
          <a:bodyPr/>
          <a:lstStyle/>
          <a:p>
            <a:pPr algn="ctr"/>
            <a:r>
              <a:rPr lang="ru-RU" dirty="0" smtClean="0"/>
              <a:t>Какие растения называют «низшими»?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2132856"/>
            <a:ext cx="8136904" cy="4082226"/>
          </a:xfrm>
        </p:spPr>
        <p:txBody>
          <a:bodyPr>
            <a:noAutofit/>
          </a:bodyPr>
          <a:lstStyle/>
          <a:p>
            <a:endParaRPr lang="ru-RU" sz="3200" b="1" i="1" u="sng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sz="3200" i="1" u="sng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sz="3200" b="1" i="1" u="sng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sz="3200" i="1" u="sng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3200" b="1" i="1" u="sng" dirty="0" smtClean="0">
                <a:solidFill>
                  <a:schemeClr val="tx1"/>
                </a:solidFill>
              </a:rPr>
              <a:t>Низшие </a:t>
            </a:r>
            <a:r>
              <a:rPr lang="ru-RU" sz="3200" dirty="0" smtClean="0">
                <a:solidFill>
                  <a:schemeClr val="tx1"/>
                </a:solidFill>
              </a:rPr>
              <a:t>– растения, тело которых не имеет тканей и не расчленено на органы, а представляет собой  одно единое целое</a:t>
            </a:r>
            <a:r>
              <a:rPr lang="ru-RU" sz="3200" i="1" dirty="0" smtClean="0">
                <a:solidFill>
                  <a:schemeClr val="tx1"/>
                </a:solidFill>
              </a:rPr>
              <a:t>(слоевище, </a:t>
            </a:r>
            <a:r>
              <a:rPr lang="ru-RU" sz="3200" dirty="0" smtClean="0">
                <a:solidFill>
                  <a:schemeClr val="tx1"/>
                </a:solidFill>
              </a:rPr>
              <a:t>или </a:t>
            </a:r>
            <a:r>
              <a:rPr lang="ru-RU" sz="3200" i="1" dirty="0" smtClean="0">
                <a:solidFill>
                  <a:schemeClr val="tx1"/>
                </a:solidFill>
              </a:rPr>
              <a:t>таллом). </a:t>
            </a:r>
          </a:p>
          <a:p>
            <a:r>
              <a:rPr lang="ru-RU" sz="3200" i="1" dirty="0" smtClean="0">
                <a:solidFill>
                  <a:schemeClr val="tx1"/>
                </a:solidFill>
              </a:rPr>
              <a:t>Слоевище может быть одноклеточным или многоклеточным.  </a:t>
            </a:r>
            <a:endParaRPr lang="ru-RU" sz="3200" i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Папа и Мама\Desktop\0_8f519_14e81576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365104"/>
            <a:ext cx="2376264" cy="23296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916832"/>
            <a:ext cx="7930080" cy="2009512"/>
          </a:xfrm>
        </p:spPr>
        <p:txBody>
          <a:bodyPr>
            <a:noAutofit/>
          </a:bodyPr>
          <a:lstStyle/>
          <a:p>
            <a:r>
              <a:rPr lang="ru-RU" sz="3600" dirty="0" smtClean="0"/>
              <a:t>Одна из древних групп фотосинтезирующих растений. Насчитывает около 30 тыс. видов. </a:t>
            </a:r>
            <a:endParaRPr lang="ru-RU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692696"/>
            <a:ext cx="7772400" cy="100811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Водоросли - </a:t>
            </a:r>
            <a:endParaRPr lang="ru-RU" dirty="0"/>
          </a:p>
        </p:txBody>
      </p:sp>
      <p:pic>
        <p:nvPicPr>
          <p:cNvPr id="3074" name="Picture 2" descr="C:\Users\Папа и Мама\Desktop\0_12de01_c09adfca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210278"/>
            <a:ext cx="2376264" cy="2465450"/>
          </a:xfrm>
          <a:prstGeom prst="rect">
            <a:avLst/>
          </a:prstGeom>
          <a:noFill/>
        </p:spPr>
      </p:pic>
      <p:pic>
        <p:nvPicPr>
          <p:cNvPr id="3075" name="Picture 3" descr="C:\Users\Папа и Мама\Desktop\11134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77072"/>
            <a:ext cx="1944216" cy="2592288"/>
          </a:xfrm>
          <a:prstGeom prst="rect">
            <a:avLst/>
          </a:prstGeom>
          <a:noFill/>
        </p:spPr>
      </p:pic>
      <p:pic>
        <p:nvPicPr>
          <p:cNvPr id="7" name="Picture 3" descr="C:\Users\Папа и Мама\Desktop\animaciya_240_320_ocean_0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785659"/>
            <a:ext cx="2304256" cy="30723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Строение многоклеточных водорослей.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http://drugline.org/img/term/laminaria-8478_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428736"/>
            <a:ext cx="4286280" cy="3786214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 descr="https://solena.ua/wp-content/uploads/2016/05/mor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14752"/>
            <a:ext cx="3781425" cy="2819400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14348" y="2857496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Слоевище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57884" y="6000768"/>
            <a:ext cx="20552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Ризоиды</a:t>
            </a:r>
            <a:endParaRPr lang="ru-RU" sz="32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000100" y="1500174"/>
            <a:ext cx="22387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/>
              <a:t>Тело</a:t>
            </a:r>
            <a:endParaRPr lang="ru-RU" sz="4000" b="1" i="1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1928794" y="207167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>
            <a:off x="6357950" y="5214950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7772400" cy="16264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Где встречаются водоросли?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2492896"/>
            <a:ext cx="8136904" cy="1509712"/>
          </a:xfrm>
        </p:spPr>
        <p:txBody>
          <a:bodyPr>
            <a:noAutofit/>
          </a:bodyPr>
          <a:lstStyle/>
          <a:p>
            <a:r>
              <a:rPr lang="ru-RU" sz="2800" dirty="0" smtClean="0"/>
              <a:t>Это в основном водные организмы, но встречаются виды, обитающие на сырых участках почвы, пнях и других местах с повышенной влажностью. </a:t>
            </a:r>
            <a:endParaRPr lang="ru-RU" sz="2800" dirty="0"/>
          </a:p>
        </p:txBody>
      </p:sp>
      <p:pic>
        <p:nvPicPr>
          <p:cNvPr id="4098" name="Picture 2" descr="C:\Users\Папа и Мама\Desktop\27zz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293096"/>
            <a:ext cx="3024336" cy="2419469"/>
          </a:xfrm>
          <a:prstGeom prst="rect">
            <a:avLst/>
          </a:prstGeom>
          <a:noFill/>
        </p:spPr>
      </p:pic>
      <p:pic>
        <p:nvPicPr>
          <p:cNvPr id="4099" name="Picture 3" descr="C:\Users\Папа и Мама\Desktop\mo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653136"/>
            <a:ext cx="2640856" cy="1916750"/>
          </a:xfrm>
          <a:prstGeom prst="rect">
            <a:avLst/>
          </a:prstGeom>
          <a:noFill/>
        </p:spPr>
      </p:pic>
      <p:pic>
        <p:nvPicPr>
          <p:cNvPr id="4100" name="Picture 4" descr="C:\Users\Папа и Мама\Desktop\2005-02-04_071-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581128"/>
            <a:ext cx="2808312" cy="193721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95736" y="404664"/>
            <a:ext cx="4546600" cy="1143000"/>
          </a:xfr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Понятие «водоросли»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28799"/>
            <a:ext cx="4427538" cy="4895825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2400" dirty="0"/>
              <a:t>    Слово «водоросли» буквально означает лишь то, что это растения, живущие в воде, однако не все растения в водоемах можно с научной точки зрения назвать </a:t>
            </a:r>
            <a:r>
              <a:rPr lang="ru-RU" sz="2400" dirty="0" smtClean="0"/>
              <a:t>водорослями. </a:t>
            </a:r>
          </a:p>
          <a:p>
            <a:pPr>
              <a:buFontTx/>
              <a:buNone/>
            </a:pPr>
            <a:r>
              <a:rPr lang="ru-RU" sz="2800" i="1" dirty="0" smtClean="0">
                <a:solidFill>
                  <a:srgbClr val="FF0000"/>
                </a:solidFill>
              </a:rPr>
              <a:t>    Какие растения нельзя назвать водорослями?</a:t>
            </a:r>
            <a:endParaRPr lang="ru-RU" sz="2800" dirty="0"/>
          </a:p>
        </p:txBody>
      </p:sp>
      <p:pic>
        <p:nvPicPr>
          <p:cNvPr id="54276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4008" y="1988840"/>
            <a:ext cx="4330700" cy="4195762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57688" y="428625"/>
            <a:ext cx="3340100" cy="5500688"/>
          </a:xfrm>
        </p:spPr>
        <p:txBody>
          <a:bodyPr/>
          <a:lstStyle/>
          <a:p>
            <a:pPr marR="0" eaLnBrk="1" hangingPunct="1">
              <a:buFontTx/>
              <a:buNone/>
            </a:pPr>
            <a:endParaRPr lang="ru-RU" b="1" dirty="0" smtClean="0">
              <a:sym typeface="Wingdings 2" pitchFamily="18" charset="2"/>
            </a:endParaRPr>
          </a:p>
          <a:p>
            <a:pPr marR="0" eaLnBrk="1" hangingPunct="1">
              <a:buFontTx/>
              <a:buNone/>
            </a:pPr>
            <a:endParaRPr lang="ru-RU" b="1" dirty="0" smtClean="0">
              <a:sym typeface="Wingdings 2" pitchFamily="18" charset="2"/>
            </a:endParaRPr>
          </a:p>
          <a:p>
            <a:pPr marR="0" eaLnBrk="1" hangingPunct="1">
              <a:buFontTx/>
              <a:buNone/>
            </a:pPr>
            <a:r>
              <a:rPr lang="ru-RU" b="1" dirty="0" smtClean="0">
                <a:sym typeface="Wingdings 2" pitchFamily="18" charset="2"/>
              </a:rPr>
              <a:t>СЛОВА КАРЛА ЛИННЕЯ:</a:t>
            </a:r>
          </a:p>
          <a:p>
            <a:pPr marR="0" eaLnBrk="1" hangingPunct="1">
              <a:buFontTx/>
              <a:buNone/>
            </a:pPr>
            <a:r>
              <a:rPr lang="ru-RU" b="1" dirty="0" smtClean="0">
                <a:sym typeface="Wingdings 2" pitchFamily="18" charset="2"/>
              </a:rPr>
              <a:t> «</a:t>
            </a:r>
            <a:r>
              <a:rPr lang="ru-RU" b="1" dirty="0" smtClean="0">
                <a:solidFill>
                  <a:srgbClr val="FF0000"/>
                </a:solidFill>
                <a:sym typeface="Wingdings 2" pitchFamily="18" charset="2"/>
              </a:rPr>
              <a:t>Без чего </a:t>
            </a:r>
            <a:r>
              <a:rPr lang="ru-RU" b="1" dirty="0" smtClean="0">
                <a:sym typeface="Wingdings 2" pitchFamily="18" charset="2"/>
              </a:rPr>
              <a:t>в биологии был бы хаос»?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28625" y="1571625"/>
            <a:ext cx="3363913" cy="4840288"/>
            <a:chOff x="646" y="1008"/>
            <a:chExt cx="1844" cy="2783"/>
          </a:xfrm>
        </p:grpSpPr>
        <p:pic>
          <p:nvPicPr>
            <p:cNvPr id="17412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99" y="1008"/>
              <a:ext cx="1791" cy="251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7413" name="Rectangle 6"/>
            <p:cNvSpPr>
              <a:spLocks noChangeArrowheads="1"/>
            </p:cNvSpPr>
            <p:nvPr/>
          </p:nvSpPr>
          <p:spPr bwMode="auto">
            <a:xfrm>
              <a:off x="646" y="3612"/>
              <a:ext cx="1650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  <a:spcBef>
                  <a:spcPct val="20000"/>
                </a:spcBef>
              </a:pPr>
              <a:r>
                <a:rPr lang="ru-RU" b="1" i="1"/>
                <a:t>Карл  Линней (1707-1778)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7888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u="sng" dirty="0" smtClean="0"/>
              <a:t>Альгология</a:t>
            </a:r>
            <a:r>
              <a:rPr lang="ru-RU" dirty="0" smtClean="0"/>
              <a:t> – наука о водорослях</a:t>
            </a:r>
            <a:endParaRPr lang="ru-RU" dirty="0"/>
          </a:p>
        </p:txBody>
      </p:sp>
      <p:pic>
        <p:nvPicPr>
          <p:cNvPr id="16386" name="Picture 2" descr="C:\Users\Папа и Мама\Desktop\0_12ddfe_85c4242b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32656"/>
            <a:ext cx="1152128" cy="2160240"/>
          </a:xfrm>
          <a:prstGeom prst="rect">
            <a:avLst/>
          </a:prstGeom>
          <a:noFill/>
        </p:spPr>
      </p:pic>
      <p:pic>
        <p:nvPicPr>
          <p:cNvPr id="16387" name="Picture 3" descr="C:\Users\Папа и Мама\Desktop\428_0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420888"/>
            <a:ext cx="6336704" cy="4229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Хламидомонада </a:t>
            </a:r>
            <a:endParaRPr lang="ru-RU" dirty="0"/>
          </a:p>
        </p:txBody>
      </p:sp>
      <p:pic>
        <p:nvPicPr>
          <p:cNvPr id="77826" name="Picture 2" descr="https://cf2.ppt-online.org/files2/slide/g/gdoXOW5zeNASGJycma86FsDBQMt9RExjYiqPfwb7In/slide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777"/>
            <a:ext cx="9309480" cy="6973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Бесполое размножение хламидомонады.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2571736" y="3286124"/>
          <a:ext cx="40798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9" name="Объект упаковщика для оболочки" showAsIcon="1" r:id="rId3" imgW="4080600" imgH="685440" progId="Package">
                  <p:embed/>
                </p:oleObj>
              </mc:Choice>
              <mc:Fallback>
                <p:oleObj name="Объект упаковщика для оболочки" showAsIcon="1" r:id="rId3" imgW="4080600" imgH="685440" progId="Package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36" y="3286124"/>
                        <a:ext cx="407987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Picture 2" descr="http://900igr.net/up/datas/212984/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91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Половое размножение хламидомона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501122" cy="6643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142852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При неблагоприятных условиях (осенью)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4857760"/>
            <a:ext cx="77867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http://biouroki.ru/content/page/711/polovoe.png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Размножение многоклеточных водорослей…</a:t>
            </a:r>
            <a:endParaRPr lang="ru-RU" dirty="0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3143240" y="2285992"/>
          <a:ext cx="25796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2" name="Объект упаковщика для оболочки" showAsIcon="1" r:id="rId3" imgW="2580480" imgH="685440" progId="Package">
                  <p:embed/>
                </p:oleObj>
              </mc:Choice>
              <mc:Fallback>
                <p:oleObj name="Объект упаковщика для оболочки" showAsIcon="1" r:id="rId3" imgW="2580480" imgH="68544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2285992"/>
                        <a:ext cx="2579687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 descr="https://konspekta.net/mydocxru/baza11/117991463847.files/image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550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5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85728"/>
          <a:ext cx="8229600" cy="5840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3.bp.blogspot.com/-ch31KWLBqTM/VmH2FvuBA3I/AAAAAAAAFnw/2jnmuhzZZD0/s1600/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https://allyslide.com/thumbs_2/6ef8e64f37536952f5cce4afdc50f47a/img3.jpg"/>
          <p:cNvPicPr/>
          <p:nvPr/>
        </p:nvPicPr>
        <p:blipFill>
          <a:blip r:embed="rId3"/>
          <a:srcRect l="18089" r="18430" b="3704"/>
          <a:stretch>
            <a:fillRect/>
          </a:stretch>
        </p:blipFill>
        <p:spPr bwMode="auto">
          <a:xfrm>
            <a:off x="142844" y="3214686"/>
            <a:ext cx="171451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s02.infourok.ru/uploads/ex/06a7/000313e6-118119ea/img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1285860"/>
            <a:ext cx="198120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/>
          <a:lstStyle/>
          <a:p>
            <a:r>
              <a:rPr lang="ru-RU" dirty="0" smtClean="0"/>
              <a:t>Бурые водоросли</a:t>
            </a:r>
            <a:endParaRPr lang="ru-RU" dirty="0"/>
          </a:p>
        </p:txBody>
      </p:sp>
      <p:pic>
        <p:nvPicPr>
          <p:cNvPr id="18434" name="Picture 2" descr="http://plantlife.ru/books/item/f00/s00/z0000025/pic/000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928670"/>
            <a:ext cx="5091395" cy="57150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785926"/>
            <a:ext cx="36433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1 </a:t>
            </a:r>
            <a:r>
              <a:rPr lang="ru-RU" sz="2400" b="1" i="1" dirty="0"/>
              <a:t>- </a:t>
            </a:r>
            <a:r>
              <a:rPr lang="ru-RU" sz="2400" b="1" i="1" dirty="0" err="1"/>
              <a:t>макроцистис</a:t>
            </a:r>
            <a:r>
              <a:rPr lang="ru-RU" sz="2400" b="1" i="1" dirty="0"/>
              <a:t> грушевидный </a:t>
            </a:r>
            <a:r>
              <a:rPr lang="en-US" sz="2400" b="1" i="1" dirty="0" smtClean="0"/>
              <a:t>; </a:t>
            </a:r>
            <a:endParaRPr lang="ru-RU" sz="2400" b="1" i="1" dirty="0" smtClean="0"/>
          </a:p>
          <a:p>
            <a:r>
              <a:rPr lang="en-US" sz="2400" b="1" i="1" dirty="0" smtClean="0"/>
              <a:t>2 </a:t>
            </a:r>
            <a:r>
              <a:rPr lang="en-US" sz="2400" b="1" i="1" dirty="0"/>
              <a:t>- </a:t>
            </a:r>
            <a:r>
              <a:rPr lang="ru-RU" sz="2400" b="1" i="1" dirty="0" err="1"/>
              <a:t>нереоцистис</a:t>
            </a:r>
            <a:r>
              <a:rPr lang="ru-RU" sz="2400" b="1" i="1" dirty="0"/>
              <a:t> </a:t>
            </a:r>
            <a:r>
              <a:rPr lang="ru-RU" sz="2400" b="1" i="1" dirty="0" smtClean="0"/>
              <a:t>Лютке</a:t>
            </a:r>
            <a:r>
              <a:rPr lang="en-US" sz="2400" b="1" i="1" dirty="0" smtClean="0"/>
              <a:t>;</a:t>
            </a:r>
            <a:endParaRPr lang="ru-RU" sz="2400" b="1" i="1" dirty="0" smtClean="0"/>
          </a:p>
          <a:p>
            <a:r>
              <a:rPr lang="en-US" sz="2400" b="1" i="1" dirty="0" smtClean="0"/>
              <a:t>3 </a:t>
            </a:r>
            <a:r>
              <a:rPr lang="en-US" sz="2400" b="1" i="1" dirty="0"/>
              <a:t>- </a:t>
            </a:r>
            <a:r>
              <a:rPr lang="ru-RU" sz="2400" b="1" i="1" dirty="0" err="1"/>
              <a:t>дурвиллея</a:t>
            </a:r>
            <a:r>
              <a:rPr lang="ru-RU" sz="2400" b="1" i="1" dirty="0"/>
              <a:t> </a:t>
            </a:r>
            <a:r>
              <a:rPr lang="ru-RU" sz="2400" b="1" i="1" dirty="0" smtClean="0"/>
              <a:t>антарктическая</a:t>
            </a:r>
            <a:r>
              <a:rPr lang="en-US" sz="2400" b="1" i="1" dirty="0" smtClean="0"/>
              <a:t>; </a:t>
            </a:r>
            <a:endParaRPr lang="ru-RU" sz="2400" b="1" i="1" dirty="0" smtClean="0"/>
          </a:p>
          <a:p>
            <a:r>
              <a:rPr lang="en-US" sz="2400" b="1" i="1" dirty="0" smtClean="0"/>
              <a:t>4 </a:t>
            </a:r>
            <a:r>
              <a:rPr lang="en-US" sz="2400" b="1" i="1" dirty="0"/>
              <a:t>- </a:t>
            </a:r>
            <a:r>
              <a:rPr lang="ru-RU" sz="2400" b="1" i="1" dirty="0" err="1"/>
              <a:t>талассиофиллум</a:t>
            </a:r>
            <a:r>
              <a:rPr lang="ru-RU" sz="2400" b="1" i="1" dirty="0"/>
              <a:t> решетчатый </a:t>
            </a:r>
            <a:r>
              <a:rPr lang="en-US" sz="2400" b="1" i="1" dirty="0" smtClean="0"/>
              <a:t>;</a:t>
            </a:r>
            <a:endParaRPr lang="ru-RU" sz="2400" b="1" i="1" dirty="0" smtClean="0"/>
          </a:p>
          <a:p>
            <a:r>
              <a:rPr lang="en-US" sz="2400" b="1" i="1" dirty="0" smtClean="0"/>
              <a:t> </a:t>
            </a:r>
            <a:r>
              <a:rPr lang="en-US" sz="2400" b="1" i="1" dirty="0"/>
              <a:t>5 - </a:t>
            </a:r>
            <a:r>
              <a:rPr lang="ru-RU" sz="2400" b="1" i="1" dirty="0" err="1"/>
              <a:t>агарум</a:t>
            </a:r>
            <a:r>
              <a:rPr lang="ru-RU" sz="2400" b="1" i="1" dirty="0"/>
              <a:t> продырявленный 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1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197229"/>
          </a:xfrm>
        </p:spPr>
        <p:txBody>
          <a:bodyPr/>
          <a:lstStyle/>
          <a:p>
            <a:pPr eaLnBrk="1" hangingPunct="1">
              <a:buNone/>
            </a:pPr>
            <a:r>
              <a:rPr lang="ru-RU" sz="5400" i="1" dirty="0" smtClean="0">
                <a:solidFill>
                  <a:srgbClr val="002060"/>
                </a:solidFill>
              </a:rPr>
              <a:t>Систематика – это..</a:t>
            </a:r>
            <a:r>
              <a:rPr lang="ru-RU" sz="5400" dirty="0" smtClean="0">
                <a:solidFill>
                  <a:srgbClr val="002060"/>
                </a:solidFill>
              </a:rPr>
              <a:t>.</a:t>
            </a:r>
          </a:p>
          <a:p>
            <a:pPr eaLnBrk="1" hangingPunct="1"/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i="1" dirty="0" smtClean="0">
                <a:solidFill>
                  <a:srgbClr val="FF0000"/>
                </a:solidFill>
              </a:rPr>
              <a:t>Дополните определение.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Красные водоросли</a:t>
            </a:r>
            <a:endParaRPr lang="ru-RU" dirty="0"/>
          </a:p>
        </p:txBody>
      </p:sp>
      <p:pic>
        <p:nvPicPr>
          <p:cNvPr id="19462" name="Picture 6" descr="http://abc-192.mosuzedu.ru/projects/akkuratov/an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928669"/>
            <a:ext cx="3743351" cy="2619571"/>
          </a:xfrm>
          <a:prstGeom prst="rect">
            <a:avLst/>
          </a:prstGeom>
          <a:noFill/>
        </p:spPr>
      </p:pic>
      <p:pic>
        <p:nvPicPr>
          <p:cNvPr id="19464" name="Picture 8" descr="http://abc-192.mosuzedu.ru/projects/akkuratov/porfi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8299"/>
            <a:ext cx="2071670" cy="5789701"/>
          </a:xfrm>
          <a:prstGeom prst="rect">
            <a:avLst/>
          </a:prstGeom>
          <a:noFill/>
        </p:spPr>
      </p:pic>
      <p:pic>
        <p:nvPicPr>
          <p:cNvPr id="19466" name="Picture 10" descr="http://abc-192.mosuzedu.ru/projects/akkuratov/k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581401"/>
            <a:ext cx="3951998" cy="3276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 Роль водорослей в жизни и деятельности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6115064" cy="52578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Являются продуктами питания.</a:t>
            </a:r>
          </a:p>
          <a:p>
            <a:r>
              <a:rPr lang="ru-RU" dirty="0" smtClean="0"/>
              <a:t>Используются в качестве добавки к корму для скота.</a:t>
            </a:r>
          </a:p>
          <a:p>
            <a:r>
              <a:rPr lang="ru-RU" dirty="0" smtClean="0"/>
              <a:t>Изготовление удобрений.</a:t>
            </a:r>
          </a:p>
          <a:p>
            <a:r>
              <a:rPr lang="ru-RU" dirty="0" smtClean="0"/>
              <a:t>Использование в химической промышленности (йод, спирт, уксусная кислота).</a:t>
            </a:r>
          </a:p>
          <a:p>
            <a:r>
              <a:rPr lang="ru-RU" dirty="0" smtClean="0"/>
              <a:t>Биологическая очистка сточных вод.</a:t>
            </a:r>
          </a:p>
          <a:p>
            <a:r>
              <a:rPr lang="ru-RU" dirty="0" smtClean="0"/>
              <a:t>Получение лекарственных препаратов и биологически активных добавок к пище.</a:t>
            </a:r>
          </a:p>
          <a:p>
            <a:endParaRPr lang="ru-RU" dirty="0"/>
          </a:p>
        </p:txBody>
      </p:sp>
      <p:pic>
        <p:nvPicPr>
          <p:cNvPr id="27650" name="Picture 2" descr="http://www.fishe.ru/fck_editor_files/image/kapus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428736"/>
            <a:ext cx="2633519" cy="1714512"/>
          </a:xfrm>
          <a:prstGeom prst="rect">
            <a:avLst/>
          </a:prstGeom>
          <a:noFill/>
        </p:spPr>
      </p:pic>
      <p:pic>
        <p:nvPicPr>
          <p:cNvPr id="27652" name="Picture 4" descr="http://t0.gstatic.com/images?q=tbn:ANd9GcTtSIHXKrI2HV_9O_TKdWc2AMrq7E7479A9wqDxWP2RptJ3fpZt3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5143512"/>
            <a:ext cx="3028950" cy="1514475"/>
          </a:xfrm>
          <a:prstGeom prst="rect">
            <a:avLst/>
          </a:prstGeom>
          <a:noFill/>
        </p:spPr>
      </p:pic>
      <p:pic>
        <p:nvPicPr>
          <p:cNvPr id="27654" name="Picture 6" descr="http://www.iyoga.ru/image/pitanie/d0-90-d0-93-d0-90-d0-a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286124"/>
            <a:ext cx="2508981" cy="164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 Роль водорослей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3536"/>
          </a:xfrm>
        </p:spPr>
        <p:txBody>
          <a:bodyPr>
            <a:normAutofit/>
          </a:bodyPr>
          <a:lstStyle/>
          <a:p>
            <a:r>
              <a:rPr lang="ru-RU" dirty="0" smtClean="0"/>
              <a:t>В процессе фотосинтеза выделяют кислород, необходимый им для дыхания и для обогащения воды.</a:t>
            </a:r>
          </a:p>
          <a:p>
            <a:r>
              <a:rPr lang="ru-RU" dirty="0" smtClean="0"/>
              <a:t>Пища для многих морских животных.</a:t>
            </a:r>
          </a:p>
          <a:p>
            <a:r>
              <a:rPr lang="ru-RU" dirty="0" smtClean="0"/>
              <a:t>Приют для рыб и многих других животных.</a:t>
            </a:r>
          </a:p>
          <a:p>
            <a:r>
              <a:rPr lang="ru-RU" dirty="0" smtClean="0"/>
              <a:t>Некоторые виды входят в состав комплексных организмов (лишайники).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Вред, наносимый водорослями: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543956" cy="5268931"/>
          </a:xfrm>
        </p:spPr>
        <p:txBody>
          <a:bodyPr>
            <a:normAutofit/>
          </a:bodyPr>
          <a:lstStyle/>
          <a:p>
            <a:r>
              <a:rPr lang="ru-RU" dirty="0" smtClean="0"/>
              <a:t>Чрезмерное размножение в оросительных каналах затрудняет подачу воды.</a:t>
            </a:r>
          </a:p>
          <a:p>
            <a:r>
              <a:rPr lang="ru-RU" dirty="0" smtClean="0"/>
              <a:t>Чрезмерное размножение в рыборазводных прудах затрудняет сезонный вылов рыбы.</a:t>
            </a:r>
          </a:p>
          <a:p>
            <a:r>
              <a:rPr lang="ru-RU" dirty="0" smtClean="0"/>
              <a:t>Чрезмерное размножение водорослей в судоходных местах приводит к затруднению судоходства.</a:t>
            </a:r>
          </a:p>
          <a:p>
            <a:endParaRPr lang="ru-RU" dirty="0"/>
          </a:p>
        </p:txBody>
      </p:sp>
      <p:pic>
        <p:nvPicPr>
          <p:cNvPr id="26626" name="Picture 2" descr="http://content.foto.mail.ru/mail/egorov-curculio/4733/i-47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868" y="4500570"/>
            <a:ext cx="3200131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Посчитаем фишки!!!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0115" name="Picture 3" descr="C:\Users\User\Desktop\АНИМАШКИ\Членистоногие,насекомые\1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019425"/>
            <a:ext cx="1871671" cy="1909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Составьте кластер на тему «Значение водорослей».</a:t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57555" y="3857628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водоросли</a:t>
            </a:r>
            <a:endParaRPr lang="ru-RU" sz="3200" dirty="0"/>
          </a:p>
        </p:txBody>
      </p:sp>
      <p:sp>
        <p:nvSpPr>
          <p:cNvPr id="10" name="Стрелка вверх 9"/>
          <p:cNvSpPr/>
          <p:nvPr/>
        </p:nvSpPr>
        <p:spPr>
          <a:xfrm>
            <a:off x="5143504" y="2786058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3214678" y="2857496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572132" y="392906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2285984" y="400050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3214678" y="457200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286248" y="500063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5143504" y="457200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>
            <a:off x="4214810" y="2357430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://kaz2.docdat.com/pars_docs/refs/116/115912/115912_html_m3db309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214422"/>
            <a:ext cx="4933950" cy="48768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571480"/>
            <a:ext cx="5735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Озвучь картинку!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Посчитаем фишки!!!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0115" name="Picture 3" descr="C:\Users\User\Desktop\АНИМАШКИ\Членистоногие,насекомые\11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019425"/>
            <a:ext cx="1871671" cy="1909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2382838" y="747713"/>
            <a:ext cx="5684837" cy="6238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Облако знаний</a:t>
            </a:r>
          </a:p>
        </p:txBody>
      </p:sp>
      <p:sp>
        <p:nvSpPr>
          <p:cNvPr id="4" name="Выноска-облако 3"/>
          <p:cNvSpPr/>
          <p:nvPr/>
        </p:nvSpPr>
        <p:spPr>
          <a:xfrm>
            <a:off x="1042988" y="1635125"/>
            <a:ext cx="2573337" cy="1439863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Выноска-облако 4"/>
          <p:cNvSpPr/>
          <p:nvPr/>
        </p:nvSpPr>
        <p:spPr>
          <a:xfrm>
            <a:off x="2786063" y="2813050"/>
            <a:ext cx="2852737" cy="1592263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>
            <a:off x="754063" y="4252913"/>
            <a:ext cx="2573337" cy="144145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5638800" y="1371600"/>
            <a:ext cx="2573338" cy="144145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Выноска-облако 7"/>
          <p:cNvSpPr/>
          <p:nvPr/>
        </p:nvSpPr>
        <p:spPr>
          <a:xfrm>
            <a:off x="4073525" y="4973638"/>
            <a:ext cx="2573338" cy="1441450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5864225" y="2965450"/>
            <a:ext cx="2573338" cy="1439863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698500" y="14288"/>
            <a:ext cx="1684338" cy="1468437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6866" name="Picture 2" descr="C:\Users\User\Desktop\Слоны\мпирол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572008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Домашнее задание: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§20;</a:t>
            </a:r>
          </a:p>
          <a:p>
            <a:pPr eaLnBrk="1" hangingPunct="1"/>
            <a:r>
              <a:rPr lang="ru-RU" dirty="0" smtClean="0"/>
              <a:t>Творческое задание…</a:t>
            </a:r>
          </a:p>
        </p:txBody>
      </p:sp>
      <p:pic>
        <p:nvPicPr>
          <p:cNvPr id="37890" name="Picture 2" descr="C:\Users\User\Desktop\Слоны\8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857496"/>
            <a:ext cx="2095500" cy="1800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Работа уголовного розыска!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/>
          </a:p>
          <a:p>
            <a:pPr algn="ctr">
              <a:buNone/>
            </a:pPr>
            <a:r>
              <a:rPr lang="ru-RU" sz="6000" dirty="0" smtClean="0"/>
              <a:t>Ориентировка….</a:t>
            </a:r>
            <a:endParaRPr lang="ru-RU" sz="6000" dirty="0"/>
          </a:p>
        </p:txBody>
      </p:sp>
      <p:pic>
        <p:nvPicPr>
          <p:cNvPr id="58370" name="Picture 2" descr="http://otzyvy.pro/image.php?nocache=1&amp;img=uploads/reviews/2016-11/89da0867042afb8e9f23d4505d0ab609.jpg"/>
          <p:cNvPicPr>
            <a:picLocks noChangeAspect="1" noChangeArrowheads="1"/>
          </p:cNvPicPr>
          <p:nvPr/>
        </p:nvPicPr>
        <p:blipFill>
          <a:blip r:embed="rId2"/>
          <a:srcRect b="10677"/>
          <a:stretch>
            <a:fillRect/>
          </a:stretch>
        </p:blipFill>
        <p:spPr bwMode="auto">
          <a:xfrm>
            <a:off x="1643042" y="1785926"/>
            <a:ext cx="6191250" cy="414340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83056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Наибольшая систематическая </a:t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sz="5400" dirty="0" smtClean="0">
                <a:solidFill>
                  <a:srgbClr val="002060"/>
                </a:solidFill>
              </a:rPr>
              <a:t>группа ?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34820" name="Picture 4" descr="C:\Users\User\Desktop\Слоны\9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4000504"/>
            <a:ext cx="3048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83056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Наименьшая систематическая </a:t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sz="5400" dirty="0" smtClean="0">
                <a:solidFill>
                  <a:srgbClr val="002060"/>
                </a:solidFill>
              </a:rPr>
              <a:t>группа ?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35843" name="Picture 3" descr="C:\Users\User\Desktop\Слоны\8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714752"/>
            <a:ext cx="3071834" cy="2551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1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вид – … – семейство – порядок  –класс- отдел– царство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50030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Вставьте пропущенные систематические группы в схему: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1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вид – род – семейство – …  –класс- отдел– царство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50030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Вставьте пропущенные систематические группы в схему: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161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6000" i="1" dirty="0" smtClean="0">
                <a:solidFill>
                  <a:srgbClr val="002060"/>
                </a:solidFill>
              </a:rPr>
              <a:t>Найдите ошибки в схеме и  составьте ее верно!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8914" name="Picture 2" descr="C:\Users\User\Desktop\Слоны\14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9388" y="3500438"/>
            <a:ext cx="2138364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luuub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goluuub</Template>
  <TotalTime>410</TotalTime>
  <Words>450</Words>
  <Application>Microsoft Office PowerPoint</Application>
  <PresentationFormat>Экран (4:3)</PresentationFormat>
  <Paragraphs>93</Paragraphs>
  <Slides>39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goluuub</vt:lpstr>
      <vt:lpstr>Объект упаковщика для оболочки</vt:lpstr>
      <vt:lpstr>Презентация PowerPoint</vt:lpstr>
      <vt:lpstr>Презентация PowerPoint</vt:lpstr>
      <vt:lpstr>Дополните определение. </vt:lpstr>
      <vt:lpstr>Работа уголовного розыска!</vt:lpstr>
      <vt:lpstr>Наибольшая систематическая  группа ?</vt:lpstr>
      <vt:lpstr>Наименьшая систематическая  группа ?</vt:lpstr>
      <vt:lpstr> Вставьте пропущенные систематические группы в схему: </vt:lpstr>
      <vt:lpstr> Вставьте пропущенные систематические группы в схему: </vt:lpstr>
      <vt:lpstr>Найдите ошибки в схеме и  составьте ее верно! </vt:lpstr>
      <vt:lpstr>Какие систематические группы входят в двойные названия каждого растения?</vt:lpstr>
      <vt:lpstr>Самый смелый))))</vt:lpstr>
      <vt:lpstr>Кто является основоположником систематики?</vt:lpstr>
      <vt:lpstr>Посчитаем фишки!!!</vt:lpstr>
      <vt:lpstr>Низшие растения</vt:lpstr>
      <vt:lpstr>Какие растения называют «низшими»? </vt:lpstr>
      <vt:lpstr>Водоросли - </vt:lpstr>
      <vt:lpstr>Строение многоклеточных водорослей.</vt:lpstr>
      <vt:lpstr>Где встречаются водоросли? </vt:lpstr>
      <vt:lpstr>Понятие «водоросли»</vt:lpstr>
      <vt:lpstr>Альгология – наука о водорослях</vt:lpstr>
      <vt:lpstr>Хламидомонада </vt:lpstr>
      <vt:lpstr>Бесполое размножение хламидомонады.</vt:lpstr>
      <vt:lpstr>Презентация PowerPoint</vt:lpstr>
      <vt:lpstr>Презентация PowerPoint</vt:lpstr>
      <vt:lpstr>Размножение многоклеточных водорослей…</vt:lpstr>
      <vt:lpstr>Презентация PowerPoint</vt:lpstr>
      <vt:lpstr>Презентация PowerPoint</vt:lpstr>
      <vt:lpstr>Презентация PowerPoint</vt:lpstr>
      <vt:lpstr>Бурые водоросли</vt:lpstr>
      <vt:lpstr>Красные водоросли</vt:lpstr>
      <vt:lpstr> Роль водорослей в жизни и деятельности человека</vt:lpstr>
      <vt:lpstr> Роль водорослей в природе</vt:lpstr>
      <vt:lpstr>Вред, наносимый водорослями:</vt:lpstr>
      <vt:lpstr>Посчитаем фишки!!!</vt:lpstr>
      <vt:lpstr>    Составьте кластер на тему «Значение водорослей».     </vt:lpstr>
      <vt:lpstr>Презентация PowerPoint</vt:lpstr>
      <vt:lpstr>Посчитаем фишки!!!</vt:lpstr>
      <vt:lpstr>Облако знаний</vt:lpstr>
      <vt:lpstr>Домашнее задание: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Водоросли</dc:title>
  <dc:creator>User</dc:creator>
  <cp:lastModifiedBy>HP</cp:lastModifiedBy>
  <cp:revision>44</cp:revision>
  <dcterms:created xsi:type="dcterms:W3CDTF">2013-01-27T07:50:18Z</dcterms:created>
  <dcterms:modified xsi:type="dcterms:W3CDTF">2022-03-07T22:06:24Z</dcterms:modified>
</cp:coreProperties>
</file>