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3"/>
    <p:restoredTop sz="94669"/>
  </p:normalViewPr>
  <p:slideViewPr>
    <p:cSldViewPr>
      <p:cViewPr varScale="1">
        <p:scale>
          <a:sx n="72" d="100"/>
          <a:sy n="72" d="100"/>
        </p:scale>
        <p:origin x="732" y="54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endParaRPr lang="ru-RU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B4C71EC6-210F-42DE-9C53-41977AD35B3D}" type="datetime1">
              <a:rPr lang="ru-RU"/>
              <a:pPr lvl="0">
                <a:defRPr/>
              </a:pPr>
              <a:t>17.04.2025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19B0651-EE4F-4900-A07F-96A6BFA9D0F0}" type="slidenum">
              <a:rPr lang="ru-RU"/>
              <a:pPr lvl="0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788696" cy="576064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pPr lvl="0">
              <a:defRPr/>
            </a:pPr>
            <a:r>
              <a:rPr lang="ru-RU" sz="1400">
                <a:solidFill>
                  <a:schemeClr val="tx1"/>
                </a:solidFill>
                <a:latin typeface="Cambria"/>
                <a:cs typeface="Times New Roman"/>
              </a:rPr>
              <a:t>Муниципальное дошкольное образовательное учреждение</a:t>
            </a:r>
          </a:p>
          <a:p>
            <a:pPr lvl="0">
              <a:defRPr/>
            </a:pPr>
            <a:r>
              <a:rPr lang="ru-RU" sz="1400">
                <a:solidFill>
                  <a:schemeClr val="tx1"/>
                </a:solidFill>
                <a:latin typeface="Cambria"/>
                <a:cs typeface="Times New Roman"/>
              </a:rPr>
              <a:t>«Детский сад общеразвивающего вида №96 «Соловушка»</a:t>
            </a:r>
          </a:p>
        </p:txBody>
      </p:sp>
      <p:sp>
        <p:nvSpPr>
          <p:cNvPr id="4" name="Заголовок 1"/>
          <p:cNvSpPr>
            <a:spLocks noGrp="1"/>
          </p:cNvSpPr>
          <p:nvPr/>
        </p:nvSpPr>
        <p:spPr>
          <a:xfrm>
            <a:off x="971600" y="1268760"/>
            <a:ext cx="7765032" cy="1836204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anchor="ctr">
            <a:normAutofit/>
          </a:bodyPr>
          <a:lstStyle/>
          <a:p>
            <a:pPr lvl="0" algn="ctr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sz="3600" b="1" i="1" u="none" strike="noStrike" kern="1200" cap="none" normalizeH="0" baseline="0" dirty="0">
                <a:solidFill>
                  <a:srgbClr val="C00000"/>
                </a:solidFill>
                <a:latin typeface="Cambria"/>
                <a:cs typeface="Times New Roman"/>
              </a:rPr>
              <a:t>Детско – родительский, </a:t>
            </a:r>
          </a:p>
          <a:p>
            <a:pPr lvl="0" algn="ctr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sz="3600" b="1" i="1" u="none" strike="noStrike" kern="1200" cap="none" normalizeH="0" baseline="0" dirty="0">
                <a:solidFill>
                  <a:srgbClr val="C00000"/>
                </a:solidFill>
                <a:latin typeface="Cambria"/>
                <a:cs typeface="Times New Roman"/>
              </a:rPr>
              <a:t>групповой проект</a:t>
            </a:r>
          </a:p>
          <a:p>
            <a:pPr lvl="0" algn="ctr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sz="3600" b="1" i="1" u="none" strike="noStrike" kern="1200" cap="none" normalizeH="0" baseline="0" dirty="0">
                <a:solidFill>
                  <a:srgbClr val="C00000"/>
                </a:solidFill>
                <a:latin typeface="Cambria"/>
                <a:cs typeface="Times New Roman"/>
              </a:rPr>
              <a:t>«</a:t>
            </a:r>
            <a:r>
              <a:rPr kumimoji="0" lang="ru-RU" altLang="en-US" sz="3600" b="1" i="1" u="none" strike="noStrike" kern="1200" cap="none" normalizeH="0" baseline="0" dirty="0">
                <a:solidFill>
                  <a:srgbClr val="C00000"/>
                </a:solidFill>
                <a:latin typeface="Cambria"/>
                <a:cs typeface="Times New Roman"/>
              </a:rPr>
              <a:t>От зернышка до каравая</a:t>
            </a:r>
            <a:r>
              <a:rPr kumimoji="0" lang="ru-RU" sz="3600" b="1" i="1" u="none" strike="noStrike" kern="1200" cap="none" normalizeH="0" baseline="0" dirty="0">
                <a:solidFill>
                  <a:srgbClr val="C00000"/>
                </a:solidFill>
                <a:latin typeface="Cambria"/>
                <a:cs typeface="Times New Roman"/>
              </a:rPr>
              <a:t>»</a:t>
            </a:r>
          </a:p>
        </p:txBody>
      </p:sp>
      <p:sp>
        <p:nvSpPr>
          <p:cNvPr id="5" name="Заголовок 1"/>
          <p:cNvSpPr>
            <a:spLocks noGrp="1"/>
          </p:cNvSpPr>
          <p:nvPr/>
        </p:nvSpPr>
        <p:spPr>
          <a:xfrm>
            <a:off x="4283968" y="4322322"/>
            <a:ext cx="4634408" cy="162018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anchor="ctr">
            <a:normAutofit/>
          </a:bodyPr>
          <a:lstStyle/>
          <a:p>
            <a:pPr lvl="0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altLang="en-US" sz="1400" b="0" i="0" u="none" strike="noStrike" kern="1200" cap="none" normalizeH="0" baseline="0" dirty="0">
                <a:solidFill>
                  <a:schemeClr val="tx1"/>
                </a:solidFill>
                <a:latin typeface="Times New Roman"/>
                <a:cs typeface="Times New Roman"/>
              </a:rPr>
              <a:t>                                </a:t>
            </a:r>
            <a:endParaRPr kumimoji="0" lang="ru-RU" altLang="en-US" sz="1400" b="0" i="0" u="none" strike="noStrike" kern="1200" cap="none" normalizeH="0" baseline="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altLang="en-US" sz="1400" b="0" i="0" u="none" strike="noStrike" kern="1200" cap="none" normalizeH="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lvl="0" algn="r" defTabSz="914400" rtl="0" eaLnBrk="1" latinLnBrk="0" hangingPunct="1">
              <a:spcBef>
                <a:spcPct val="0"/>
              </a:spcBef>
              <a:buNone/>
              <a:defRPr/>
            </a:pPr>
            <a:r>
              <a:rPr kumimoji="0" lang="ru-RU" sz="2117" b="1" i="1" u="none" strike="noStrike" kern="1200" cap="none" normalizeH="0" baseline="0" dirty="0" smtClean="0">
                <a:solidFill>
                  <a:schemeClr val="tx1"/>
                </a:solidFill>
                <a:latin typeface="Cambria"/>
                <a:cs typeface="Calibri"/>
              </a:rPr>
              <a:t>Подготовила</a:t>
            </a:r>
            <a:r>
              <a:rPr kumimoji="0" lang="ru-RU" sz="2117" b="1" i="1" u="none" strike="noStrike" kern="1200" cap="none" normalizeH="0" dirty="0" smtClean="0">
                <a:solidFill>
                  <a:schemeClr val="tx1"/>
                </a:solidFill>
                <a:latin typeface="Cambria"/>
                <a:cs typeface="Calibri"/>
              </a:rPr>
              <a:t> </a:t>
            </a:r>
            <a:r>
              <a:rPr kumimoji="0" lang="ru-RU" altLang="en-US" sz="2117" b="1" i="1" u="none" strike="noStrike" kern="1200" cap="none" normalizeH="0" baseline="0" dirty="0" smtClean="0">
                <a:solidFill>
                  <a:schemeClr val="tx1"/>
                </a:solidFill>
                <a:latin typeface="Cambria"/>
                <a:cs typeface="Calibri"/>
              </a:rPr>
              <a:t>учитель</a:t>
            </a:r>
            <a:r>
              <a:rPr kumimoji="0" lang="en-US" altLang="ru-RU" sz="2117" b="1" i="1" u="none" strike="noStrike" kern="1200" cap="none" normalizeH="0" baseline="0" dirty="0">
                <a:solidFill>
                  <a:schemeClr val="tx1"/>
                </a:solidFill>
                <a:latin typeface="Cambria"/>
                <a:cs typeface="Calibri"/>
              </a:rPr>
              <a:t>-</a:t>
            </a:r>
            <a:r>
              <a:rPr kumimoji="0" lang="ru-RU" altLang="en-US" sz="2117" b="1" i="1" u="none" strike="noStrike" kern="1200" cap="none" normalizeH="0" baseline="0" dirty="0">
                <a:solidFill>
                  <a:schemeClr val="tx1"/>
                </a:solidFill>
                <a:latin typeface="Cambria"/>
                <a:cs typeface="Calibri"/>
              </a:rPr>
              <a:t>логопед </a:t>
            </a:r>
            <a:r>
              <a:rPr kumimoji="0" lang="ru-RU" altLang="en-US" sz="2117" b="1" i="1" u="none" strike="noStrike" kern="1200" cap="none" normalizeH="0" baseline="0" dirty="0" err="1" smtClean="0">
                <a:solidFill>
                  <a:schemeClr val="tx1"/>
                </a:solidFill>
                <a:latin typeface="Cambria"/>
                <a:cs typeface="Calibri"/>
              </a:rPr>
              <a:t>Булдакова</a:t>
            </a:r>
            <a:r>
              <a:rPr kumimoji="0" lang="ru-RU" altLang="en-US" sz="2117" b="1" i="1" u="none" strike="noStrike" kern="1200" cap="none" normalizeH="0" baseline="0" dirty="0" smtClean="0">
                <a:solidFill>
                  <a:schemeClr val="tx1"/>
                </a:solidFill>
                <a:latin typeface="Cambria"/>
                <a:cs typeface="Calibri"/>
              </a:rPr>
              <a:t> </a:t>
            </a:r>
            <a:r>
              <a:rPr kumimoji="0" lang="ru-RU" altLang="en-US" sz="2117" b="1" i="1" u="none" strike="noStrike" kern="1200" cap="none" normalizeH="0" baseline="0" dirty="0">
                <a:solidFill>
                  <a:schemeClr val="tx1"/>
                </a:solidFill>
                <a:latin typeface="Cambria"/>
                <a:cs typeface="Calibri"/>
              </a:rPr>
              <a:t>Татьяна Анатольевна</a:t>
            </a:r>
          </a:p>
          <a:p>
            <a:pPr lvl="0" algn="r" defTabSz="914400" rtl="0" eaLnBrk="1" latinLnBrk="0" hangingPunct="1">
              <a:spcBef>
                <a:spcPct val="0"/>
              </a:spcBef>
              <a:buNone/>
              <a:defRPr/>
            </a:pPr>
            <a:endParaRPr kumimoji="0" lang="ru-RU" b="0" i="0" u="none" strike="noStrike" kern="1200" cap="none" normalizeH="0" baseline="0" dirty="0">
              <a:solidFill>
                <a:schemeClr val="tx1"/>
              </a:solidFill>
              <a:latin typeface="Cambria"/>
            </a:endParaRPr>
          </a:p>
          <a:p>
            <a:pPr lvl="0" algn="r" defTabSz="914400" rtl="0" eaLnBrk="1" latinLnBrk="0" hangingPunct="1">
              <a:spcBef>
                <a:spcPct val="0"/>
              </a:spcBef>
              <a:buNone/>
              <a:defRPr/>
            </a:pPr>
            <a:endParaRPr kumimoji="0" lang="en-US" b="0" i="0" u="none" strike="noStrike" kern="1200" cap="none" normalizeH="0" baseline="0" dirty="0">
              <a:solidFill>
                <a:schemeClr val="tx1"/>
              </a:solidFill>
              <a:latin typeface="Cambria"/>
              <a:cs typeface="Calibri"/>
            </a:endParaRPr>
          </a:p>
          <a:p>
            <a:pPr lvl="0" algn="r" defTabSz="914400" rtl="0" eaLnBrk="1" latinLnBrk="0" hangingPunct="1">
              <a:spcBef>
                <a:spcPct val="0"/>
              </a:spcBef>
              <a:buNone/>
              <a:defRPr/>
            </a:pPr>
            <a:endParaRPr kumimoji="0" lang="ru-RU" sz="1800" b="0" i="0" u="none" strike="noStrike" kern="1200" cap="none" normalizeH="0" baseline="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683696"/>
            <a:ext cx="6416588" cy="5176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endParaRPr lang="ru-RU" altLang="en-US" sz="14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altLang="en-US" sz="1400">
                <a:solidFill>
                  <a:schemeClr val="tx1"/>
                </a:solidFill>
                <a:latin typeface="Times New Roman"/>
                <a:cs typeface="Times New Roman"/>
              </a:rPr>
              <a:t>Вологда </a:t>
            </a:r>
            <a:r>
              <a:rPr lang="en-US" altLang="ru-RU" sz="1400">
                <a:solidFill>
                  <a:schemeClr val="tx1"/>
                </a:solidFill>
                <a:latin typeface="Times New Roman"/>
                <a:cs typeface="Times New Roman"/>
              </a:rPr>
              <a:t>2024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088" cy="814102"/>
          </a:xfrm>
        </p:spPr>
        <p:txBody>
          <a:bodyPr/>
          <a:lstStyle/>
          <a:p>
            <a:pPr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  <a:cs typeface="Times New Roman"/>
              </a:rPr>
              <a:t>Паспорт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8688" y="1166018"/>
            <a:ext cx="8229600" cy="5035289"/>
          </a:xfrm>
        </p:spPr>
        <p:txBody>
          <a:bodyPr/>
          <a:lstStyle/>
          <a:p>
            <a:pPr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Вид проекта </a:t>
            </a:r>
            <a:r>
              <a:rPr lang="ru-RU" altLang="en-US" sz="1400">
                <a:latin typeface="Cambria"/>
                <a:cs typeface="Times New Roman"/>
              </a:rPr>
              <a:t>–  детско – родительский, групповой.</a:t>
            </a:r>
          </a:p>
          <a:p>
            <a:pPr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По содержанию</a:t>
            </a:r>
            <a:r>
              <a:rPr lang="ru-RU" altLang="en-US" sz="1400">
                <a:latin typeface="Cambria"/>
                <a:cs typeface="Times New Roman"/>
              </a:rPr>
              <a:t> – информационно – исследовательский, творческий</a:t>
            </a:r>
          </a:p>
          <a:p>
            <a:pPr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По времени</a:t>
            </a:r>
            <a:r>
              <a:rPr lang="ru-RU" altLang="en-US" sz="1400">
                <a:latin typeface="Cambria"/>
                <a:cs typeface="Times New Roman"/>
              </a:rPr>
              <a:t> – долгосрочный ( с 1.10 – 25.10)</a:t>
            </a:r>
          </a:p>
          <a:p>
            <a:pPr>
              <a:buNone/>
              <a:defRPr/>
            </a:pPr>
            <a:endParaRPr lang="ru-RU" altLang="en-US" sz="1400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Участники проекта:</a:t>
            </a:r>
            <a:r>
              <a:rPr lang="ru-RU" altLang="en-US" sz="1400">
                <a:latin typeface="Cambria"/>
                <a:cs typeface="Times New Roman"/>
              </a:rPr>
              <a:t>  дети  логопедической группы с ТНР №7, их родители, педагоги группы: воспитатели – Береснева Любовь Сергеевна, Богомолова  Клавдия Владимировна,  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учитель – логопед:  Булдакова Татьяна Анатольевна.</a:t>
            </a:r>
          </a:p>
          <a:p>
            <a:pPr>
              <a:buNone/>
              <a:defRPr/>
            </a:pPr>
            <a:endParaRPr lang="ru-RU" altLang="en-US" sz="1400">
              <a:latin typeface="Cambria"/>
              <a:cs typeface="Times New Roman"/>
            </a:endParaRPr>
          </a:p>
          <a:p>
            <a:pPr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Интегрируемые образовательные области: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* Познавательное развитие;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* Речевое развитие;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* Социально-коммуникативное развитие;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* Художественно-эстетическое развитие</a:t>
            </a:r>
            <a:r>
              <a:rPr lang="en-US" altLang="ru-RU" sz="1400">
                <a:latin typeface="Cambria"/>
                <a:cs typeface="Times New Roman"/>
              </a:rPr>
              <a:t>;</a:t>
            </a:r>
          </a:p>
          <a:p>
            <a:pPr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* Физическое развитие</a:t>
            </a:r>
            <a:r>
              <a:rPr lang="en-US" altLang="ru-RU" sz="1400">
                <a:latin typeface="Cambria"/>
                <a:cs typeface="Times New Roman"/>
              </a:rPr>
              <a:t>.</a:t>
            </a:r>
          </a:p>
          <a:p>
            <a:pPr>
              <a:buNone/>
              <a:defRPr/>
            </a:pPr>
            <a:endParaRPr lang="en-US" altLang="ru-RU" sz="1400">
              <a:latin typeface="Cambria"/>
              <a:cs typeface="Times New Roman"/>
            </a:endParaRPr>
          </a:p>
          <a:p>
            <a:pPr>
              <a:buNone/>
              <a:defRPr/>
            </a:pPr>
            <a:r>
              <a:rPr lang="ru-RU" altLang="en-US" sz="1400" b="1">
                <a:latin typeface="Cambria"/>
                <a:cs typeface="Times New Roman"/>
              </a:rPr>
              <a:t>Значимост</a:t>
            </a:r>
            <a:r>
              <a:rPr lang="ru-RU" altLang="en-US" sz="1400">
                <a:latin typeface="Cambria"/>
                <a:cs typeface="Times New Roman"/>
              </a:rPr>
              <a:t>ь</a:t>
            </a:r>
            <a:r>
              <a:rPr lang="ru-RU" altLang="en-US" sz="1400" b="1">
                <a:latin typeface="Cambria"/>
                <a:cs typeface="Times New Roman"/>
              </a:rPr>
              <a:t> проекта.</a:t>
            </a:r>
            <a:r>
              <a:rPr lang="ru-RU" altLang="en-US" sz="1400">
                <a:latin typeface="Cambria"/>
                <a:cs typeface="Times New Roman"/>
              </a:rPr>
              <a:t> </a:t>
            </a:r>
          </a:p>
          <a:p>
            <a:pPr marL="0" indent="0">
              <a:buNone/>
              <a:defRPr/>
            </a:pPr>
            <a:r>
              <a:rPr lang="ru-RU" altLang="en-US" sz="1400">
                <a:latin typeface="Cambria"/>
                <a:cs typeface="Times New Roman"/>
              </a:rPr>
              <a:t>Детский сад и семья является важной ступенью ознакомления ребёнка с социальным окружением,  что не только расширяет общую осведомлённость об окружающей действительности, окружающем мире, кругозоре детей, но и формирует у них определённый опыт, способствует ранней профориентаци</a:t>
            </a:r>
            <a:r>
              <a:rPr lang="en-US" altLang="ru-RU" sz="1400">
                <a:latin typeface="Cambria"/>
                <a:cs typeface="Times New Roman"/>
              </a:rPr>
              <a:t>.</a:t>
            </a:r>
            <a:endParaRPr lang="en-US" altLang="ru-RU" sz="1300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endParaRPr lang="en-US" altLang="ru-RU" sz="1300" b="1">
              <a:latin typeface="Cambria"/>
              <a:cs typeface="Times New Roman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84684"/>
            <a:ext cx="8231088" cy="5541479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  <a:defRPr/>
            </a:pPr>
            <a:r>
              <a:rPr lang="en-US" altLang="ru-RU" b="1">
                <a:latin typeface="Cambria"/>
                <a:cs typeface="Times New Roman"/>
              </a:rPr>
              <a:t>Аннотация. </a:t>
            </a:r>
          </a:p>
          <a:p>
            <a:pPr marL="0" indent="0">
              <a:buNone/>
              <a:defRPr/>
            </a:pPr>
            <a:r>
              <a:rPr lang="ru-RU" altLang="en-US">
                <a:latin typeface="Cambria"/>
                <a:cs typeface="Times New Roman"/>
              </a:rPr>
              <a:t>     </a:t>
            </a:r>
            <a:r>
              <a:rPr lang="en-US" altLang="ru-RU">
                <a:latin typeface="Cambria"/>
                <a:cs typeface="Times New Roman"/>
              </a:rPr>
              <a:t>С  обилием хлебо – булочных изделий в нашем городе, дети очень мало знают о том, как растят хлеб, как он появляется у нас на столе. А о правилах  бережного  обращения с хлебом даже не слышали. </a:t>
            </a:r>
          </a:p>
          <a:p>
            <a:pPr marL="0" indent="0">
              <a:buNone/>
              <a:defRPr/>
            </a:pPr>
            <a:r>
              <a:rPr lang="en-US" altLang="ru-RU">
                <a:latin typeface="Cambria"/>
                <a:cs typeface="Times New Roman"/>
              </a:rPr>
              <a:t>     Данный проект разработан для детей логопедической группы  с ТНР с учётом их речевого, умственного и психического развития. Внедрение проекта в воспитательно – образовательную работу позволит  пополнить знания по данной теме, развить активный  словарь, повысится речевая активность, улучшатся навыки и умения в творческой деятельности; дети познакомятся с тем, как растили хлеб в старину и как сейчас, как готовят тесто и кто печёт хлеб; дети поучаствуют в экспериментах с мукой, узнают пословицы и поговорки, выучат стихи, покажут сказку и т.д.</a:t>
            </a:r>
          </a:p>
          <a:p>
            <a:pPr marL="0" indent="0">
              <a:buNone/>
              <a:defRPr/>
            </a:pPr>
            <a:endParaRPr lang="en-US" altLang="ru-RU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r>
              <a:rPr lang="ru-RU" altLang="en-US" b="1">
                <a:latin typeface="Cambria"/>
                <a:cs typeface="Times New Roman"/>
              </a:rPr>
              <a:t>Гипотеза:</a:t>
            </a:r>
            <a:r>
              <a:rPr lang="ru-RU" altLang="en-US">
                <a:latin typeface="Cambria"/>
                <a:cs typeface="Times New Roman"/>
              </a:rPr>
              <a:t> получение хлеба – это результат труда людей разных профессий. Если человек будет знать, сколько затрачено труда для того, чтобы пришел хлеб к нам на стол, то будут бережнее относиться к нему.</a:t>
            </a:r>
          </a:p>
          <a:p>
            <a:pPr>
              <a:defRPr/>
            </a:pPr>
            <a:endParaRPr lang="ru-RU" altLang="en-US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r>
              <a:rPr lang="ru-RU" altLang="en-US" b="1">
                <a:latin typeface="Cambria"/>
                <a:cs typeface="Times New Roman"/>
              </a:rPr>
              <a:t>Актуальность. </a:t>
            </a:r>
            <a:endParaRPr lang="ru-RU" altLang="en-US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r>
              <a:rPr lang="ru-RU" altLang="en-US">
                <a:latin typeface="Cambria"/>
                <a:cs typeface="Times New Roman"/>
              </a:rPr>
              <a:t>   Тема проекта очень актуальна в наши дни.  Многие дети не знают о труде людей, выращивающих хлеб.  С хлебом дети встречаются ежедневно, и, возможно, у них теряется значимость этого главного продукта. Дети  относятся к хлебу небрежно (бросают, играют, крошат, лепят фигурки, выбрасывают недоеденные куски).</a:t>
            </a:r>
          </a:p>
          <a:p>
            <a:pPr marL="0" indent="0">
              <a:buNone/>
              <a:defRPr/>
            </a:pPr>
            <a:r>
              <a:rPr lang="ru-RU" altLang="en-US">
                <a:latin typeface="Cambria"/>
                <a:cs typeface="Times New Roman"/>
              </a:rPr>
              <a:t>    Вместе с детьми   мы решили проследить весь путь хлеба. Данный проект позволяет в условиях воспитательно – образовательного процесса расширить знания детей о пользе хлеба, о его ценности, о тяжёлом труде людей, выращивающих хлеб.  </a:t>
            </a:r>
          </a:p>
          <a:p>
            <a:pPr marL="0" indent="0">
              <a:buNone/>
              <a:defRPr/>
            </a:pPr>
            <a:r>
              <a:rPr lang="ru-RU" altLang="en-US">
                <a:latin typeface="Cambria"/>
                <a:cs typeface="Times New Roman"/>
              </a:rPr>
              <a:t>    Одним из методов проекта  является исследовательская работа, в ходе которой дети сами проведут исследование, с помощью взрослого обработат результаты и представят их в виде рисунков, фотографий, презентаций.    </a:t>
            </a:r>
          </a:p>
          <a:p>
            <a:pPr marL="0" indent="0">
              <a:buNone/>
              <a:defRPr/>
            </a:pPr>
            <a:r>
              <a:rPr lang="ru-RU" altLang="en-US">
                <a:latin typeface="Cambria"/>
                <a:cs typeface="Times New Roman"/>
              </a:rPr>
              <a:t>    Осуществляя проект, участники учатся пользоваться различными источниками и способами получения информации. В ходе работы над проектом формируются коммуникативные навыки, умение работать в команде.</a:t>
            </a:r>
          </a:p>
          <a:p>
            <a:pPr marL="0" indent="0">
              <a:buNone/>
              <a:defRPr/>
            </a:pPr>
            <a:endParaRPr lang="ru-RU" altLang="en-US">
              <a:latin typeface="Cambria"/>
              <a:cs typeface="Times New Roman"/>
            </a:endParaRPr>
          </a:p>
          <a:p>
            <a:pPr marL="0" indent="0">
              <a:buNone/>
              <a:defRPr/>
            </a:pPr>
            <a:r>
              <a:rPr lang="ru-RU" altLang="en-US" b="1">
                <a:latin typeface="Cambria"/>
                <a:cs typeface="Times New Roman"/>
              </a:rPr>
              <a:t>Проблема:</a:t>
            </a:r>
            <a:r>
              <a:rPr lang="ru-RU" altLang="en-US">
                <a:latin typeface="Cambria"/>
                <a:cs typeface="Times New Roman"/>
              </a:rPr>
              <a:t> незнание детьми знаний о хлебе: способах его выращивания, стадий обработки зерна, муки, выпекания. Результат: Дети не ценят этот продукт, а родители не уделяют внимания  воспитанию бережного обращения с хлебом.</a:t>
            </a:r>
          </a:p>
          <a:p>
            <a:pPr marL="0" indent="0">
              <a:defRPr/>
            </a:pPr>
            <a:endParaRPr lang="ru-RU" altLang="en-US">
              <a:latin typeface="Cambria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088" cy="778098"/>
          </a:xfrm>
        </p:spPr>
        <p:txBody>
          <a:bodyPr/>
          <a:lstStyle/>
          <a:p>
            <a:pPr>
              <a:defRPr/>
            </a:pPr>
            <a:r>
              <a:rPr lang="ru-RU" altLang="en-US" sz="3200" b="1" i="1">
                <a:solidFill>
                  <a:srgbClr val="621F3A"/>
                </a:solidFill>
                <a:latin typeface="Cambria"/>
              </a:rPr>
              <a:t>Цели и задачи проекта: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364" y="872716"/>
            <a:ext cx="8316924" cy="5616624"/>
          </a:xfrm>
        </p:spPr>
        <p:txBody>
          <a:bodyPr>
            <a:normAutofit fontScale="92500" lnSpcReduction="20000"/>
          </a:bodyPr>
          <a:lstStyle/>
          <a:p>
            <a:pPr>
              <a:buNone/>
              <a:defRPr/>
            </a:pPr>
            <a:r>
              <a:rPr lang="ru-RU" altLang="en-US" sz="1297" b="1">
                <a:latin typeface="Cambria"/>
              </a:rPr>
              <a:t>Цель педагога: </a:t>
            </a:r>
            <a:r>
              <a:rPr lang="ru-RU" altLang="en-US" sz="1297">
                <a:latin typeface="Cambria"/>
              </a:rPr>
              <a:t>формирование у детей и родителей элементарных знаний о хлебе.</a:t>
            </a:r>
          </a:p>
          <a:p>
            <a:pPr>
              <a:buNone/>
              <a:defRPr/>
            </a:pPr>
            <a:endParaRPr lang="ru-RU" altLang="en-US" sz="1297">
              <a:latin typeface="Cambria"/>
            </a:endParaRPr>
          </a:p>
          <a:p>
            <a:pPr>
              <a:buNone/>
              <a:defRPr/>
            </a:pPr>
            <a:r>
              <a:rPr lang="ru-RU" altLang="en-US" sz="1297" b="1">
                <a:latin typeface="Cambria"/>
              </a:rPr>
              <a:t>Задачи для педагога: </a:t>
            </a:r>
          </a:p>
          <a:p>
            <a:pPr>
              <a:buNone/>
              <a:defRPr/>
            </a:pPr>
            <a:r>
              <a:rPr lang="ru-RU" altLang="en-US" sz="1297">
                <a:latin typeface="Cambria"/>
              </a:rPr>
              <a:t>* Создать условия для ознакомления детей со способами выращивания хлеба; 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Научить родителей выстраивать детско – родительские отношения на основе сотрудничества через осуществление  проектно – исследовательской деятельности;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Подобрать материал по теме проекта: художественную литературу, загадки, пословицы; 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Провести с детьми исследования свойств муки;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Сделать презентацию продуктов творческой деятельности</a:t>
            </a:r>
            <a:r>
              <a:rPr lang="en-US" altLang="ru-RU" sz="1297">
                <a:latin typeface="Cambria"/>
              </a:rPr>
              <a:t>.</a:t>
            </a:r>
          </a:p>
          <a:p>
            <a:pPr marL="90011" indent="-90011">
              <a:buNone/>
              <a:defRPr/>
            </a:pPr>
            <a:endParaRPr lang="ru-RU" altLang="en-US" sz="1297">
              <a:latin typeface="Cambria"/>
            </a:endParaRPr>
          </a:p>
          <a:p>
            <a:pPr marL="90011" indent="-90011">
              <a:buNone/>
              <a:defRPr/>
            </a:pPr>
            <a:r>
              <a:rPr lang="en-US" altLang="ru-RU" sz="1297" b="1">
                <a:latin typeface="Cambria"/>
              </a:rPr>
              <a:t>Цель для родителей:</a:t>
            </a:r>
            <a:r>
              <a:rPr lang="ru-RU" altLang="en-US" sz="1297">
                <a:latin typeface="Cambria"/>
              </a:rPr>
              <a:t> ф</a:t>
            </a:r>
            <a:r>
              <a:rPr lang="en-US" altLang="ru-RU" sz="1297">
                <a:latin typeface="Cambria"/>
              </a:rPr>
              <a:t>ормирование у родителей устойчивого интереса к  познавательной, речевой,  творческой  деятельности детей, как участнику образовательного процесса.</a:t>
            </a:r>
          </a:p>
          <a:p>
            <a:pPr marL="90011" indent="-90011">
              <a:buNone/>
              <a:defRPr/>
            </a:pPr>
            <a:endParaRPr lang="en-US" altLang="ru-RU" sz="1297">
              <a:latin typeface="Cambria"/>
            </a:endParaRPr>
          </a:p>
          <a:p>
            <a:pPr marL="90011" indent="-90011">
              <a:buNone/>
              <a:defRPr/>
            </a:pPr>
            <a:r>
              <a:rPr lang="en-US" altLang="ru-RU" sz="1297" b="1">
                <a:latin typeface="Cambria"/>
              </a:rPr>
              <a:t>Задачи для родителей:</a:t>
            </a:r>
          </a:p>
          <a:p>
            <a:pPr marL="90011" indent="-90011">
              <a:buNone/>
              <a:defRPr/>
            </a:pPr>
            <a:r>
              <a:rPr lang="en-US" altLang="ru-RU" sz="1297">
                <a:latin typeface="Cambria"/>
              </a:rPr>
              <a:t>* Понять назначение познавательно -  исследовательского, творческого  проекта  «Наш хлеб – настоящий вологодский продукт»</a:t>
            </a:r>
          </a:p>
          <a:p>
            <a:pPr marL="90011" indent="-90011">
              <a:buNone/>
              <a:defRPr/>
            </a:pPr>
            <a:r>
              <a:rPr lang="en-US" altLang="ru-RU" sz="1297">
                <a:latin typeface="Cambria"/>
              </a:rPr>
              <a:t>*  Научиться реализовывать его вместе с ребёнком;</a:t>
            </a:r>
          </a:p>
          <a:p>
            <a:pPr marL="90011" indent="-90011">
              <a:buNone/>
              <a:defRPr/>
            </a:pPr>
            <a:r>
              <a:rPr lang="en-US" altLang="ru-RU" sz="1297">
                <a:latin typeface="Cambria"/>
              </a:rPr>
              <a:t>* Совершенствовать навыки исследовательской деятельности вместе со своим ребёнком в рамках реализации проекта;</a:t>
            </a:r>
          </a:p>
          <a:p>
            <a:pPr marL="90011" indent="-90011">
              <a:buNone/>
              <a:defRPr/>
            </a:pPr>
            <a:endParaRPr lang="en-US" altLang="ru-RU" sz="1297">
              <a:latin typeface="Cambria"/>
            </a:endParaRPr>
          </a:p>
          <a:p>
            <a:pPr marL="0" indent="0">
              <a:buNone/>
              <a:defRPr/>
            </a:pPr>
            <a:r>
              <a:rPr lang="ru-RU" altLang="en-US" sz="1297" b="1">
                <a:latin typeface="Cambria"/>
              </a:rPr>
              <a:t>Цель для детей</a:t>
            </a:r>
            <a:r>
              <a:rPr lang="en-US" altLang="ru-RU" sz="1297" b="1">
                <a:latin typeface="Cambria"/>
              </a:rPr>
              <a:t>:</a:t>
            </a:r>
            <a:r>
              <a:rPr lang="ru-RU" altLang="en-US" sz="1297" b="1">
                <a:latin typeface="Cambria"/>
              </a:rPr>
              <a:t> </a:t>
            </a:r>
            <a:r>
              <a:rPr lang="ru-RU" altLang="en-US" sz="1297">
                <a:latin typeface="Cambria"/>
              </a:rPr>
              <a:t>формирование у детей с нарушениями речи знаний, умений и навыков по теме «Хлеб», правил бережного отношения к хлебу, развитие активного словаря.</a:t>
            </a:r>
          </a:p>
          <a:p>
            <a:pPr marL="0" indent="0">
              <a:buNone/>
              <a:defRPr/>
            </a:pPr>
            <a:endParaRPr lang="ru-RU" altLang="en-US" sz="1297" b="1">
              <a:latin typeface="Cambria"/>
            </a:endParaRPr>
          </a:p>
          <a:p>
            <a:pPr>
              <a:buNone/>
              <a:defRPr/>
            </a:pPr>
            <a:r>
              <a:rPr lang="ru-RU" altLang="en-US" sz="1297" b="1">
                <a:latin typeface="Cambria"/>
              </a:rPr>
              <a:t>Задачи для детей</a:t>
            </a:r>
            <a:r>
              <a:rPr lang="en-US" altLang="ru-RU" sz="1297" b="1">
                <a:latin typeface="Cambria"/>
              </a:rPr>
              <a:t>: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Обогащать и конкретизировать представления ребёнка о хлебо – булочных изделиях, воспитывать интерес и уважение к людям труда;</a:t>
            </a:r>
          </a:p>
          <a:p>
            <a:pPr>
              <a:buNone/>
              <a:defRPr/>
            </a:pPr>
            <a:r>
              <a:rPr lang="ru-RU" altLang="en-US" sz="1297">
                <a:latin typeface="Cambria"/>
              </a:rPr>
              <a:t>* Обогатить активный словарь детей специфическими терминами и названиями;</a:t>
            </a:r>
          </a:p>
          <a:p>
            <a:pPr marL="90011" indent="-90011">
              <a:buNone/>
              <a:defRPr/>
            </a:pPr>
            <a:r>
              <a:rPr lang="ru-RU" altLang="en-US" sz="1297">
                <a:latin typeface="Cambria"/>
              </a:rPr>
              <a:t>* Помочь ребёнку осознать важность каждой профессии людей, участвующих в процессе выращивания, переработки, изготовления хлеба;</a:t>
            </a:r>
          </a:p>
          <a:p>
            <a:pPr>
              <a:buNone/>
              <a:defRPr/>
            </a:pPr>
            <a:r>
              <a:rPr lang="ru-RU" altLang="en-US" sz="1297">
                <a:latin typeface="Cambria"/>
              </a:rPr>
              <a:t>* Формировать у ребёнка  умения выражать в игровой  и продуктивной деятельности свои замыслы.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088" cy="706090"/>
          </a:xfrm>
        </p:spPr>
        <p:txBody>
          <a:bodyPr/>
          <a:lstStyle/>
          <a:p>
            <a:pPr>
              <a:defRPr/>
            </a:pPr>
            <a:r>
              <a:rPr lang="ru-RU" altLang="en-US" sz="3600" b="1" i="1">
                <a:solidFill>
                  <a:srgbClr val="4E0A28"/>
                </a:solidFill>
                <a:latin typeface="Cambria"/>
                <a:cs typeface="Times New Roman"/>
              </a:rPr>
              <a:t>Этапы реализации проекта: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83671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endParaRPr lang="ru-RU" altLang="en-US" sz="1400">
              <a:latin typeface="Cambria"/>
            </a:endParaRPr>
          </a:p>
          <a:p>
            <a:pPr>
              <a:buNone/>
              <a:defRPr/>
            </a:pPr>
            <a:r>
              <a:rPr lang="ru-RU" altLang="en-US" sz="1513" b="1">
                <a:latin typeface="Cambria"/>
                <a:cs typeface="Times New Roman"/>
              </a:rPr>
              <a:t>I этап – подготовительный.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1. Определение уровня знаний детей о хлебе.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2. Обсуждение темы проекта, задач с детьми.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3. Создание необходимых условий для реализации проекта.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4. Перспективное планирование проекта.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5. Подбор необходимой литературы по данной теме.</a:t>
            </a:r>
          </a:p>
          <a:p>
            <a:pPr>
              <a:buNone/>
              <a:defRPr/>
            </a:pPr>
            <a:endParaRPr lang="ru-RU" altLang="en-US" sz="1513">
              <a:latin typeface="Cambria"/>
              <a:cs typeface="Times New Roman"/>
            </a:endParaRPr>
          </a:p>
          <a:p>
            <a:pPr>
              <a:buNone/>
              <a:defRPr/>
            </a:pPr>
            <a:r>
              <a:rPr lang="ru-RU" altLang="en-US" sz="1513" b="1">
                <a:latin typeface="Cambria"/>
                <a:cs typeface="Times New Roman"/>
              </a:rPr>
              <a:t>II эап – основной этап (практический)</a:t>
            </a:r>
          </a:p>
          <a:p>
            <a:pPr>
              <a:buNone/>
              <a:defRPr/>
            </a:pPr>
            <a:r>
              <a:rPr lang="ru-RU" altLang="en-US" sz="1513">
                <a:latin typeface="Cambria"/>
                <a:cs typeface="Times New Roman"/>
              </a:rPr>
              <a:t>         Непосредственное внедрение в совместную деятельность воспитателя, ребенка, родителей  детей логопедической группы №7 по разным образовательным областям для реализации поставленных целей и задач по теме проекта.</a:t>
            </a:r>
          </a:p>
          <a:p>
            <a:pPr>
              <a:defRPr/>
            </a:pPr>
            <a:endParaRPr lang="ru-RU" altLang="en-US" sz="1513">
              <a:latin typeface="Cambria"/>
              <a:cs typeface="Times New Roman"/>
            </a:endParaRPr>
          </a:p>
          <a:p>
            <a:pPr>
              <a:buNone/>
              <a:defRPr/>
            </a:pPr>
            <a:r>
              <a:rPr lang="ru-RU" altLang="en-US" sz="1513" b="1">
                <a:latin typeface="Cambria"/>
                <a:cs typeface="Times New Roman"/>
              </a:rPr>
              <a:t>III этап – заключительный.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1.</a:t>
            </a:r>
            <a:r>
              <a:rPr lang="ru-RU" altLang="en-US" sz="1513">
                <a:latin typeface="Cambria"/>
                <a:cs typeface="Times New Roman"/>
              </a:rPr>
              <a:t> Фотоотчёт по этапам экспериментирования «Свойства муки»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2.</a:t>
            </a:r>
            <a:r>
              <a:rPr lang="ru-RU" altLang="en-US" sz="1513">
                <a:latin typeface="Cambria"/>
                <a:cs typeface="Times New Roman"/>
              </a:rPr>
              <a:t> Фотоотчёт  «Мастер – класс по замесу теста на кухне ДОУ» и «Маленькие пекари»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3.</a:t>
            </a:r>
            <a:r>
              <a:rPr lang="ru-RU" altLang="en-US" sz="1513">
                <a:latin typeface="Cambria"/>
                <a:cs typeface="Times New Roman"/>
              </a:rPr>
              <a:t> Выставка рисунков «Колосок», 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4.</a:t>
            </a:r>
            <a:r>
              <a:rPr lang="ru-RU" altLang="en-US" sz="1513">
                <a:latin typeface="Cambria"/>
                <a:cs typeface="Times New Roman"/>
              </a:rPr>
              <a:t> Выставка творческих работ   «Витушки» (из солёного теста);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5.</a:t>
            </a:r>
            <a:r>
              <a:rPr lang="ru-RU" altLang="en-US" sz="1513">
                <a:latin typeface="Cambria"/>
                <a:cs typeface="Times New Roman"/>
              </a:rPr>
              <a:t> Выставка творческих работ по аппликации «Мельница»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6.</a:t>
            </a:r>
            <a:r>
              <a:rPr lang="ru-RU" altLang="en-US" sz="1513">
                <a:latin typeface="Cambria"/>
                <a:cs typeface="Times New Roman"/>
              </a:rPr>
              <a:t> Презентация Лэпбука  «Хлеб – всему голова»</a:t>
            </a:r>
          </a:p>
          <a:p>
            <a:pPr>
              <a:buNone/>
              <a:defRPr/>
            </a:pPr>
            <a:r>
              <a:rPr lang="en-US" altLang="ru-RU" sz="1513">
                <a:latin typeface="Cambria"/>
                <a:cs typeface="Times New Roman"/>
              </a:rPr>
              <a:t>7.</a:t>
            </a:r>
            <a:r>
              <a:rPr lang="ru-RU" altLang="en-US" sz="1513">
                <a:latin typeface="Cambria"/>
                <a:cs typeface="Times New Roman"/>
              </a:rPr>
              <a:t> Презентация проекта  на педсовете в ДОУ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7428" y="152636"/>
            <a:ext cx="7488832" cy="1152128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altLang="en-US" sz="2500" b="1" i="1">
                <a:solidFill>
                  <a:srgbClr val="4E0A28"/>
                </a:solidFill>
                <a:latin typeface="Cambria"/>
                <a:cs typeface="Times New Roman"/>
              </a:rPr>
              <a:t>Беседа с детьми  «Берегите хлеб</a:t>
            </a:r>
            <a:r>
              <a:rPr lang="en-US" altLang="ru-RU" sz="2500" b="1" i="1">
                <a:solidFill>
                  <a:srgbClr val="4E0A28"/>
                </a:solidFill>
                <a:latin typeface="Cambria"/>
                <a:cs typeface="Times New Roman"/>
              </a:rPr>
              <a:t>!</a:t>
            </a:r>
            <a:r>
              <a:rPr lang="ru-RU" altLang="en-US" sz="2500" b="1" i="1">
                <a:solidFill>
                  <a:srgbClr val="4E0A28"/>
                </a:solidFill>
                <a:latin typeface="Cambria"/>
                <a:cs typeface="Times New Roman"/>
              </a:rPr>
              <a:t>»</a:t>
            </a:r>
            <a:br>
              <a:rPr lang="ru-RU" altLang="en-US" sz="2500" b="1" i="1">
                <a:solidFill>
                  <a:srgbClr val="4E0A28"/>
                </a:solidFill>
                <a:latin typeface="Cambria"/>
                <a:cs typeface="Times New Roman"/>
              </a:rPr>
            </a:br>
            <a:r>
              <a:rPr lang="ru-RU" altLang="en-US" sz="2500" b="1" i="1">
                <a:solidFill>
                  <a:srgbClr val="4E0A28"/>
                </a:solidFill>
                <a:latin typeface="Cambria"/>
                <a:cs typeface="Times New Roman"/>
              </a:rPr>
              <a:t>Рассматривание картины И.Шишкина «Рожь»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647728" y="1655811"/>
            <a:ext cx="2085975" cy="2781300"/>
          </a:xfrm>
          <a:prstGeom prst="roundRect">
            <a:avLst>
              <a:gd name="adj" fmla="val 16667"/>
            </a:avLst>
          </a:prstGeom>
          <a:ln w="76200">
            <a:solidFill>
              <a:srgbClr val="1CB900"/>
            </a:solidFill>
          </a:ln>
          <a:effectLst>
            <a:softEdge rad="381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9110" t="9640" b="27000"/>
          <a:stretch>
            <a:fillRect/>
          </a:stretch>
        </p:blipFill>
        <p:spPr>
          <a:xfrm>
            <a:off x="6096000" y="3225548"/>
            <a:ext cx="2793440" cy="2039655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86700" y="4220838"/>
            <a:ext cx="3133857" cy="1656184"/>
          </a:xfrm>
          <a:prstGeom prst="rect">
            <a:avLst/>
          </a:prstGeom>
          <a:ln w="38100">
            <a:solidFill>
              <a:srgbClr val="1B176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0090" t="-920" r="11010"/>
          <a:stretch>
            <a:fillRect/>
          </a:stretch>
        </p:blipFill>
        <p:spPr>
          <a:xfrm>
            <a:off x="1055440" y="1808820"/>
            <a:ext cx="1548172" cy="1980220"/>
          </a:xfrm>
          <a:prstGeom prst="rect">
            <a:avLst/>
          </a:prstGeom>
          <a:ln w="76200">
            <a:solidFill>
              <a:srgbClr val="FF6600"/>
            </a:solidFill>
          </a:ln>
          <a:effectLst>
            <a:softEdge rad="63500"/>
          </a:effec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5000"/>
              </a:lnSpc>
              <a:defRPr/>
            </a:pPr>
            <a:r>
              <a:rPr sz="2800" b="1" i="1" strike="noStrike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«Как мы готовили пирожки»</a:t>
            </a:r>
            <a:r>
              <a:rPr sz="2800" b="1" i="1" strike="noStrike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defRPr/>
            </a:pPr>
            <a:r>
              <a:rPr sz="2800" b="1" i="1" strike="noStrike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Экскурсия на кухню детского сада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13440" r="130"/>
          <a:stretch>
            <a:fillRect/>
          </a:stretch>
        </p:blipFill>
        <p:spPr>
          <a:xfrm>
            <a:off x="302125" y="1988840"/>
            <a:ext cx="2409498" cy="2088231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46985" y="3135630"/>
            <a:ext cx="4050030" cy="2914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sz="1100" b="0" i="0" strike="noStrike">
                <a:solidFill>
                  <a:srgbClr val="000000">
                    <a:alpha val="100000"/>
                  </a:srgbClr>
                </a:solidFill>
                <a:latin typeface="Calibri"/>
                <a:ea typeface="Calibri"/>
              </a:rPr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lum bright="-5000" contrast="5000"/>
          </a:blip>
          <a:srcRect r="3850" b="29270"/>
          <a:stretch>
            <a:fillRect/>
          </a:stretch>
        </p:blipFill>
        <p:spPr>
          <a:xfrm>
            <a:off x="6096000" y="1772816"/>
            <a:ext cx="2592287" cy="1944216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lum bright="-5000"/>
          </a:blip>
          <a:stretch>
            <a:fillRect/>
          </a:stretch>
        </p:blipFill>
        <p:spPr>
          <a:xfrm>
            <a:off x="3935760" y="4488696"/>
            <a:ext cx="1656184" cy="2072652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672064" y="4187177"/>
            <a:ext cx="1908212" cy="2374171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>
            <a:lum bright="-5000" contrast="5000"/>
          </a:blip>
          <a:stretch>
            <a:fillRect/>
          </a:stretch>
        </p:blipFill>
        <p:spPr>
          <a:xfrm>
            <a:off x="1523492" y="4453478"/>
            <a:ext cx="1620180" cy="2071866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>
            <a:lum contrast="5000"/>
          </a:blip>
          <a:srcRect r="220" b="14430"/>
          <a:stretch>
            <a:fillRect/>
          </a:stretch>
        </p:blipFill>
        <p:spPr>
          <a:xfrm>
            <a:off x="3503712" y="1700808"/>
            <a:ext cx="1872208" cy="1980220"/>
          </a:xfrm>
          <a:prstGeom prst="roundRect">
            <a:avLst>
              <a:gd name="adj" fmla="val 16667"/>
            </a:avLst>
          </a:prstGeom>
          <a:ln w="57150">
            <a:solidFill>
              <a:srgbClr val="00B900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56" y="152637"/>
            <a:ext cx="8377100" cy="900100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  <a:t/>
            </a:r>
            <a:b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</a:br>
            <a: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  <a:t/>
            </a:r>
            <a:b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</a:br>
            <a: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  <a:t>Тесто выстоялось, поднялось. </a:t>
            </a:r>
          </a:p>
          <a:p>
            <a:pPr lvl="0">
              <a:defRPr/>
            </a:pPr>
            <a:r>
              <a:rPr lang="ru-RU" altLang="en-US" sz="3111" b="1" i="1">
                <a:solidFill>
                  <a:srgbClr val="4E0A28"/>
                </a:solidFill>
                <a:latin typeface="Cambria"/>
                <a:cs typeface="Times New Roman"/>
              </a:rPr>
              <a:t>п</a:t>
            </a:r>
            <a:r>
              <a:rPr lang="ru-RU" sz="3111" b="1" i="1">
                <a:solidFill>
                  <a:srgbClr val="4E0A28"/>
                </a:solidFill>
                <a:latin typeface="Cambria"/>
                <a:cs typeface="Times New Roman"/>
              </a:rPr>
              <a:t>ора и пирожки лепить!</a:t>
            </a:r>
          </a:p>
          <a:p>
            <a:pPr lvl="0">
              <a:defRPr/>
            </a:pPr>
            <a:endParaRPr lang="ru-RU" sz="1777" b="1" i="1">
              <a:solidFill>
                <a:srgbClr val="4E0A28"/>
              </a:solidFill>
              <a:latin typeface="Cambria"/>
              <a:cs typeface="Times New Roman"/>
            </a:endParaRPr>
          </a:p>
          <a:p>
            <a:pPr lvl="0">
              <a:defRPr/>
            </a:pPr>
            <a:endParaRPr lang="ru-RU" sz="1777" b="1" i="1">
              <a:solidFill>
                <a:srgbClr val="4E0A28"/>
              </a:solidFill>
              <a:latin typeface="Cambria"/>
              <a:cs typeface="Times New Roman"/>
            </a:endParaRPr>
          </a:p>
          <a:p>
            <a:pPr lvl="0">
              <a:defRPr/>
            </a:pPr>
            <a:endParaRPr lang="ru-RU">
              <a:solidFill>
                <a:srgbClr val="FF00FF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lum bright="5000" contrast="5000"/>
          </a:blip>
          <a:stretch>
            <a:fillRect/>
          </a:stretch>
        </p:blipFill>
        <p:spPr>
          <a:xfrm>
            <a:off x="6544732" y="1323332"/>
            <a:ext cx="2350533" cy="1889643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lum contrast="5000"/>
          </a:blip>
          <a:stretch>
            <a:fillRect/>
          </a:stretch>
        </p:blipFill>
        <p:spPr>
          <a:xfrm>
            <a:off x="443372" y="2319681"/>
            <a:ext cx="2166739" cy="2218637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lum contrast="5000"/>
          </a:blip>
          <a:stretch>
            <a:fillRect/>
          </a:stretch>
        </p:blipFill>
        <p:spPr>
          <a:xfrm>
            <a:off x="3647728" y="1380089"/>
            <a:ext cx="2003481" cy="2048911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/>
          <a:srcRect l="9590" r="7900" b="370"/>
          <a:stretch>
            <a:fillRect/>
          </a:stretch>
        </p:blipFill>
        <p:spPr>
          <a:xfrm>
            <a:off x="3389531" y="4293096"/>
            <a:ext cx="2346429" cy="1855316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180586" y="3609020"/>
            <a:ext cx="3059430" cy="5804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sz="1400" b="1" i="1" strike="noStrike">
                <a:solidFill>
                  <a:srgbClr val="4E0A28"/>
                </a:solidFill>
                <a:latin typeface="Cambria"/>
                <a:ea typeface="Times New Roman"/>
              </a:rPr>
              <a:t>Печка разогрета, </a:t>
            </a:r>
          </a:p>
          <a:p>
            <a:pPr algn="ctr">
              <a:lnSpc>
                <a:spcPct val="115000"/>
              </a:lnSpc>
              <a:defRPr/>
            </a:pPr>
            <a:r>
              <a:rPr sz="1400" b="1" i="1" strike="noStrike">
                <a:solidFill>
                  <a:srgbClr val="4E0A28"/>
                </a:solidFill>
                <a:latin typeface="Cambria"/>
                <a:ea typeface="Times New Roman"/>
              </a:rPr>
              <a:t>ждёт пирожки!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1638523"/>
            <a:ext cx="3647728" cy="52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>
                <a:solidFill>
                  <a:srgbClr val="4E0A28"/>
                </a:solidFill>
                <a:latin typeface="Cambria"/>
                <a:cs typeface="Times New Roman"/>
              </a:rPr>
              <a:t>«Маленькие пекари» трудятся </a:t>
            </a:r>
          </a:p>
          <a:p>
            <a:pPr algn="ctr">
              <a:defRPr/>
            </a:pPr>
            <a:r>
              <a:rPr lang="ru-RU" sz="1400" b="1" i="1">
                <a:solidFill>
                  <a:srgbClr val="4E0A28"/>
                </a:solidFill>
                <a:latin typeface="Cambria"/>
                <a:cs typeface="Times New Roman"/>
              </a:rPr>
              <a:t>на славу!</a:t>
            </a:r>
            <a:endParaRPr lang="ru-RU" altLang="en-US" sz="140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14"/>
            <a:ext cx="8229600" cy="857232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200" b="1">
                <a:latin typeface="Bookman Old Style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67408" y="332655"/>
            <a:ext cx="8136904" cy="50364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sz="2400" b="1" i="1" strike="noStrike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 </a:t>
            </a:r>
            <a:r>
              <a:rPr sz="2400" b="1" i="1" strike="noStrike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 </a:t>
            </a:r>
          </a:p>
        </p:txBody>
      </p:sp>
      <p:pic>
        <p:nvPicPr>
          <p:cNvPr id="8" name="Рисунок 8"/>
          <p:cNvPicPr>
            <a:picLocks noChangeAspect="1"/>
          </p:cNvPicPr>
          <p:nvPr/>
        </p:nvPicPr>
        <p:blipFill rotWithShape="1">
          <a:blip r:embed="rId2"/>
          <a:srcRect r="2800" b="-290"/>
          <a:stretch>
            <a:fillRect/>
          </a:stretch>
        </p:blipFill>
        <p:spPr>
          <a:xfrm>
            <a:off x="3035660" y="1839077"/>
            <a:ext cx="3384376" cy="3179844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sp>
        <p:nvSpPr>
          <p:cNvPr id="9" name="Прямоугольник 2"/>
          <p:cNvSpPr/>
          <p:nvPr/>
        </p:nvSpPr>
        <p:spPr>
          <a:xfrm>
            <a:off x="767408" y="260648"/>
            <a:ext cx="8064897" cy="1299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lang="ru-RU" sz="1100" b="1">
                <a:solidFill>
                  <a:srgbClr val="000000">
                    <a:alpha val="100000"/>
                  </a:srgbClr>
                </a:solidFill>
                <a:latin typeface="Arial"/>
                <a:ea typeface="Times New Roman"/>
              </a:rPr>
              <a:t> </a:t>
            </a:r>
            <a:r>
              <a:rPr lang="ru-RU" sz="2400" b="1" i="1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Пирожки удались на славу!</a:t>
            </a:r>
            <a:r>
              <a:rPr lang="ru-RU" sz="2400" b="1" i="1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defRPr/>
            </a:pPr>
            <a:r>
              <a:rPr lang="ru-RU" sz="2400" b="1" i="1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Браво нашим поварам и</a:t>
            </a:r>
            <a:r>
              <a:rPr lang="ru-RU" sz="2400" b="1" i="1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 </a:t>
            </a:r>
          </a:p>
          <a:p>
            <a:pPr>
              <a:defRPr/>
            </a:pPr>
            <a:r>
              <a:rPr lang="ru-RU" sz="2400" b="1" i="1">
                <a:solidFill>
                  <a:srgbClr val="4E0A28"/>
                </a:solidFill>
                <a:latin typeface="Cambria"/>
                <a:cs typeface="Times New Roman"/>
              </a:rPr>
              <a:t>«</a:t>
            </a:r>
            <a:r>
              <a:rPr lang="ru-RU" altLang="en-US" sz="2400" b="1" i="1">
                <a:solidFill>
                  <a:srgbClr val="4E0A28"/>
                </a:solidFill>
                <a:latin typeface="Cambria"/>
                <a:cs typeface="Times New Roman"/>
              </a:rPr>
              <a:t>м</a:t>
            </a:r>
            <a:r>
              <a:rPr lang="ru-RU" sz="2400" b="1" i="1">
                <a:solidFill>
                  <a:srgbClr val="4E0A28"/>
                </a:solidFill>
                <a:latin typeface="Cambria"/>
                <a:cs typeface="Times New Roman"/>
              </a:rPr>
              <a:t>аленьки</a:t>
            </a:r>
            <a:r>
              <a:rPr lang="ru-RU" altLang="en-US" sz="2400" b="1" i="1">
                <a:solidFill>
                  <a:srgbClr val="4E0A28"/>
                </a:solidFill>
                <a:latin typeface="Cambria"/>
                <a:cs typeface="Times New Roman"/>
              </a:rPr>
              <a:t>м</a:t>
            </a:r>
            <a:r>
              <a:rPr lang="ru-RU" sz="2400" b="1" i="1">
                <a:solidFill>
                  <a:srgbClr val="4E0A28"/>
                </a:solidFill>
                <a:latin typeface="Cambria"/>
                <a:cs typeface="Times New Roman"/>
              </a:rPr>
              <a:t> пекар</a:t>
            </a:r>
            <a:r>
              <a:rPr lang="ru-RU" altLang="en-US" sz="2400" b="1" i="1">
                <a:solidFill>
                  <a:srgbClr val="4E0A28"/>
                </a:solidFill>
                <a:latin typeface="Cambria"/>
                <a:cs typeface="Times New Roman"/>
              </a:rPr>
              <a:t>ям</a:t>
            </a:r>
            <a:r>
              <a:rPr lang="ru-RU" sz="2400" b="1" i="1">
                <a:solidFill>
                  <a:srgbClr val="4E0A28"/>
                </a:solidFill>
                <a:latin typeface="Cambria"/>
                <a:cs typeface="Times New Roman"/>
              </a:rPr>
              <a:t>»</a:t>
            </a:r>
            <a:r>
              <a:rPr lang="ru-RU" sz="2400" b="1" i="1">
                <a:solidFill>
                  <a:srgbClr val="4E0A28"/>
                </a:solidFill>
                <a:latin typeface="Cambria"/>
                <a:ea typeface="Times New Roman"/>
                <a:cs typeface="Times New Roman"/>
              </a:rPr>
              <a:t> логопедической группы №7 </a:t>
            </a:r>
            <a:r>
              <a:rPr lang="ru-RU" sz="2400" b="1" i="1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 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71464" y="372118"/>
            <a:ext cx="6768751" cy="64515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sz="3200" b="1" i="1" strike="noStrike">
                <a:solidFill>
                  <a:srgbClr val="4E0A28"/>
                </a:solidFill>
                <a:latin typeface="Cambria"/>
                <a:ea typeface="Calibri"/>
                <a:cs typeface="Times New Roman"/>
              </a:rPr>
              <a:t>Экскурсия к хлебному магазину</a:t>
            </a:r>
            <a:endParaRPr sz="3200" b="1" i="1" strike="noStrike">
              <a:solidFill>
                <a:srgbClr val="4E0A28"/>
              </a:solidFill>
              <a:latin typeface="Cambria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lum contrast="5000"/>
          </a:blip>
          <a:srcRect t="6490" r="-450" b="7790"/>
          <a:stretch>
            <a:fillRect/>
          </a:stretch>
        </p:blipFill>
        <p:spPr>
          <a:xfrm>
            <a:off x="1451484" y="4077072"/>
            <a:ext cx="2252977" cy="2124236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lum bright="-5000" contrast="5000"/>
          </a:blip>
          <a:srcRect l="17240" r="8260" b="-800"/>
          <a:stretch>
            <a:fillRect/>
          </a:stretch>
        </p:blipFill>
        <p:spPr>
          <a:xfrm>
            <a:off x="6924092" y="1556792"/>
            <a:ext cx="1872208" cy="2699225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lum bright="-5000" contrast="-5000"/>
          </a:blip>
          <a:srcRect t="6240" r="7420"/>
          <a:stretch>
            <a:fillRect/>
          </a:stretch>
        </p:blipFill>
        <p:spPr>
          <a:xfrm>
            <a:off x="4380161" y="3933056"/>
            <a:ext cx="2219895" cy="2340260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0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tretch>
            <a:fillRect/>
          </a:stretch>
        </p:blipFill>
        <p:spPr>
          <a:xfrm>
            <a:off x="2711623" y="1242129"/>
            <a:ext cx="3660577" cy="2366889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262365" y="1340768"/>
            <a:ext cx="2053214" cy="2484276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defRPr/>
            </a:pPr>
            <a:r>
              <a:rPr lang="ru-RU" sz="3200" b="1">
                <a:latin typeface="Times New Roman"/>
                <a:cs typeface="Times New Roman"/>
              </a:rPr>
              <a:t> </a:t>
            </a:r>
            <a:r>
              <a:rPr lang="ru-RU" sz="3200" b="1" i="1">
                <a:solidFill>
                  <a:srgbClr val="4E0A28"/>
                </a:solidFill>
                <a:latin typeface="Cambria"/>
                <a:cs typeface="Times New Roman"/>
              </a:rPr>
              <a:t> Вкусняшки от родителей!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r="-70" b="9300"/>
          <a:stretch>
            <a:fillRect/>
          </a:stretch>
        </p:blipFill>
        <p:spPr>
          <a:xfrm>
            <a:off x="1322301" y="1448780"/>
            <a:ext cx="2361431" cy="2469453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400939" y="2312876"/>
            <a:ext cx="2359357" cy="2797177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t="8720" b="6960"/>
          <a:stretch>
            <a:fillRect/>
          </a:stretch>
        </p:blipFill>
        <p:spPr>
          <a:xfrm>
            <a:off x="875420" y="3897052"/>
            <a:ext cx="2066925" cy="2088232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r="3590" b="-500"/>
          <a:stretch>
            <a:fillRect/>
          </a:stretch>
        </p:blipFill>
        <p:spPr>
          <a:xfrm>
            <a:off x="4033025" y="1678520"/>
            <a:ext cx="1882955" cy="2002508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13" name="Рисунок 3"/>
          <p:cNvPicPr>
            <a:picLocks noChangeAspect="1"/>
          </p:cNvPicPr>
          <p:nvPr/>
        </p:nvPicPr>
        <p:blipFill rotWithShape="1">
          <a:blip r:embed="rId6"/>
          <a:srcRect r="9140"/>
          <a:stretch>
            <a:fillRect/>
          </a:stretch>
        </p:blipFill>
        <p:spPr>
          <a:xfrm>
            <a:off x="4187788" y="3981220"/>
            <a:ext cx="1692188" cy="2292096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  <a:cs typeface="Times New Roman"/>
              </a:rPr>
              <a:t>Рисование  </a:t>
            </a:r>
          </a:p>
          <a:p>
            <a:pPr lvl="0"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  <a:cs typeface="Times New Roman"/>
              </a:rPr>
              <a:t>«Колоски»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lum bright="5000" contrast="5000"/>
          </a:blip>
          <a:stretch>
            <a:fillRect/>
          </a:stretch>
        </p:blipFill>
        <p:spPr>
          <a:xfrm>
            <a:off x="371364" y="3429000"/>
            <a:ext cx="2759459" cy="2016224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lum contrast="5000"/>
          </a:blip>
          <a:stretch>
            <a:fillRect/>
          </a:stretch>
        </p:blipFill>
        <p:spPr>
          <a:xfrm>
            <a:off x="6096000" y="1795809"/>
            <a:ext cx="2628292" cy="2893330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519686" y="1783951"/>
            <a:ext cx="2144266" cy="2185109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softEdge rad="381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lum contrast="5000"/>
          </a:blip>
          <a:srcRect r="10380" b="-550"/>
          <a:stretch>
            <a:fillRect/>
          </a:stretch>
        </p:blipFill>
        <p:spPr>
          <a:xfrm>
            <a:off x="839416" y="1124744"/>
            <a:ext cx="1553530" cy="1944216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 sz="3200" b="1" i="1">
                <a:solidFill>
                  <a:srgbClr val="4E0A28"/>
                </a:solidFill>
                <a:latin typeface="Cambria"/>
                <a:cs typeface="Times New Roman"/>
              </a:rPr>
              <a:t>Экспериментирование </a:t>
            </a:r>
          </a:p>
          <a:p>
            <a:pPr lvl="0">
              <a:defRPr/>
            </a:pPr>
            <a:r>
              <a:rPr lang="ru-RU" altLang="en-US" sz="3200" b="1" i="1">
                <a:solidFill>
                  <a:srgbClr val="4E0A28"/>
                </a:solidFill>
                <a:latin typeface="Cambria"/>
                <a:cs typeface="Times New Roman"/>
              </a:rPr>
              <a:t>«Свойства муки»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lum bright="5000" contrast="5000"/>
          </a:blip>
          <a:stretch>
            <a:fillRect/>
          </a:stretch>
        </p:blipFill>
        <p:spPr>
          <a:xfrm>
            <a:off x="1305528" y="3897052"/>
            <a:ext cx="2270191" cy="2340260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lum bright="5000" contrast="5000"/>
          </a:blip>
          <a:stretch>
            <a:fillRect/>
          </a:stretch>
        </p:blipFill>
        <p:spPr>
          <a:xfrm>
            <a:off x="515379" y="1376208"/>
            <a:ext cx="1764196" cy="2232812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lum bright="-5000" contrast="5000"/>
          </a:blip>
          <a:srcRect l="5070" r="-80" b="6570"/>
          <a:stretch>
            <a:fillRect/>
          </a:stretch>
        </p:blipFill>
        <p:spPr>
          <a:xfrm>
            <a:off x="6096000" y="3955618"/>
            <a:ext cx="2448272" cy="2317697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lum bright="5000" contrast="5000"/>
          </a:blip>
          <a:srcRect t="4330" r="8960" b="9330"/>
          <a:stretch>
            <a:fillRect/>
          </a:stretch>
        </p:blipFill>
        <p:spPr>
          <a:xfrm>
            <a:off x="6305444" y="1772816"/>
            <a:ext cx="2274830" cy="1656184"/>
          </a:xfrm>
          <a:prstGeom prst="roundRect">
            <a:avLst>
              <a:gd name="adj" fmla="val 16667"/>
            </a:avLst>
          </a:prstGeom>
          <a:ln w="76200">
            <a:solidFill>
              <a:srgbClr val="1CB900"/>
            </a:solidFill>
          </a:ln>
          <a:effectLst>
            <a:softEdge rad="381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lum contrast="5000"/>
          </a:blip>
          <a:stretch>
            <a:fillRect/>
          </a:stretch>
        </p:blipFill>
        <p:spPr>
          <a:xfrm>
            <a:off x="3863752" y="1698104"/>
            <a:ext cx="1733550" cy="2667000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softEdge rad="381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  <a:cs typeface="Times New Roman"/>
              </a:rPr>
              <a:t>Аппликация «Мельница»</a:t>
            </a:r>
            <a:r>
              <a:rPr lang="ru-RU" altLang="en-US">
                <a:latin typeface="Cambria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750" r="2660" b="7150"/>
          <a:stretch>
            <a:fillRect/>
          </a:stretch>
        </p:blipFill>
        <p:spPr>
          <a:xfrm>
            <a:off x="4187788" y="3104964"/>
            <a:ext cx="2633092" cy="2952328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960096" y="1413419"/>
            <a:ext cx="1980220" cy="2015581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lum bright="5000" contrast="5000"/>
          </a:blip>
          <a:srcRect t="6340" r="660" b="20130"/>
          <a:stretch>
            <a:fillRect/>
          </a:stretch>
        </p:blipFill>
        <p:spPr>
          <a:xfrm>
            <a:off x="561585" y="1556792"/>
            <a:ext cx="3266163" cy="3024336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692" y="125760"/>
            <a:ext cx="8229600" cy="962980"/>
          </a:xfrm>
        </p:spPr>
        <p:txBody>
          <a:bodyPr/>
          <a:lstStyle/>
          <a:p>
            <a:pPr lvl="0"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</a:rPr>
              <a:t>Домашнее задание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370" b="4760"/>
          <a:stretch>
            <a:fillRect/>
          </a:stretch>
        </p:blipFill>
        <p:spPr>
          <a:xfrm>
            <a:off x="1262619" y="4041068"/>
            <a:ext cx="1881052" cy="2016224"/>
          </a:xfrm>
          <a:prstGeom prst="roundRect">
            <a:avLst>
              <a:gd name="adj" fmla="val 16667"/>
            </a:avLst>
          </a:prstGeom>
          <a:ln w="76200">
            <a:solidFill>
              <a:srgbClr val="FCEC28"/>
            </a:solidFill>
          </a:ln>
          <a:effectLst>
            <a:softEdge rad="38100"/>
          </a:effectLst>
        </p:spPr>
      </p:pic>
      <p:pic>
        <p:nvPicPr>
          <p:cNvPr id="6" name="Рисунок 9"/>
          <p:cNvPicPr>
            <a:picLocks noChangeAspect="1"/>
          </p:cNvPicPr>
          <p:nvPr/>
        </p:nvPicPr>
        <p:blipFill rotWithShape="1">
          <a:blip r:embed="rId3"/>
          <a:srcRect t="8540"/>
          <a:stretch>
            <a:fillRect/>
          </a:stretch>
        </p:blipFill>
        <p:spPr>
          <a:xfrm>
            <a:off x="4115780" y="4185084"/>
            <a:ext cx="3407039" cy="2249786"/>
          </a:xfrm>
          <a:prstGeom prst="roundRect">
            <a:avLst>
              <a:gd name="adj" fmla="val 16667"/>
            </a:avLst>
          </a:prstGeom>
          <a:ln w="76200">
            <a:solidFill>
              <a:srgbClr val="008000"/>
            </a:solidFill>
          </a:ln>
          <a:effectLst>
            <a:softEdge rad="381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lum bright="5000" contrast="5000"/>
          </a:blip>
          <a:stretch>
            <a:fillRect/>
          </a:stretch>
        </p:blipFill>
        <p:spPr>
          <a:xfrm>
            <a:off x="4908798" y="1216136"/>
            <a:ext cx="2087302" cy="2627545"/>
          </a:xfrm>
          <a:prstGeom prst="roundRect">
            <a:avLst>
              <a:gd name="adj" fmla="val 16667"/>
            </a:avLst>
          </a:prstGeom>
          <a:ln w="76200">
            <a:solidFill>
              <a:srgbClr val="1CB900"/>
            </a:solidFill>
          </a:ln>
          <a:effectLst>
            <a:softEdge rad="381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lum bright="5000" contrast="5000"/>
          </a:blip>
          <a:stretch>
            <a:fillRect/>
          </a:stretch>
        </p:blipFill>
        <p:spPr>
          <a:xfrm>
            <a:off x="1379476" y="1534665"/>
            <a:ext cx="1866900" cy="2038350"/>
          </a:xfrm>
          <a:prstGeom prst="roundRect">
            <a:avLst>
              <a:gd name="adj" fmla="val 16667"/>
            </a:avLst>
          </a:prstGeom>
          <a:ln w="76200">
            <a:solidFill>
              <a:srgbClr val="1CB900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ru-RU" altLang="en-US" b="1" i="1">
                <a:solidFill>
                  <a:srgbClr val="4E0A28"/>
                </a:solidFill>
                <a:latin typeface="Cambria"/>
              </a:rPr>
              <a:t>Дидактические игры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lum bright="5000" contrast="5000"/>
          </a:blip>
          <a:srcRect l="2820" t="5820" r="3010"/>
          <a:stretch>
            <a:fillRect/>
          </a:stretch>
        </p:blipFill>
        <p:spPr>
          <a:xfrm>
            <a:off x="971349" y="4307588"/>
            <a:ext cx="2820394" cy="2109743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130527" y="4365079"/>
            <a:ext cx="2333625" cy="1800225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lum bright="5000" contrast="5000"/>
          </a:blip>
          <a:srcRect t="3450" r="9090"/>
          <a:stretch>
            <a:fillRect/>
          </a:stretch>
        </p:blipFill>
        <p:spPr>
          <a:xfrm>
            <a:off x="587388" y="1413997"/>
            <a:ext cx="2484276" cy="2397289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lum bright="5000" contrast="5000"/>
          </a:blip>
          <a:stretch>
            <a:fillRect/>
          </a:stretch>
        </p:blipFill>
        <p:spPr>
          <a:xfrm>
            <a:off x="4106416" y="1476883"/>
            <a:ext cx="2997696" cy="2529306"/>
          </a:xfrm>
          <a:prstGeom prst="roundRect">
            <a:avLst>
              <a:gd name="adj" fmla="val 16667"/>
            </a:avLst>
          </a:prstGeom>
          <a:ln w="76200">
            <a:solidFill>
              <a:srgbClr val="00B900"/>
            </a:solidFill>
          </a:ln>
          <a:effectLst>
            <a:softEdge rad="38100"/>
          </a:effec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http://divslobodablog.ru/wp-content/uploads/2013/02/caravay-01.jpg"/>
          <p:cNvPicPr>
            <a:picLocks noGrp="1"/>
          </p:cNvPicPr>
          <p:nvPr>
            <p:ph idx="1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1511660" y="1268760"/>
            <a:ext cx="6768752" cy="4320480"/>
          </a:xfrm>
          <a:prstGeom prst="roundRect">
            <a:avLst>
              <a:gd name="adj" fmla="val 16667"/>
            </a:avLst>
          </a:prstGeom>
          <a:noFill/>
          <a:ln w="76200">
            <a:solidFill>
              <a:srgbClr val="FF6600"/>
            </a:solidFill>
            <a:miter/>
          </a:ln>
          <a:effectLst>
            <a:softEdge rad="38100"/>
          </a:effectLst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1036</Words>
  <Application>Microsoft Office PowerPoint</Application>
  <PresentationFormat>Экран (4:3)</PresentationFormat>
  <Paragraphs>110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Bookman Old Style</vt:lpstr>
      <vt:lpstr>Calibri</vt:lpstr>
      <vt:lpstr>Cambria</vt:lpstr>
      <vt:lpstr>Times New Roman</vt:lpstr>
      <vt:lpstr>Тема Office</vt:lpstr>
      <vt:lpstr>Муниципальное дошкольное образовательное учреждение «Детский сад общеразвивающего вида №96 «Соловушка»</vt:lpstr>
      <vt:lpstr>Паспорт проекта</vt:lpstr>
      <vt:lpstr>Презентация PowerPoint</vt:lpstr>
      <vt:lpstr>Цели и задачи проекта:</vt:lpstr>
      <vt:lpstr>Этапы реализации проекта:</vt:lpstr>
      <vt:lpstr>Беседа с детьми  «Берегите хлеб!» Рассматривание картины И.Шишкина «Рожь»</vt:lpstr>
      <vt:lpstr>«Как мы готовили пирожки»  Экскурсия на кухню детского сада  </vt:lpstr>
      <vt:lpstr>  Тесто выстоялось, поднялось.  пора и пирожки лепить!   </vt:lpstr>
      <vt:lpstr> </vt:lpstr>
      <vt:lpstr>Презентация PowerPoint</vt:lpstr>
      <vt:lpstr>  Вкусняшки от родителей!</vt:lpstr>
      <vt:lpstr>Рисование   «Колоски»</vt:lpstr>
      <vt:lpstr>Экспериментирование  «Свойства муки»</vt:lpstr>
      <vt:lpstr>Аппликация «Мельница» </vt:lpstr>
      <vt:lpstr>Домашнее задание</vt:lpstr>
      <vt:lpstr>Дидактические игры</vt:lpstr>
      <vt:lpstr>Презентация PowerPoint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109</cp:revision>
  <dcterms:created xsi:type="dcterms:W3CDTF">2019-04-18T03:18:08Z</dcterms:created>
  <dcterms:modified xsi:type="dcterms:W3CDTF">2025-04-17T19:05:08Z</dcterms:modified>
  <cp:version>0906.0100.01</cp:version>
</cp:coreProperties>
</file>