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62" r:id="rId3"/>
    <p:sldId id="257" r:id="rId4"/>
    <p:sldId id="258" r:id="rId5"/>
    <p:sldId id="263" r:id="rId6"/>
    <p:sldId id="264" r:id="rId7"/>
    <p:sldId id="259" r:id="rId8"/>
    <p:sldId id="265" r:id="rId9"/>
    <p:sldId id="266" r:id="rId10"/>
    <p:sldId id="267" r:id="rId11"/>
    <p:sldId id="268" r:id="rId12"/>
    <p:sldId id="261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9" d="100"/>
          <a:sy n="69" d="100"/>
        </p:scale>
        <p:origin x="54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7853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273" y="498764"/>
            <a:ext cx="4804756" cy="4804756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6234545" y="4987636"/>
            <a:ext cx="7481455" cy="4322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400" dirty="0"/>
          </a:p>
        </p:txBody>
      </p:sp>
      <p:sp>
        <p:nvSpPr>
          <p:cNvPr id="5" name="Text 1"/>
          <p:cNvSpPr/>
          <p:nvPr/>
        </p:nvSpPr>
        <p:spPr>
          <a:xfrm>
            <a:off x="6234545" y="1248987"/>
            <a:ext cx="5985165" cy="137991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00000"/>
                </a:solidFill>
              </a:rPr>
              <a:t>Численность населения мира и динамика её изменения. Демографическая политика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6234545" y="2626822"/>
            <a:ext cx="5818909" cy="167917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400" dirty="0">
                <a:solidFill>
                  <a:srgbClr val="000000"/>
                </a:solidFill>
              </a:rPr>
              <a:t>В данной презентации мы рассмотрим динамику численности населения мира и основные направления демографической политики. Осветим исторические тенденции изменения численности населения и современные демографические вызовы. Также обсудим стратегии демографической политики и перспективы демографического развития в будущем.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s-foxford-ru.ngcdn.ru/uploads/tinymce_image/image/77191/a3b0b8c24b2f5f4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28" y="387927"/>
            <a:ext cx="12117172" cy="668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109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6399" y="-415636"/>
            <a:ext cx="1219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524000" y="677833"/>
            <a:ext cx="10141528" cy="58189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00000"/>
                </a:solidFill>
              </a:rPr>
              <a:t>Исторические тенденции численности населения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1454727" y="2162734"/>
            <a:ext cx="6650182" cy="154224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dirty="0">
                <a:solidFill>
                  <a:srgbClr val="000000"/>
                </a:solidFill>
              </a:rPr>
              <a:t>В течение XIX века численность населения мира значительно увеличилась </a:t>
            </a:r>
            <a:r>
              <a:rPr lang="en-US" sz="1600" dirty="0" err="1">
                <a:solidFill>
                  <a:srgbClr val="000000"/>
                </a:solidFill>
              </a:rPr>
              <a:t>благодаря</a:t>
            </a:r>
            <a:r>
              <a:rPr lang="en-US" sz="1600" dirty="0">
                <a:solidFill>
                  <a:srgbClr val="000000"/>
                </a:solidFill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</a:rPr>
              <a:t>улучшению</a:t>
            </a:r>
            <a:r>
              <a:rPr lang="en-US" sz="1600" dirty="0" smtClean="0">
                <a:solidFill>
                  <a:srgbClr val="000000"/>
                </a:solidFill>
              </a:rPr>
              <a:t> </a:t>
            </a:r>
            <a:r>
              <a:rPr lang="en-US" sz="1600" dirty="0">
                <a:solidFill>
                  <a:srgbClr val="000000"/>
                </a:solidFill>
              </a:rPr>
              <a:t>качества жизни.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1524000" y="3235036"/>
            <a:ext cx="6650182" cy="93102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XX веке, особенно после Второй мировой войны, наблюдался взрывной рост населения, что привело к демографическому переходу во многих странах.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524000" y="4166061"/>
            <a:ext cx="6650182" cy="14127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последние десятилетия темпы роста начали замедляться, однако абсолютное число жителей планеты продолжает расти, что ставит перед мировым сообществом новые вызовы в области демографической политики.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65382" y="1619633"/>
            <a:ext cx="80541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F1115"/>
                </a:solidFill>
                <a:latin typeface="Segoe UI" panose="020B0502040204020203" pitchFamily="34" charset="0"/>
                <a:ea typeface="Calibri" panose="020F0502020204030204" pitchFamily="34" charset="0"/>
              </a:rPr>
              <a:t>Демографический взрыв"</a:t>
            </a:r>
            <a:r>
              <a:rPr lang="ru-RU" dirty="0">
                <a:solidFill>
                  <a:srgbClr val="0F1115"/>
                </a:solidFill>
                <a:latin typeface="Segoe UI" panose="020B0502040204020203" pitchFamily="34" charset="0"/>
                <a:ea typeface="Calibri" panose="020F0502020204030204" pitchFamily="34" charset="0"/>
              </a:rPr>
              <a:t> – резкое увеличение численности населения в результате снижения смертности при сохранении высокой рождаемости.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82568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523702"/>
            <a:ext cx="4680065" cy="6051665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5818909" y="5818909"/>
            <a:ext cx="7481455" cy="4322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400" dirty="0"/>
          </a:p>
        </p:txBody>
      </p:sp>
      <p:sp>
        <p:nvSpPr>
          <p:cNvPr id="5" name="Text 1"/>
          <p:cNvSpPr/>
          <p:nvPr/>
        </p:nvSpPr>
        <p:spPr>
          <a:xfrm>
            <a:off x="5818909" y="1082733"/>
            <a:ext cx="5985164" cy="98090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ru-RU" b="1" dirty="0"/>
              <a:t>Причины демографического взрыва: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5818909" y="2078182"/>
            <a:ext cx="5818909" cy="142978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lnSpc>
                <a:spcPts val="2000"/>
              </a:lnSpc>
            </a:pPr>
            <a:r>
              <a:rPr lang="ru-RU" dirty="0"/>
              <a:t>Снижение смертности (достижения медицины, вакцинация, улучшение санитарии и гигиены).</a:t>
            </a:r>
          </a:p>
          <a:p>
            <a:pPr marL="0" indent="0" algn="l">
              <a:lnSpc>
                <a:spcPts val="2000"/>
              </a:lnSpc>
              <a:buNone/>
            </a:pPr>
            <a:endParaRPr lang="en-US" sz="1400" dirty="0"/>
          </a:p>
        </p:txBody>
      </p:sp>
      <p:sp>
        <p:nvSpPr>
          <p:cNvPr id="7" name="Text 3"/>
          <p:cNvSpPr/>
          <p:nvPr/>
        </p:nvSpPr>
        <p:spPr>
          <a:xfrm>
            <a:off x="5763491" y="3265054"/>
            <a:ext cx="5818909" cy="192855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lvl="1"/>
            <a:r>
              <a:rPr lang="ru-RU" dirty="0" smtClean="0"/>
              <a:t>Высокая </a:t>
            </a:r>
            <a:r>
              <a:rPr lang="ru-RU" dirty="0"/>
              <a:t>рождаемость в традиционных обществах (сохраняется дольше).</a:t>
            </a:r>
          </a:p>
          <a:p>
            <a:r>
              <a:rPr lang="ru-RU" b="1" dirty="0" smtClean="0"/>
              <a:t>        </a:t>
            </a:r>
          </a:p>
          <a:p>
            <a:r>
              <a:rPr lang="ru-RU" b="1" dirty="0" smtClean="0"/>
              <a:t>География </a:t>
            </a:r>
            <a:r>
              <a:rPr lang="ru-RU" b="1" dirty="0"/>
              <a:t>роста:</a:t>
            </a:r>
            <a:r>
              <a:rPr lang="ru-RU" dirty="0"/>
              <a:t> Основной прирост сегодня дают развивающиеся страны Азии, Африки и Латинской Америки.</a:t>
            </a:r>
          </a:p>
          <a:p>
            <a:pPr marL="0" indent="0" algn="l">
              <a:lnSpc>
                <a:spcPts val="2000"/>
              </a:lnSpc>
              <a:buNone/>
            </a:pP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39530" y="556553"/>
            <a:ext cx="41597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F1115"/>
                </a:solidFill>
                <a:latin typeface="quote-cjk-patch"/>
              </a:rPr>
              <a:t>Типы демографического перехода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2622720"/>
              </p:ext>
            </p:extLst>
          </p:nvPr>
        </p:nvGraphicFramePr>
        <p:xfrm>
          <a:off x="480291" y="1108363"/>
          <a:ext cx="10151092" cy="3986250"/>
        </p:xfrm>
        <a:graphic>
          <a:graphicData uri="http://schemas.openxmlformats.org/drawingml/2006/table">
            <a:tbl>
              <a:tblPr/>
              <a:tblGrid>
                <a:gridCol w="2480096">
                  <a:extLst>
                    <a:ext uri="{9D8B030D-6E8A-4147-A177-3AD203B41FA5}">
                      <a16:colId xmlns:a16="http://schemas.microsoft.com/office/drawing/2014/main" val="595451116"/>
                    </a:ext>
                  </a:extLst>
                </a:gridCol>
                <a:gridCol w="2595450">
                  <a:extLst>
                    <a:ext uri="{9D8B030D-6E8A-4147-A177-3AD203B41FA5}">
                      <a16:colId xmlns:a16="http://schemas.microsoft.com/office/drawing/2014/main" val="353473441"/>
                    </a:ext>
                  </a:extLst>
                </a:gridCol>
                <a:gridCol w="2595450">
                  <a:extLst>
                    <a:ext uri="{9D8B030D-6E8A-4147-A177-3AD203B41FA5}">
                      <a16:colId xmlns:a16="http://schemas.microsoft.com/office/drawing/2014/main" val="1968630497"/>
                    </a:ext>
                  </a:extLst>
                </a:gridCol>
                <a:gridCol w="2480096">
                  <a:extLst>
                    <a:ext uri="{9D8B030D-6E8A-4147-A177-3AD203B41FA5}">
                      <a16:colId xmlns:a16="http://schemas.microsoft.com/office/drawing/2014/main" val="156479079"/>
                    </a:ext>
                  </a:extLst>
                </a:gridCol>
              </a:tblGrid>
              <a:tr h="1004228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latin typeface="quote-cjk-patch"/>
                        </a:rPr>
                        <a:t>I. </a:t>
                      </a:r>
                      <a:r>
                        <a:rPr lang="ru-RU" sz="18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Тип</a:t>
                      </a:r>
                      <a:r>
                        <a:rPr lang="ru-RU" sz="18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1: «Доиндустриальный»</a:t>
                      </a:r>
                      <a:endParaRPr lang="ru-RU" sz="1600" b="0" dirty="0">
                        <a:effectLst/>
                        <a:latin typeface="quote-cjk-patch"/>
                      </a:endParaRPr>
                    </a:p>
                  </a:txBody>
                  <a:tcPr marL="78876" marR="87640" marT="54775" marB="547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>
                          <a:effectLst/>
                          <a:latin typeface="quote-cjk-patch"/>
                        </a:rPr>
                        <a:t>Очень высокая смертность, очень высокая рождаемость. Естественный прирост нестабилен.</a:t>
                      </a:r>
                    </a:p>
                  </a:txBody>
                  <a:tcPr marL="87640" marR="87640" marT="54775" marB="547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>
                          <a:effectLst/>
                          <a:latin typeface="quote-cjk-patch"/>
                        </a:rPr>
                        <a:t>-</a:t>
                      </a:r>
                    </a:p>
                  </a:txBody>
                  <a:tcPr marL="87640" marR="87640" marT="54775" marB="547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effectLst/>
                          <a:latin typeface="quote-cjk-patch"/>
                        </a:rPr>
                        <a:t>Древние общества.</a:t>
                      </a:r>
                    </a:p>
                  </a:txBody>
                  <a:tcPr marL="87640" marR="78876" marT="54775" marB="547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7417249"/>
                  </a:ext>
                </a:extLst>
              </a:tr>
              <a:tr h="1155814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latin typeface="quote-cjk-patch"/>
                        </a:rPr>
                        <a:t>II. "</a:t>
                      </a:r>
                      <a:r>
                        <a:rPr lang="ru-RU" sz="1600" b="1" dirty="0">
                          <a:effectLst/>
                          <a:latin typeface="quote-cjk-patch"/>
                        </a:rPr>
                        <a:t>Традиционный" </a:t>
                      </a:r>
                      <a:r>
                        <a:rPr lang="ru-RU" sz="1600" b="1" dirty="0" smtClean="0">
                          <a:effectLst/>
                          <a:latin typeface="quote-cjk-patch"/>
                        </a:rPr>
                        <a:t>(Второй тип)</a:t>
                      </a:r>
                      <a:endParaRPr lang="ru-RU" sz="1600" b="0" dirty="0">
                        <a:effectLst/>
                        <a:latin typeface="quote-cjk-patch"/>
                      </a:endParaRPr>
                    </a:p>
                  </a:txBody>
                  <a:tcPr marL="78876" marR="87640" marT="54775" marB="547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>
                          <a:effectLst/>
                          <a:latin typeface="quote-cjk-patch"/>
                        </a:rPr>
                        <a:t>Высокая рождаемость</a:t>
                      </a:r>
                      <a:r>
                        <a:rPr lang="ru-RU" sz="1600" b="0" dirty="0">
                          <a:effectLst/>
                          <a:latin typeface="quote-cjk-patch"/>
                        </a:rPr>
                        <a:t>, </a:t>
                      </a:r>
                      <a:r>
                        <a:rPr lang="ru-RU" sz="1600" b="1" dirty="0" smtClean="0">
                          <a:effectLst/>
                          <a:latin typeface="quote-cjk-patch"/>
                        </a:rPr>
                        <a:t>снижающаяся</a:t>
                      </a:r>
                      <a:r>
                        <a:rPr lang="ru-RU" sz="1600" b="1" baseline="0" dirty="0" smtClean="0">
                          <a:effectLst/>
                          <a:latin typeface="quote-cjk-patch"/>
                        </a:rPr>
                        <a:t> </a:t>
                      </a:r>
                      <a:r>
                        <a:rPr lang="ru-RU" sz="1600" b="1" dirty="0" smtClean="0">
                          <a:effectLst/>
                          <a:latin typeface="quote-cjk-patch"/>
                        </a:rPr>
                        <a:t>смертность</a:t>
                      </a:r>
                      <a:r>
                        <a:rPr lang="ru-RU" sz="1600" b="0" dirty="0">
                          <a:effectLst/>
                          <a:latin typeface="quote-cjk-patch"/>
                        </a:rPr>
                        <a:t>. </a:t>
                      </a:r>
                      <a:r>
                        <a:rPr lang="ru-RU" sz="1600" b="1" dirty="0">
                          <a:effectLst/>
                          <a:latin typeface="quote-cjk-patch"/>
                        </a:rPr>
                        <a:t>Высокий естественный прирост.</a:t>
                      </a:r>
                      <a:endParaRPr lang="ru-RU" sz="1600" b="0" dirty="0">
                        <a:effectLst/>
                        <a:latin typeface="quote-cjk-patch"/>
                      </a:endParaRPr>
                    </a:p>
                  </a:txBody>
                  <a:tcPr marL="87640" marR="87640" marT="54775" marB="547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b="0" dirty="0">
                        <a:effectLst/>
                        <a:latin typeface="quote-cjk-patch"/>
                      </a:endParaRPr>
                    </a:p>
                  </a:txBody>
                  <a:tcPr marL="87640" marR="87640" marT="54775" marB="547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effectLst/>
                          <a:latin typeface="quote-cjk-patch"/>
                        </a:rPr>
                        <a:t>Развивающиеся страны (Нигер, Афганистан, страны Тропической Африки).</a:t>
                      </a:r>
                    </a:p>
                  </a:txBody>
                  <a:tcPr marL="87640" marR="78876" marT="54775" marB="547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8980484"/>
                  </a:ext>
                </a:extLst>
              </a:tr>
              <a:tr h="1155814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latin typeface="quote-cjk-patch"/>
                        </a:rPr>
                        <a:t>III. "</a:t>
                      </a:r>
                      <a:r>
                        <a:rPr lang="ru-RU" sz="1600" b="1" dirty="0">
                          <a:effectLst/>
                          <a:latin typeface="quote-cjk-patch"/>
                        </a:rPr>
                        <a:t>Современный" </a:t>
                      </a:r>
                      <a:r>
                        <a:rPr lang="ru-RU" sz="1600" b="1" dirty="0" smtClean="0">
                          <a:effectLst/>
                          <a:latin typeface="quote-cjk-patch"/>
                        </a:rPr>
                        <a:t>(Первый тип )</a:t>
                      </a:r>
                      <a:endParaRPr lang="ru-RU" sz="1600" b="0" dirty="0">
                        <a:effectLst/>
                        <a:latin typeface="quote-cjk-patch"/>
                      </a:endParaRPr>
                    </a:p>
                  </a:txBody>
                  <a:tcPr marL="78876" marR="87640" marT="54775" marB="547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>
                          <a:effectLst/>
                          <a:latin typeface="quote-cjk-patch"/>
                        </a:rPr>
                        <a:t>Низкая смертность</a:t>
                      </a:r>
                      <a:r>
                        <a:rPr lang="ru-RU" sz="1600" b="0">
                          <a:effectLst/>
                          <a:latin typeface="quote-cjk-patch"/>
                        </a:rPr>
                        <a:t>, </a:t>
                      </a:r>
                      <a:r>
                        <a:rPr lang="ru-RU" sz="1600" b="1">
                          <a:effectLst/>
                          <a:latin typeface="quote-cjk-patch"/>
                        </a:rPr>
                        <a:t>низкая рождаемость</a:t>
                      </a:r>
                      <a:r>
                        <a:rPr lang="ru-RU" sz="1600" b="0">
                          <a:effectLst/>
                          <a:latin typeface="quote-cjk-patch"/>
                        </a:rPr>
                        <a:t>. </a:t>
                      </a:r>
                      <a:r>
                        <a:rPr lang="ru-RU" sz="1600" b="1">
                          <a:effectLst/>
                          <a:latin typeface="quote-cjk-patch"/>
                        </a:rPr>
                        <a:t>Нулевой или отрицательный прирост.</a:t>
                      </a:r>
                      <a:endParaRPr lang="ru-RU" sz="1600" b="0">
                        <a:effectLst/>
                        <a:latin typeface="quote-cjk-patch"/>
                      </a:endParaRPr>
                    </a:p>
                  </a:txBody>
                  <a:tcPr marL="87640" marR="87640" marT="54775" marB="547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b="0" dirty="0">
                        <a:effectLst/>
                        <a:latin typeface="quote-cjk-patch"/>
                      </a:endParaRPr>
                    </a:p>
                  </a:txBody>
                  <a:tcPr marL="87640" marR="87640" marT="54775" marB="547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>
                          <a:effectLst/>
                          <a:latin typeface="quote-cjk-patch"/>
                        </a:rPr>
                        <a:t>Развитые страны (</a:t>
                      </a:r>
                      <a:r>
                        <a:rPr lang="ru-RU" sz="1600" b="0" dirty="0" smtClean="0">
                          <a:effectLst/>
                          <a:latin typeface="quote-cjk-patch"/>
                        </a:rPr>
                        <a:t>Германия, Япония, Россия)</a:t>
                      </a:r>
                      <a:endParaRPr lang="ru-RU" sz="1600" b="0" dirty="0">
                        <a:effectLst/>
                        <a:latin typeface="quote-cjk-patch"/>
                      </a:endParaRPr>
                    </a:p>
                  </a:txBody>
                  <a:tcPr marL="87640" marR="78876" marT="54775" marB="5477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61559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560513" y="164306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101568" rIns="0" bIns="10156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/>
            </a:r>
            <a:b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endParaRPr kumimoji="0" lang="ru-RU" altLang="ru-RU" sz="1200" b="0" i="0" u="none" strike="noStrike" cap="none" normalizeH="0" baseline="0" smtClean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7782" y="5277091"/>
            <a:ext cx="111205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dirty="0">
              <a:latin typeface="quote-cjk-patch"/>
            </a:endParaRPr>
          </a:p>
        </p:txBody>
      </p:sp>
    </p:spTree>
    <p:extLst>
      <p:ext uri="{BB962C8B-B14F-4D97-AF65-F5344CB8AC3E}">
        <p14:creationId xmlns:p14="http://schemas.microsoft.com/office/powerpoint/2010/main" val="97312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93847" y="556552"/>
            <a:ext cx="3391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F1115"/>
                </a:solidFill>
                <a:latin typeface="quote-cjk-patch"/>
              </a:rPr>
              <a:t>Демографическая политика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55781" y="1286317"/>
            <a:ext cx="90701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F1115"/>
                </a:solidFill>
                <a:latin typeface="quote-cjk-patch"/>
              </a:rPr>
              <a:t>Демографическая </a:t>
            </a:r>
            <a:r>
              <a:rPr lang="ru-RU" b="1" dirty="0">
                <a:solidFill>
                  <a:srgbClr val="0F1115"/>
                </a:solidFill>
                <a:latin typeface="quote-cjk-patch"/>
              </a:rPr>
              <a:t>политика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 – это система мер, предпринимаемых государством с целью влияния на процессы воспроизводства населения.</a:t>
            </a:r>
            <a:endParaRPr lang="ru-RU" dirty="0"/>
          </a:p>
        </p:txBody>
      </p:sp>
      <p:pic>
        <p:nvPicPr>
          <p:cNvPr id="3074" name="Picture 2" descr="БЫТЬ СОБОЙ...: Демографическая политика в стране и регионе. Основные  проблемы и пути их решения. Работа сельских библиотек по реализации  «Концепции демографической политики российской федерации до 2025 года»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065" y="2654011"/>
            <a:ext cx="6000750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39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752"/>
            <a:ext cx="1219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454727" y="750224"/>
            <a:ext cx="10141528" cy="58189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000000"/>
                </a:solidFill>
              </a:rPr>
              <a:t>Стратегии </a:t>
            </a:r>
            <a:r>
              <a:rPr lang="en-US" sz="2200" b="1">
                <a:solidFill>
                  <a:srgbClr val="000000"/>
                </a:solidFill>
              </a:rPr>
              <a:t>демографической </a:t>
            </a:r>
            <a:r>
              <a:rPr lang="en-US" sz="2200" b="1" smtClean="0">
                <a:solidFill>
                  <a:srgbClr val="000000"/>
                </a:solidFill>
              </a:rPr>
              <a:t>политики</a:t>
            </a:r>
            <a:r>
              <a:rPr lang="ru-RU" sz="2200" b="1" smtClean="0">
                <a:solidFill>
                  <a:srgbClr val="000000"/>
                </a:solidFill>
              </a:rPr>
              <a:t> направлены на рождаемость 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1343891" y="1481972"/>
            <a:ext cx="9975273" cy="112288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Демографическая политика включает в себя комплекс мер, направленных на регулирование численности населения и улучшение его качества жизни.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1454727" y="3241964"/>
            <a:ext cx="9975273" cy="118040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endParaRPr lang="en-US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343891" y="2541593"/>
            <a:ext cx="19255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F1115"/>
                </a:solidFill>
                <a:latin typeface="quote-cjk-patch"/>
              </a:rPr>
              <a:t>1. Финансовые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343891" y="3323341"/>
            <a:ext cx="32426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F1115"/>
                </a:solidFill>
                <a:latin typeface="quote-cjk-patch"/>
              </a:rPr>
              <a:t>2. Временные и трудовые 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43891" y="4172769"/>
            <a:ext cx="27608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F1115"/>
                </a:solidFill>
                <a:latin typeface="quote-cjk-patch"/>
              </a:rPr>
              <a:t>3.Инфраструктурные</a:t>
            </a:r>
            <a:r>
              <a:rPr lang="ru-RU" b="1" dirty="0">
                <a:solidFill>
                  <a:srgbClr val="0F1115"/>
                </a:solidFill>
                <a:latin typeface="quote-cjk-patch"/>
              </a:rPr>
              <a:t> 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343891" y="4920005"/>
            <a:ext cx="46807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F1115"/>
                </a:solidFill>
                <a:latin typeface="quote-cjk-patch"/>
              </a:rPr>
              <a:t>4. Идеологические </a:t>
            </a:r>
            <a:r>
              <a:rPr lang="ru-RU" b="1" dirty="0">
                <a:solidFill>
                  <a:srgbClr val="0F1115"/>
                </a:solidFill>
                <a:latin typeface="quote-cjk-patch"/>
              </a:rPr>
              <a:t>и пропагандистские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1308" y="603266"/>
            <a:ext cx="104273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>
                <a:solidFill>
                  <a:srgbClr val="000000"/>
                </a:solidFill>
              </a:rPr>
              <a:t>Стратегии демографической политики</a:t>
            </a:r>
            <a:r>
              <a:rPr lang="ru-RU" sz="2800" b="1">
                <a:solidFill>
                  <a:srgbClr val="000000"/>
                </a:solidFill>
              </a:rPr>
              <a:t> направлены на </a:t>
            </a:r>
            <a:r>
              <a:rPr lang="ru-RU" sz="2800" b="1" smtClean="0">
                <a:solidFill>
                  <a:srgbClr val="000000"/>
                </a:solidFill>
              </a:rPr>
              <a:t>снижения рождаемости </a:t>
            </a:r>
            <a:endParaRPr lang="en-US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01051" y="2342937"/>
            <a:ext cx="44283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F1115"/>
                </a:solidFill>
                <a:latin typeface="quote-cjk-patch"/>
              </a:rPr>
              <a:t>1. Информационные и медицинские: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1051" y="2940427"/>
            <a:ext cx="41392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b="1" dirty="0">
                <a:solidFill>
                  <a:srgbClr val="0F1115"/>
                </a:solidFill>
                <a:latin typeface="Segoe UI" panose="020B0502040204020203" pitchFamily="34" charset="0"/>
                <a:ea typeface="Times New Roman" panose="02020603050405020304" pitchFamily="18" charset="0"/>
              </a:rPr>
              <a:t>2. Административные и правовые: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1051" y="3559765"/>
            <a:ext cx="22969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b="1" dirty="0">
                <a:solidFill>
                  <a:srgbClr val="0F1115"/>
                </a:solidFill>
                <a:latin typeface="Segoe UI" panose="020B0502040204020203" pitchFamily="34" charset="0"/>
                <a:ea typeface="Times New Roman" panose="02020603050405020304" pitchFamily="18" charset="0"/>
              </a:rPr>
              <a:t>3. Экономические: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8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51078" y="308629"/>
            <a:ext cx="43386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F1115"/>
                </a:solidFill>
                <a:latin typeface="quote-cjk-patch"/>
              </a:rPr>
              <a:t>Игра </a:t>
            </a:r>
            <a:r>
              <a:rPr lang="ru-RU" b="1" dirty="0">
                <a:solidFill>
                  <a:srgbClr val="0F1115"/>
                </a:solidFill>
                <a:latin typeface="quote-cjk-patch"/>
              </a:rPr>
              <a:t> "Демографический советник"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 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46509" y="1251284"/>
            <a:ext cx="10072109" cy="3203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Страна №1: «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Альфания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продолжительность жизни: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75 лет.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Суммарный коэффициент рождаемости (сколько детей рожает одна женщина):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ребенок на 3 женщины.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населения старше 65 лет: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22% и быстро растет.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проблема: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Государственная пенсионная система на грани коллапса, нехватка рабочей силы, закрываются школы из-за малого числа детей.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команде: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Какой тип демографической политики нужен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Альфании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и КАКИЕ КОНКРЕТНЫЕ МЕРЫ вы предложите?</a:t>
            </a:r>
          </a:p>
          <a:p>
            <a:pPr marL="342900" lvl="0" indent="-342900">
              <a:spcBef>
                <a:spcPts val="50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25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0364" y="544945"/>
            <a:ext cx="854363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F1115"/>
                </a:solidFill>
                <a:latin typeface="quote-cjk-patch"/>
              </a:rPr>
              <a:t>Страна №2: «</a:t>
            </a:r>
            <a:r>
              <a:rPr lang="ru-RU" b="1" dirty="0" err="1">
                <a:solidFill>
                  <a:srgbClr val="0F1115"/>
                </a:solidFill>
                <a:latin typeface="quote-cjk-patch"/>
              </a:rPr>
              <a:t>Бетастан</a:t>
            </a:r>
            <a:r>
              <a:rPr lang="ru-RU" b="1" dirty="0">
                <a:solidFill>
                  <a:srgbClr val="0F1115"/>
                </a:solidFill>
                <a:latin typeface="quote-cjk-patch"/>
              </a:rPr>
              <a:t>»</a:t>
            </a:r>
            <a:endParaRPr lang="ru-RU" dirty="0">
              <a:solidFill>
                <a:srgbClr val="0F1115"/>
              </a:solidFill>
              <a:latin typeface="quote-cjk-patch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F1115"/>
                </a:solidFill>
                <a:latin typeface="quote-cjk-patch"/>
              </a:rPr>
              <a:t>Средняя продолжительность жизни: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 64 года.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F1115"/>
                </a:solidFill>
                <a:latin typeface="quote-cjk-patch"/>
              </a:rPr>
              <a:t>Суммарный коэффициент рождаемости: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ru-RU" dirty="0" smtClean="0">
                <a:solidFill>
                  <a:srgbClr val="0F1115"/>
                </a:solidFill>
                <a:latin typeface="quote-cjk-patch"/>
              </a:rPr>
              <a:t>8 детей на 4 женщины.</a:t>
            </a:r>
            <a:endParaRPr lang="ru-RU" dirty="0">
              <a:solidFill>
                <a:srgbClr val="0F1115"/>
              </a:solidFill>
              <a:latin typeface="quote-cjk-patch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F1115"/>
                </a:solidFill>
                <a:latin typeface="quote-cjk-patch"/>
              </a:rPr>
              <a:t>Доля населения младше 15 лет: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 45%.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F1115"/>
                </a:solidFill>
                <a:latin typeface="quote-cjk-patch"/>
              </a:rPr>
              <a:t>Основная проблема: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 Высокая безработица среди молодежи, нищета, нехватка продовольствия, перегруженность школ и больниц. Экономика не успевает создавать рабочие места для растущего населения.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F1115"/>
                </a:solidFill>
                <a:latin typeface="quote-cjk-patch"/>
              </a:rPr>
              <a:t>Вопрос команде: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 Какой тип демографической политики нужен «</a:t>
            </a:r>
            <a:r>
              <a:rPr lang="ru-RU" dirty="0" err="1">
                <a:solidFill>
                  <a:srgbClr val="0F1115"/>
                </a:solidFill>
                <a:latin typeface="quote-cjk-patch"/>
              </a:rPr>
              <a:t>Бетастану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» и КАКИЕ КОНКРЕТНЫЕ МЕРЫ вы предложите?</a:t>
            </a:r>
            <a:endParaRPr lang="ru-RU" b="0" i="0" dirty="0">
              <a:solidFill>
                <a:srgbClr val="0F1115"/>
              </a:solidFill>
              <a:effectLst/>
              <a:latin typeface="quote-cjk-patch"/>
            </a:endParaRPr>
          </a:p>
        </p:txBody>
      </p:sp>
    </p:spTree>
    <p:extLst>
      <p:ext uri="{BB962C8B-B14F-4D97-AF65-F5344CB8AC3E}">
        <p14:creationId xmlns:p14="http://schemas.microsoft.com/office/powerpoint/2010/main" val="399303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8691" y="591127"/>
            <a:ext cx="876530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F1115"/>
                </a:solidFill>
                <a:latin typeface="quote-cjk-patch"/>
              </a:rPr>
              <a:t>Страна №3: «</a:t>
            </a:r>
            <a:r>
              <a:rPr lang="ru-RU" b="1" dirty="0" err="1">
                <a:solidFill>
                  <a:srgbClr val="0F1115"/>
                </a:solidFill>
                <a:latin typeface="quote-cjk-patch"/>
              </a:rPr>
              <a:t>Гаммалия</a:t>
            </a:r>
            <a:r>
              <a:rPr lang="ru-RU" b="1" dirty="0">
                <a:solidFill>
                  <a:srgbClr val="0F1115"/>
                </a:solidFill>
                <a:latin typeface="quote-cjk-patch"/>
              </a:rPr>
              <a:t>»</a:t>
            </a:r>
            <a:endParaRPr lang="ru-RU" dirty="0">
              <a:solidFill>
                <a:srgbClr val="0F1115"/>
              </a:solidFill>
              <a:latin typeface="quote-cjk-patch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F1115"/>
                </a:solidFill>
                <a:latin typeface="quote-cjk-patch"/>
              </a:rPr>
              <a:t>Средняя продолжительность жизни: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 78 лет.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F1115"/>
                </a:solidFill>
                <a:latin typeface="quote-cjk-patch"/>
              </a:rPr>
              <a:t>Суммарный коэффициент рождаемости: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ru-RU" dirty="0" smtClean="0">
                <a:solidFill>
                  <a:srgbClr val="0F1115"/>
                </a:solidFill>
                <a:latin typeface="quote-cjk-patch"/>
              </a:rPr>
              <a:t>2 ребенка на 1 женщину 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(простое воспроизводство).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F1115"/>
                </a:solidFill>
                <a:latin typeface="quote-cjk-patch"/>
              </a:rPr>
              <a:t>Структура населения: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 стабильная.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F1115"/>
                </a:solidFill>
                <a:latin typeface="quote-cjk-patch"/>
              </a:rPr>
              <a:t>Основная проблема: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 Страна достигла демографического равновесия, но сталкивается с внутренними миграционными проблемами — все молодые специалисты уезжают из села в города, что приводит к запустению сельских территорий.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F1115"/>
                </a:solidFill>
                <a:latin typeface="quote-cjk-patch"/>
              </a:rPr>
              <a:t>Вопрос команде: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 Нужна ли «</a:t>
            </a:r>
            <a:r>
              <a:rPr lang="ru-RU" dirty="0" err="1">
                <a:solidFill>
                  <a:srgbClr val="0F1115"/>
                </a:solidFill>
                <a:latin typeface="quote-cjk-patch"/>
              </a:rPr>
              <a:t>Гаммалии</a:t>
            </a:r>
            <a:r>
              <a:rPr lang="ru-RU" dirty="0">
                <a:solidFill>
                  <a:srgbClr val="0F1115"/>
                </a:solidFill>
                <a:latin typeface="quote-cjk-patch"/>
              </a:rPr>
              <a:t>» демографическая политика, направленная на рождаемость? Если нет, то на что должна быть направлена государственная политика?</a:t>
            </a:r>
            <a:endParaRPr lang="ru-RU" b="0" i="0" dirty="0">
              <a:solidFill>
                <a:srgbClr val="0F1115"/>
              </a:solidFill>
              <a:effectLst/>
              <a:latin typeface="quote-cjk-patch"/>
            </a:endParaRPr>
          </a:p>
        </p:txBody>
      </p:sp>
    </p:spTree>
    <p:extLst>
      <p:ext uri="{BB962C8B-B14F-4D97-AF65-F5344CB8AC3E}">
        <p14:creationId xmlns:p14="http://schemas.microsoft.com/office/powerpoint/2010/main" val="255837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246909" y="2080260"/>
            <a:ext cx="10141528" cy="78139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000000"/>
                </a:solidFill>
              </a:rPr>
              <a:t>Спасибо за внимание!</a:t>
            </a:r>
            <a:endParaRPr lang="en-US" sz="3200" dirty="0"/>
          </a:p>
        </p:txBody>
      </p:sp>
      <p:sp>
        <p:nvSpPr>
          <p:cNvPr id="4" name="Text 1"/>
          <p:cNvSpPr/>
          <p:nvPr/>
        </p:nvSpPr>
        <p:spPr>
          <a:xfrm>
            <a:off x="1246909" y="3325091"/>
            <a:ext cx="9975273" cy="118040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331</Words>
  <Application>Microsoft Office PowerPoint</Application>
  <PresentationFormat>Широкоэкранный</PresentationFormat>
  <Paragraphs>62</Paragraphs>
  <Slides>12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quote-cjk-patch</vt:lpstr>
      <vt:lpstr>Segoe UI</vt:lpstr>
      <vt:lpstr>Symbol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Uriy Sergeev</cp:lastModifiedBy>
  <cp:revision>13</cp:revision>
  <dcterms:created xsi:type="dcterms:W3CDTF">2025-10-12T07:06:21Z</dcterms:created>
  <dcterms:modified xsi:type="dcterms:W3CDTF">2025-10-18T13:31:16Z</dcterms:modified>
</cp:coreProperties>
</file>