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gif" ContentType="image/gi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8"/>
  </p:notesMasterIdLst>
  <p:sldIdLst>
    <p:sldId id="264" r:id="rId3"/>
    <p:sldId id="265" r:id="rId4"/>
    <p:sldId id="266" r:id="rId5"/>
    <p:sldId id="267" r:id="rId6"/>
    <p:sldId id="268" r:id="rId7"/>
    <p:sldId id="258" r:id="rId9"/>
    <p:sldId id="260" r:id="rId10"/>
    <p:sldId id="261" r:id="rId11"/>
    <p:sldId id="263" r:id="rId12"/>
    <p:sldId id="278" r:id="rId13"/>
    <p:sldId id="279" r:id="rId14"/>
    <p:sldId id="280" r:id="rId15"/>
    <p:sldId id="270" r:id="rId16"/>
    <p:sldId id="272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CC"/>
    <a:srgbClr val="996600"/>
    <a:srgbClr val="CCFF66"/>
    <a:srgbClr val="993300"/>
    <a:srgbClr val="66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1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0" Type="http://schemas.openxmlformats.org/officeDocument/2006/relationships/tableStyles" Target="tableStyles.xml"/><Relationship Id="rId2" Type="http://schemas.openxmlformats.org/officeDocument/2006/relationships/theme" Target="theme/theme1.xml"/><Relationship Id="rId19" Type="http://schemas.openxmlformats.org/officeDocument/2006/relationships/viewProps" Target="viewProps.xml"/><Relationship Id="rId18" Type="http://schemas.openxmlformats.org/officeDocument/2006/relationships/presProps" Target="presProps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C861204-B8AD-48CC-A172-36A47C81BDE1}" type="datetimeFigureOut">
              <a:rPr lang="ru-RU" smtClean="0"/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9012974-9C4A-466A-94C5-E7585EFA1A1C}" type="slidenum">
              <a:rPr lang="ru-RU" smtClean="0"/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012974-9C4A-466A-94C5-E7585EFA1A1C}" type="slidenum">
              <a:rPr lang="ru-RU" smtClean="0"/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36CE98-6147-4E00-BD96-079313E1FD51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D3346B-3601-4CAD-8A32-9B0BE4F07D59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36CE98-6147-4E00-BD96-079313E1FD51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D3346B-3601-4CAD-8A32-9B0BE4F07D59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36CE98-6147-4E00-BD96-079313E1FD51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D3346B-3601-4CAD-8A32-9B0BE4F07D59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36CE98-6147-4E00-BD96-079313E1FD51}" type="datetimeFigureOut">
              <a:rPr lang="ru-RU" smtClean="0"/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D3346B-3601-4CAD-8A32-9B0BE4F07D59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36CE98-6147-4E00-BD96-079313E1FD51}" type="datetimeFigureOut">
              <a:rPr lang="ru-RU" smtClean="0"/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D3346B-3601-4CAD-8A32-9B0BE4F07D59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36CE98-6147-4E00-BD96-079313E1FD51}" type="datetimeFigureOut">
              <a:rPr lang="ru-RU" smtClean="0"/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D3346B-3601-4CAD-8A32-9B0BE4F07D59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36CE98-6147-4E00-BD96-079313E1FD51}" type="datetimeFigureOut">
              <a:rPr lang="ru-RU" smtClean="0"/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D3346B-3601-4CAD-8A32-9B0BE4F07D59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36CE98-6147-4E00-BD96-079313E1FD51}" type="datetimeFigureOut">
              <a:rPr lang="ru-RU" smtClean="0"/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D3346B-3601-4CAD-8A32-9B0BE4F07D59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36CE98-6147-4E00-BD96-079313E1FD51}" type="datetimeFigureOut">
              <a:rPr lang="ru-RU" smtClean="0"/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D3346B-3601-4CAD-8A32-9B0BE4F07D59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36CE98-6147-4E00-BD96-079313E1FD51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D3346B-3601-4CAD-8A32-9B0BE4F07D59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36CE98-6147-4E00-BD96-079313E1FD51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D3346B-3601-4CAD-8A32-9B0BE4F07D59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>
            <a:alpha val="52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36CE98-6147-4E00-BD96-079313E1FD51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D3346B-3601-4CAD-8A32-9B0BE4F07D59}" type="slidenum">
              <a:rPr lang="ru-RU" smtClean="0"/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1.xml"/><Relationship Id="rId4" Type="http://schemas.openxmlformats.org/officeDocument/2006/relationships/image" Target="../media/image5.png"/><Relationship Id="rId3" Type="http://schemas.openxmlformats.org/officeDocument/2006/relationships/image" Target="../media/image4.GIF"/><Relationship Id="rId2" Type="http://schemas.openxmlformats.org/officeDocument/2006/relationships/image" Target="../media/image3.GIF"/><Relationship Id="rId1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image" Target="../media/image6.GIF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6.GIF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663300"/>
                </a:solidFill>
                <a:latin typeface="Arial Black" panose="020B0A04020102020204" pitchFamily="34" charset="0"/>
              </a:rPr>
              <a:t>СТРОЕНИЕ АТОМА</a:t>
            </a:r>
            <a:endParaRPr lang="ru-RU" dirty="0">
              <a:solidFill>
                <a:srgbClr val="663300"/>
              </a:solidFill>
              <a:latin typeface="Arial Black" panose="020B0A04020102020204" pitchFamily="34" charset="0"/>
            </a:endParaRPr>
          </a:p>
        </p:txBody>
      </p:sp>
      <p:pic>
        <p:nvPicPr>
          <p:cNvPr id="4" name="Рисунок 3"/>
          <p:cNvPicPr/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1403648" y="1196752"/>
            <a:ext cx="6267450" cy="473066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extBox 4"/>
          <p:cNvSpPr txBox="1"/>
          <p:nvPr/>
        </p:nvSpPr>
        <p:spPr>
          <a:xfrm>
            <a:off x="5364088" y="5805264"/>
            <a:ext cx="3600400" cy="9220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dirty="0" smtClean="0">
                <a:solidFill>
                  <a:schemeClr val="bg1"/>
                </a:solidFill>
              </a:rPr>
              <a:t>Е.Н.Зайцева </a:t>
            </a:r>
            <a:endParaRPr lang="ru-RU" dirty="0" smtClean="0">
              <a:solidFill>
                <a:schemeClr val="bg1"/>
              </a:solidFill>
            </a:endParaRPr>
          </a:p>
          <a:p>
            <a:pPr algn="r"/>
            <a:r>
              <a:rPr lang="ru-RU" dirty="0" smtClean="0">
                <a:solidFill>
                  <a:schemeClr val="bg1"/>
                </a:solidFill>
              </a:rPr>
              <a:t>учитель химии</a:t>
            </a:r>
            <a:endParaRPr lang="ru-RU" dirty="0" smtClean="0">
              <a:solidFill>
                <a:schemeClr val="bg1"/>
              </a:solidFill>
            </a:endParaRPr>
          </a:p>
          <a:p>
            <a:pPr algn="r"/>
            <a:r>
              <a:rPr lang="ru-RU" dirty="0" smtClean="0">
                <a:solidFill>
                  <a:schemeClr val="bg1"/>
                </a:solidFill>
              </a:rPr>
              <a:t> Нижний Новгород</a:t>
            </a:r>
            <a:endParaRPr lang="ru-RU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99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СТРОЕНИЕ АТОМА</a:t>
            </a:r>
            <a:r>
              <a:rPr lang="ru-RU" dirty="0" smtClean="0">
                <a:solidFill>
                  <a:srgbClr val="996600"/>
                </a:solidFill>
              </a:rPr>
              <a:t>.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Цель урока: </a:t>
            </a:r>
            <a:endParaRPr lang="ru-RU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Wingdings" panose="05000000000000000000" pitchFamily="2" charset="2"/>
              <a:buChar char="q"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раскрыть физический смысл порядкового номера химического элемента; </a:t>
            </a:r>
            <a:endParaRPr lang="ru-RU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Wingdings" panose="05000000000000000000" pitchFamily="2" charset="2"/>
              <a:buChar char="q"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сформировать представление об электронном строении атома.</a:t>
            </a: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116013" y="0"/>
            <a:ext cx="7488237" cy="936625"/>
          </a:xfrm>
        </p:spPr>
        <p:txBody>
          <a:bodyPr>
            <a:normAutofit/>
          </a:bodyPr>
          <a:lstStyle/>
          <a:p>
            <a:r>
              <a:rPr lang="ru-RU" sz="4800" dirty="0" smtClean="0">
                <a:solidFill>
                  <a:srgbClr val="99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СТРОЕНИЕ АТОМА</a:t>
            </a:r>
            <a:r>
              <a:rPr lang="ru-RU" sz="4800" dirty="0" smtClean="0">
                <a:solidFill>
                  <a:srgbClr val="996600"/>
                </a:solidFill>
              </a:rPr>
              <a:t>. </a:t>
            </a:r>
            <a:endParaRPr lang="ru-RU" sz="4800" dirty="0">
              <a:solidFill>
                <a:srgbClr val="996600"/>
              </a:solidFill>
            </a:endParaRPr>
          </a:p>
        </p:txBody>
      </p:sp>
      <p:sp>
        <p:nvSpPr>
          <p:cNvPr id="54277" name="Text Box 5"/>
          <p:cNvSpPr txBox="1">
            <a:spLocks noChangeArrowheads="1"/>
          </p:cNvSpPr>
          <p:nvPr/>
        </p:nvSpPr>
        <p:spPr bwMode="auto">
          <a:xfrm>
            <a:off x="1600200" y="1136650"/>
            <a:ext cx="6672019" cy="40011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r>
              <a:rPr lang="en-US" sz="2000" dirty="0">
                <a:latin typeface="Arial Black" panose="020B0A04020102020204" pitchFamily="34" charset="0"/>
              </a:rPr>
              <a:t>I</a:t>
            </a:r>
            <a:r>
              <a:rPr lang="ru-RU" sz="2000" dirty="0">
                <a:latin typeface="Arial Black" panose="020B0A04020102020204" pitchFamily="34" charset="0"/>
              </a:rPr>
              <a:t>. Атом – это химически неделимая частица.</a:t>
            </a:r>
            <a:endParaRPr lang="ru-RU" sz="2000" dirty="0">
              <a:latin typeface="Arial Black" panose="020B0A04020102020204" pitchFamily="34" charset="0"/>
            </a:endParaRPr>
          </a:p>
        </p:txBody>
      </p:sp>
      <p:sp>
        <p:nvSpPr>
          <p:cNvPr id="54278" name="Text Box 6"/>
          <p:cNvSpPr txBox="1">
            <a:spLocks noChangeArrowheads="1"/>
          </p:cNvSpPr>
          <p:nvPr/>
        </p:nvSpPr>
        <p:spPr bwMode="auto">
          <a:xfrm>
            <a:off x="1958975" y="1571625"/>
            <a:ext cx="3895725" cy="36671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r>
              <a:rPr lang="ru-RU"/>
              <a:t>История открытия строения атома.</a:t>
            </a:r>
            <a:endParaRPr lang="ru-RU"/>
          </a:p>
        </p:txBody>
      </p:sp>
      <p:pic>
        <p:nvPicPr>
          <p:cNvPr id="54284" name="Picture 12" descr="rutherf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1331640" y="2132856"/>
            <a:ext cx="2154237" cy="2808288"/>
          </a:xfrm>
          <a:prstGeom prst="rect">
            <a:avLst/>
          </a:prstGeom>
          <a:noFill/>
          <a:ln w="28575">
            <a:solidFill>
              <a:schemeClr val="tx2"/>
            </a:solidFill>
            <a:miter lim="800000"/>
            <a:headEnd/>
            <a:tailEnd/>
          </a:ln>
        </p:spPr>
      </p:pic>
      <p:sp>
        <p:nvSpPr>
          <p:cNvPr id="54285" name="Text Box 13"/>
          <p:cNvSpPr txBox="1">
            <a:spLocks noChangeArrowheads="1"/>
          </p:cNvSpPr>
          <p:nvPr/>
        </p:nvSpPr>
        <p:spPr bwMode="auto">
          <a:xfrm>
            <a:off x="1403350" y="5805488"/>
            <a:ext cx="7489825" cy="6413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r>
              <a:rPr lang="ru-RU"/>
              <a:t>Доказал, что атом имеет плотное ядро. Предложил планетарную теорию строения атома.</a:t>
            </a:r>
            <a:endParaRPr lang="ru-RU"/>
          </a:p>
        </p:txBody>
      </p:sp>
      <p:pic>
        <p:nvPicPr>
          <p:cNvPr id="54286" name="Picture 14" descr="n118a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32363" y="2095500"/>
            <a:ext cx="3168650" cy="1189038"/>
          </a:xfrm>
          <a:prstGeom prst="rect">
            <a:avLst/>
          </a:prstGeom>
          <a:noFill/>
        </p:spPr>
      </p:pic>
      <p:sp>
        <p:nvSpPr>
          <p:cNvPr id="54287" name="Rectangle 15"/>
          <p:cNvSpPr>
            <a:spLocks noChangeArrowheads="1"/>
          </p:cNvSpPr>
          <p:nvPr/>
        </p:nvSpPr>
        <p:spPr bwMode="auto">
          <a:xfrm>
            <a:off x="2411413" y="5084763"/>
            <a:ext cx="1727200" cy="28892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 anchor="ctr"/>
          <a:lstStyle/>
          <a:p>
            <a:pPr algn="ctr"/>
            <a:r>
              <a:rPr lang="ru-RU">
                <a:latin typeface="Arial" panose="020B0604020202020204" pitchFamily="34" charset="0"/>
              </a:rPr>
              <a:t>Э. Резерфорд</a:t>
            </a:r>
            <a:endParaRPr lang="ru-RU">
              <a:latin typeface="Arial" panose="020B0604020202020204" pitchFamily="34" charset="0"/>
            </a:endParaRPr>
          </a:p>
        </p:txBody>
      </p:sp>
      <p:pic>
        <p:nvPicPr>
          <p:cNvPr id="54288" name="Picture 16" descr="n118b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32363" y="3429000"/>
            <a:ext cx="3168650" cy="1187450"/>
          </a:xfrm>
          <a:prstGeom prst="rect">
            <a:avLst/>
          </a:prstGeom>
          <a:noFill/>
        </p:spPr>
      </p:pic>
      <p:pic>
        <p:nvPicPr>
          <p:cNvPr id="54289" name="Picture 1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03800" y="4797425"/>
            <a:ext cx="1162050" cy="962025"/>
          </a:xfrm>
          <a:prstGeom prst="rect">
            <a:avLst/>
          </a:prstGeom>
          <a:noFill/>
          <a:ln w="28575">
            <a:solidFill>
              <a:schemeClr val="tx2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42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42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42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42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42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4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285" grpId="0"/>
      <p:bldP spid="5428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116013" y="0"/>
            <a:ext cx="7488237" cy="936625"/>
          </a:xfrm>
        </p:spPr>
        <p:txBody>
          <a:bodyPr/>
          <a:lstStyle/>
          <a:p>
            <a:r>
              <a:rPr lang="ru-RU" sz="3200" dirty="0" smtClean="0">
                <a:solidFill>
                  <a:srgbClr val="99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СТРОЕНИЕ АТОМА</a:t>
            </a:r>
            <a:r>
              <a:rPr lang="ru-RU" sz="3200" dirty="0" smtClean="0">
                <a:solidFill>
                  <a:srgbClr val="993300"/>
                </a:solidFill>
              </a:rPr>
              <a:t>.</a:t>
            </a:r>
            <a:r>
              <a:rPr lang="ru-RU" dirty="0" smtClean="0">
                <a:solidFill>
                  <a:srgbClr val="993300"/>
                </a:solidFill>
              </a:rPr>
              <a:t> </a:t>
            </a:r>
            <a:endParaRPr lang="ru-RU" dirty="0">
              <a:solidFill>
                <a:srgbClr val="993300"/>
              </a:solidFill>
            </a:endParaRPr>
          </a:p>
        </p:txBody>
      </p:sp>
      <p:sp>
        <p:nvSpPr>
          <p:cNvPr id="55304" name="Text Box 8"/>
          <p:cNvSpPr txBox="1">
            <a:spLocks noChangeArrowheads="1"/>
          </p:cNvSpPr>
          <p:nvPr/>
        </p:nvSpPr>
        <p:spPr bwMode="auto">
          <a:xfrm>
            <a:off x="395536" y="2996952"/>
            <a:ext cx="1730375" cy="6413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3600" b="1" dirty="0">
                <a:latin typeface="Times New Roman" panose="02020603050405020304" pitchFamily="18" charset="0"/>
              </a:rPr>
              <a:t>Атом</a:t>
            </a:r>
            <a:endParaRPr lang="ru-RU" sz="3600" b="1" dirty="0">
              <a:latin typeface="Times New Roman" panose="02020603050405020304" pitchFamily="18" charset="0"/>
            </a:endParaRPr>
          </a:p>
        </p:txBody>
      </p:sp>
      <p:sp>
        <p:nvSpPr>
          <p:cNvPr id="55305" name="Line 9"/>
          <p:cNvSpPr>
            <a:spLocks noChangeShapeType="1"/>
          </p:cNvSpPr>
          <p:nvPr/>
        </p:nvSpPr>
        <p:spPr bwMode="auto">
          <a:xfrm flipV="1">
            <a:off x="1619672" y="2780928"/>
            <a:ext cx="1080120" cy="64827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55306" name="Line 10"/>
          <p:cNvSpPr>
            <a:spLocks noChangeShapeType="1"/>
          </p:cNvSpPr>
          <p:nvPr/>
        </p:nvSpPr>
        <p:spPr bwMode="auto">
          <a:xfrm>
            <a:off x="1619672" y="3429000"/>
            <a:ext cx="864096" cy="43204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55307" name="Text Box 11"/>
          <p:cNvSpPr txBox="1">
            <a:spLocks noChangeArrowheads="1"/>
          </p:cNvSpPr>
          <p:nvPr/>
        </p:nvSpPr>
        <p:spPr bwMode="auto">
          <a:xfrm>
            <a:off x="2627313" y="2284413"/>
            <a:ext cx="1439862" cy="6413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3600" b="1" dirty="0">
                <a:latin typeface="Times New Roman" panose="02020603050405020304" pitchFamily="18" charset="0"/>
              </a:rPr>
              <a:t>Ядро</a:t>
            </a:r>
            <a:endParaRPr lang="ru-RU" sz="3600" b="1" dirty="0">
              <a:latin typeface="Times New Roman" panose="02020603050405020304" pitchFamily="18" charset="0"/>
            </a:endParaRPr>
          </a:p>
        </p:txBody>
      </p:sp>
      <p:sp>
        <p:nvSpPr>
          <p:cNvPr id="55308" name="Text Box 12"/>
          <p:cNvSpPr txBox="1">
            <a:spLocks noChangeArrowheads="1"/>
          </p:cNvSpPr>
          <p:nvPr/>
        </p:nvSpPr>
        <p:spPr bwMode="auto">
          <a:xfrm>
            <a:off x="2267744" y="3573016"/>
            <a:ext cx="2664296" cy="1077218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2800" b="1" dirty="0">
                <a:latin typeface="Times New Roman" panose="02020603050405020304" pitchFamily="18" charset="0"/>
              </a:rPr>
              <a:t>Электронная  </a:t>
            </a:r>
            <a:r>
              <a:rPr lang="ru-RU" sz="2800" dirty="0">
                <a:latin typeface="Times New Roman" panose="02020603050405020304" pitchFamily="18" charset="0"/>
              </a:rPr>
              <a:t>            </a:t>
            </a:r>
            <a:r>
              <a:rPr lang="ru-RU" sz="2800" b="1" dirty="0">
                <a:latin typeface="Times New Roman" panose="02020603050405020304" pitchFamily="18" charset="0"/>
              </a:rPr>
              <a:t>оболочка</a:t>
            </a:r>
            <a:r>
              <a:rPr lang="ru-RU" sz="3600" b="1" dirty="0">
                <a:latin typeface="Times New Roman" panose="02020603050405020304" pitchFamily="18" charset="0"/>
              </a:rPr>
              <a:t> </a:t>
            </a:r>
            <a:endParaRPr lang="ru-RU" sz="3600" b="1" dirty="0">
              <a:latin typeface="Times New Roman" panose="02020603050405020304" pitchFamily="18" charset="0"/>
            </a:endParaRPr>
          </a:p>
        </p:txBody>
      </p:sp>
      <p:sp>
        <p:nvSpPr>
          <p:cNvPr id="55309" name="Line 13"/>
          <p:cNvSpPr>
            <a:spLocks noChangeShapeType="1"/>
          </p:cNvSpPr>
          <p:nvPr/>
        </p:nvSpPr>
        <p:spPr bwMode="auto">
          <a:xfrm flipV="1">
            <a:off x="3779838" y="2211388"/>
            <a:ext cx="431800" cy="431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55310" name="Line 14"/>
          <p:cNvSpPr>
            <a:spLocks noChangeShapeType="1"/>
          </p:cNvSpPr>
          <p:nvPr/>
        </p:nvSpPr>
        <p:spPr bwMode="auto">
          <a:xfrm>
            <a:off x="3779838" y="2643188"/>
            <a:ext cx="431800" cy="36036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55311" name="Text Box 15"/>
          <p:cNvSpPr txBox="1">
            <a:spLocks noChangeArrowheads="1"/>
          </p:cNvSpPr>
          <p:nvPr/>
        </p:nvSpPr>
        <p:spPr bwMode="auto">
          <a:xfrm>
            <a:off x="4211638" y="1924050"/>
            <a:ext cx="2082750" cy="52322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r>
              <a:rPr lang="ru-RU" sz="2800" b="1" dirty="0">
                <a:latin typeface="Times New Roman" panose="02020603050405020304" pitchFamily="18" charset="0"/>
              </a:rPr>
              <a:t>Протон</a:t>
            </a:r>
            <a:r>
              <a:rPr lang="en-US" sz="2800" b="1" dirty="0">
                <a:latin typeface="Times New Roman" panose="02020603050405020304" pitchFamily="18" charset="0"/>
              </a:rPr>
              <a:t> </a:t>
            </a:r>
            <a:r>
              <a:rPr lang="en-US" sz="2800" b="1" dirty="0" smtClean="0">
                <a:latin typeface="Times New Roman" panose="02020603050405020304" pitchFamily="18" charset="0"/>
              </a:rPr>
              <a:t>(p</a:t>
            </a:r>
            <a:r>
              <a:rPr lang="ru-RU" sz="2800" b="1" baseline="30000" dirty="0" smtClean="0">
                <a:latin typeface="Times New Roman" panose="02020603050405020304" pitchFamily="18" charset="0"/>
              </a:rPr>
              <a:t>+</a:t>
            </a:r>
            <a:r>
              <a:rPr lang="en-US" sz="2800" b="1" dirty="0" smtClean="0">
                <a:latin typeface="Times New Roman" panose="02020603050405020304" pitchFamily="18" charset="0"/>
              </a:rPr>
              <a:t>)</a:t>
            </a:r>
            <a:endParaRPr lang="ru-RU" sz="2800" b="1" dirty="0">
              <a:latin typeface="Times New Roman" panose="02020603050405020304" pitchFamily="18" charset="0"/>
            </a:endParaRPr>
          </a:p>
        </p:txBody>
      </p:sp>
      <p:sp>
        <p:nvSpPr>
          <p:cNvPr id="55312" name="Text Box 16"/>
          <p:cNvSpPr txBox="1">
            <a:spLocks noChangeArrowheads="1"/>
          </p:cNvSpPr>
          <p:nvPr/>
        </p:nvSpPr>
        <p:spPr bwMode="auto">
          <a:xfrm>
            <a:off x="4205288" y="2716213"/>
            <a:ext cx="2306593" cy="52322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r>
              <a:rPr lang="ru-RU" sz="2800" b="1" dirty="0">
                <a:latin typeface="Times New Roman" panose="02020603050405020304" pitchFamily="18" charset="0"/>
              </a:rPr>
              <a:t>Нейтрон</a:t>
            </a:r>
            <a:r>
              <a:rPr lang="en-US" sz="2800" b="1" dirty="0">
                <a:latin typeface="Times New Roman" panose="02020603050405020304" pitchFamily="18" charset="0"/>
              </a:rPr>
              <a:t> </a:t>
            </a:r>
            <a:r>
              <a:rPr lang="en-US" sz="2800" b="1" dirty="0" smtClean="0">
                <a:latin typeface="Times New Roman" panose="02020603050405020304" pitchFamily="18" charset="0"/>
              </a:rPr>
              <a:t>(n</a:t>
            </a:r>
            <a:r>
              <a:rPr lang="ru-RU" sz="2800" b="1" baseline="30000" dirty="0" smtClean="0">
                <a:latin typeface="Times New Roman" panose="02020603050405020304" pitchFamily="18" charset="0"/>
              </a:rPr>
              <a:t>0</a:t>
            </a:r>
            <a:r>
              <a:rPr lang="en-US" sz="2800" b="1" dirty="0" smtClean="0">
                <a:latin typeface="Times New Roman" panose="02020603050405020304" pitchFamily="18" charset="0"/>
              </a:rPr>
              <a:t>)</a:t>
            </a:r>
            <a:endParaRPr lang="ru-RU" sz="2800" b="1" dirty="0">
              <a:latin typeface="Times New Roman" panose="02020603050405020304" pitchFamily="18" charset="0"/>
            </a:endParaRPr>
          </a:p>
        </p:txBody>
      </p:sp>
      <p:sp>
        <p:nvSpPr>
          <p:cNvPr id="55313" name="Line 17"/>
          <p:cNvSpPr>
            <a:spLocks noChangeShapeType="1"/>
          </p:cNvSpPr>
          <p:nvPr/>
        </p:nvSpPr>
        <p:spPr bwMode="auto">
          <a:xfrm>
            <a:off x="4643438" y="4084638"/>
            <a:ext cx="576262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55314" name="Text Box 18"/>
          <p:cNvSpPr txBox="1">
            <a:spLocks noChangeArrowheads="1"/>
          </p:cNvSpPr>
          <p:nvPr/>
        </p:nvSpPr>
        <p:spPr bwMode="auto">
          <a:xfrm>
            <a:off x="5148263" y="3867150"/>
            <a:ext cx="2247346" cy="52322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r>
              <a:rPr lang="ru-RU" sz="2800" b="1" dirty="0">
                <a:latin typeface="Times New Roman" panose="02020603050405020304" pitchFamily="18" charset="0"/>
              </a:rPr>
              <a:t>Электрон</a:t>
            </a:r>
            <a:r>
              <a:rPr lang="en-US" sz="2800" b="1" dirty="0">
                <a:latin typeface="Times New Roman" panose="02020603050405020304" pitchFamily="18" charset="0"/>
              </a:rPr>
              <a:t> (e)</a:t>
            </a:r>
            <a:endParaRPr lang="ru-RU" sz="2800" b="1" dirty="0">
              <a:latin typeface="Times New Roman" panose="02020603050405020304" pitchFamily="18" charset="0"/>
            </a:endParaRPr>
          </a:p>
        </p:txBody>
      </p:sp>
      <p:sp>
        <p:nvSpPr>
          <p:cNvPr id="55315" name="Line 19"/>
          <p:cNvSpPr>
            <a:spLocks noChangeShapeType="1"/>
          </p:cNvSpPr>
          <p:nvPr/>
        </p:nvSpPr>
        <p:spPr bwMode="auto">
          <a:xfrm>
            <a:off x="6444208" y="2204864"/>
            <a:ext cx="576262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tailEnd type="triangle" w="med" len="med"/>
          </a:ln>
          <a:effectLst/>
        </p:spPr>
        <p:txBody>
          <a:bodyPr/>
          <a:lstStyle/>
          <a:p>
            <a:endParaRPr lang="ru-RU" b="1" dirty="0"/>
          </a:p>
        </p:txBody>
      </p:sp>
      <p:sp>
        <p:nvSpPr>
          <p:cNvPr id="55316" name="Line 20"/>
          <p:cNvSpPr>
            <a:spLocks noChangeShapeType="1"/>
          </p:cNvSpPr>
          <p:nvPr/>
        </p:nvSpPr>
        <p:spPr bwMode="auto">
          <a:xfrm>
            <a:off x="6516216" y="3068960"/>
            <a:ext cx="576262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55317" name="Line 21"/>
          <p:cNvSpPr>
            <a:spLocks noChangeShapeType="1"/>
          </p:cNvSpPr>
          <p:nvPr/>
        </p:nvSpPr>
        <p:spPr bwMode="auto">
          <a:xfrm>
            <a:off x="7596336" y="4149080"/>
            <a:ext cx="431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55318" name="Text Box 22"/>
          <p:cNvSpPr txBox="1">
            <a:spLocks noChangeArrowheads="1"/>
          </p:cNvSpPr>
          <p:nvPr/>
        </p:nvSpPr>
        <p:spPr bwMode="auto">
          <a:xfrm>
            <a:off x="7092280" y="1916832"/>
            <a:ext cx="958917" cy="52322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r>
              <a:rPr lang="ru-RU" sz="2800" b="1" dirty="0">
                <a:latin typeface="Times New Roman" panose="02020603050405020304" pitchFamily="18" charset="0"/>
              </a:rPr>
              <a:t>1; +1</a:t>
            </a:r>
            <a:endParaRPr lang="ru-RU" sz="2800" b="1" dirty="0">
              <a:latin typeface="Times New Roman" panose="02020603050405020304" pitchFamily="18" charset="0"/>
            </a:endParaRPr>
          </a:p>
        </p:txBody>
      </p:sp>
      <p:sp>
        <p:nvSpPr>
          <p:cNvPr id="55319" name="Text Box 23"/>
          <p:cNvSpPr txBox="1">
            <a:spLocks noChangeArrowheads="1"/>
          </p:cNvSpPr>
          <p:nvPr/>
        </p:nvSpPr>
        <p:spPr bwMode="auto">
          <a:xfrm>
            <a:off x="7236296" y="2708920"/>
            <a:ext cx="727075" cy="519112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r>
              <a:rPr lang="ru-RU" sz="2800" dirty="0">
                <a:latin typeface="Times New Roman" panose="02020603050405020304" pitchFamily="18" charset="0"/>
              </a:rPr>
              <a:t>1; 0</a:t>
            </a:r>
            <a:endParaRPr lang="ru-RU" sz="2800" dirty="0">
              <a:latin typeface="Times New Roman" panose="02020603050405020304" pitchFamily="18" charset="0"/>
            </a:endParaRPr>
          </a:p>
        </p:txBody>
      </p:sp>
      <p:sp>
        <p:nvSpPr>
          <p:cNvPr id="55320" name="Text Box 24"/>
          <p:cNvSpPr txBox="1">
            <a:spLocks noChangeArrowheads="1"/>
          </p:cNvSpPr>
          <p:nvPr/>
        </p:nvSpPr>
        <p:spPr bwMode="auto">
          <a:xfrm>
            <a:off x="8100392" y="3861048"/>
            <a:ext cx="873957" cy="52322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r>
              <a:rPr lang="ru-RU" sz="2800" b="1" dirty="0">
                <a:latin typeface="Times New Roman" panose="02020603050405020304" pitchFamily="18" charset="0"/>
              </a:rPr>
              <a:t>0; -1</a:t>
            </a:r>
            <a:endParaRPr lang="ru-RU" sz="2800" b="1" dirty="0">
              <a:latin typeface="Times New Roman" panose="02020603050405020304" pitchFamily="18" charset="0"/>
            </a:endParaRPr>
          </a:p>
        </p:txBody>
      </p:sp>
      <p:sp>
        <p:nvSpPr>
          <p:cNvPr id="55321" name="Text Box 25"/>
          <p:cNvSpPr txBox="1">
            <a:spLocks noChangeArrowheads="1"/>
          </p:cNvSpPr>
          <p:nvPr/>
        </p:nvSpPr>
        <p:spPr bwMode="auto">
          <a:xfrm>
            <a:off x="1187450" y="4659313"/>
            <a:ext cx="7969233" cy="14465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pPr marL="342900" indent="-342900"/>
            <a:r>
              <a:rPr lang="ru-RU" sz="2800" dirty="0">
                <a:latin typeface="Times New Roman" panose="02020603050405020304" pitchFamily="18" charset="0"/>
              </a:rPr>
              <a:t>Вывод:</a:t>
            </a:r>
            <a:endParaRPr lang="ru-RU" sz="2800" dirty="0">
              <a:latin typeface="Times New Roman" panose="02020603050405020304" pitchFamily="18" charset="0"/>
            </a:endParaRPr>
          </a:p>
          <a:p>
            <a:pPr marL="342900" indent="-342900">
              <a:buFontTx/>
              <a:buAutoNum type="arabicPeriod"/>
            </a:pPr>
            <a:r>
              <a:rPr lang="ru-RU" sz="2000" b="1" dirty="0">
                <a:latin typeface="Times New Roman" panose="02020603050405020304" pitchFamily="18" charset="0"/>
              </a:rPr>
              <a:t>Заряд ядра всегда положителен и равен числу протонов.</a:t>
            </a:r>
            <a:endParaRPr lang="ru-RU" sz="2000" b="1" dirty="0">
              <a:latin typeface="Times New Roman" panose="02020603050405020304" pitchFamily="18" charset="0"/>
            </a:endParaRPr>
          </a:p>
          <a:p>
            <a:pPr marL="342900" indent="-342900">
              <a:buFontTx/>
              <a:buAutoNum type="arabicPeriod"/>
            </a:pPr>
            <a:r>
              <a:rPr lang="ru-RU" sz="2000" b="1" dirty="0">
                <a:latin typeface="Times New Roman" panose="02020603050405020304" pitchFamily="18" charset="0"/>
              </a:rPr>
              <a:t>Масса атома (</a:t>
            </a:r>
            <a:r>
              <a:rPr lang="en-US" sz="2000" b="1" dirty="0" err="1">
                <a:latin typeface="Times New Roman" panose="02020603050405020304" pitchFamily="18" charset="0"/>
              </a:rPr>
              <a:t>Ar</a:t>
            </a:r>
            <a:r>
              <a:rPr lang="en-US" sz="2000" b="1" dirty="0">
                <a:latin typeface="Times New Roman" panose="02020603050405020304" pitchFamily="18" charset="0"/>
              </a:rPr>
              <a:t>)</a:t>
            </a:r>
            <a:r>
              <a:rPr lang="ru-RU" sz="2000" b="1" dirty="0">
                <a:latin typeface="Times New Roman" panose="02020603050405020304" pitchFamily="18" charset="0"/>
              </a:rPr>
              <a:t> складывается из числа протонов и нейтронов.</a:t>
            </a:r>
            <a:endParaRPr lang="ru-RU" sz="2000" b="1" dirty="0">
              <a:latin typeface="Times New Roman" panose="02020603050405020304" pitchFamily="18" charset="0"/>
            </a:endParaRPr>
          </a:p>
          <a:p>
            <a:pPr marL="342900" indent="-342900">
              <a:buFontTx/>
              <a:buAutoNum type="arabicPeriod"/>
            </a:pPr>
            <a:r>
              <a:rPr lang="ru-RU" sz="2000" b="1" dirty="0">
                <a:latin typeface="Times New Roman" panose="02020603050405020304" pitchFamily="18" charset="0"/>
              </a:rPr>
              <a:t>Атом в целом </a:t>
            </a:r>
            <a:r>
              <a:rPr lang="ru-RU" sz="2000" b="1" dirty="0" err="1">
                <a:latin typeface="Times New Roman" panose="02020603050405020304" pitchFamily="18" charset="0"/>
              </a:rPr>
              <a:t>электронейтрален</a:t>
            </a:r>
            <a:r>
              <a:rPr lang="ru-RU" sz="2000" b="1" dirty="0">
                <a:latin typeface="Times New Roman" panose="02020603050405020304" pitchFamily="18" charset="0"/>
              </a:rPr>
              <a:t>.</a:t>
            </a:r>
            <a:endParaRPr lang="ru-RU" sz="2000" b="1" dirty="0">
              <a:latin typeface="Times New Roman" panose="02020603050405020304" pitchFamily="18" charset="0"/>
            </a:endParaRPr>
          </a:p>
        </p:txBody>
      </p:sp>
      <p:sp>
        <p:nvSpPr>
          <p:cNvPr id="55325" name="Line 29"/>
          <p:cNvSpPr>
            <a:spLocks noChangeShapeType="1"/>
          </p:cNvSpPr>
          <p:nvPr/>
        </p:nvSpPr>
        <p:spPr bwMode="auto">
          <a:xfrm>
            <a:off x="7020272" y="4005064"/>
            <a:ext cx="71437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</a:ln>
          <a:effectLst/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553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553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553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553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7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1000" fill="hold"/>
                                        <p:tgtEl>
                                          <p:spTgt spid="553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1000" fill="hold"/>
                                        <p:tgtEl>
                                          <p:spTgt spid="553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000"/>
                            </p:stCondLst>
                            <p:childTnLst>
                              <p:par>
                                <p:cTn id="36" presetID="7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1000" fill="hold"/>
                                        <p:tgtEl>
                                          <p:spTgt spid="553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1000" fill="hold"/>
                                        <p:tgtEl>
                                          <p:spTgt spid="553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7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1000" fill="hold"/>
                                        <p:tgtEl>
                                          <p:spTgt spid="553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1000" fill="hold"/>
                                        <p:tgtEl>
                                          <p:spTgt spid="553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000"/>
                            </p:stCondLst>
                            <p:childTnLst>
                              <p:par>
                                <p:cTn id="61" presetID="7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1000" fill="hold"/>
                                        <p:tgtEl>
                                          <p:spTgt spid="553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1000" fill="hold"/>
                                        <p:tgtEl>
                                          <p:spTgt spid="553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2000"/>
                            </p:stCondLst>
                            <p:childTnLst>
                              <p:par>
                                <p:cTn id="66" presetID="7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1000" fill="hold"/>
                                        <p:tgtEl>
                                          <p:spTgt spid="553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1000" fill="hold"/>
                                        <p:tgtEl>
                                          <p:spTgt spid="553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1000" fill="hold"/>
                                        <p:tgtEl>
                                          <p:spTgt spid="553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1000" fill="hold"/>
                                        <p:tgtEl>
                                          <p:spTgt spid="553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000"/>
                            </p:stCondLst>
                            <p:childTnLst>
                              <p:par>
                                <p:cTn id="81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553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2000" fill="hold"/>
                                        <p:tgtEl>
                                          <p:spTgt spid="553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3000"/>
                            </p:stCondLst>
                            <p:childTnLst>
                              <p:par>
                                <p:cTn id="86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1000" fill="hold"/>
                                        <p:tgtEl>
                                          <p:spTgt spid="553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1000" fill="hold"/>
                                        <p:tgtEl>
                                          <p:spTgt spid="553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305" grpId="0" animBg="1"/>
      <p:bldP spid="55306" grpId="0" animBg="1"/>
      <p:bldP spid="55309" grpId="0" animBg="1"/>
      <p:bldP spid="55310" grpId="0" animBg="1"/>
      <p:bldP spid="55313" grpId="0" animBg="1"/>
      <p:bldP spid="55315" grpId="0" animBg="1"/>
      <p:bldP spid="55316" grpId="0" animBg="1"/>
      <p:bldP spid="55317" grpId="0" animBg="1"/>
      <p:bldP spid="5532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3" name="Rectangle 3"/>
          <p:cNvSpPr>
            <a:spLocks noGrp="1" noChangeArrowheads="1"/>
          </p:cNvSpPr>
          <p:nvPr>
            <p:ph type="ctrTitle"/>
          </p:nvPr>
        </p:nvSpPr>
        <p:spPr>
          <a:xfrm>
            <a:off x="1116013" y="0"/>
            <a:ext cx="7488237" cy="936625"/>
          </a:xfrm>
        </p:spPr>
        <p:txBody>
          <a:bodyPr/>
          <a:lstStyle/>
          <a:p>
            <a:r>
              <a:rPr lang="ru-RU" sz="3200" dirty="0" smtClean="0">
                <a:solidFill>
                  <a:srgbClr val="99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СТРОЕНИЕ АТОМА.</a:t>
            </a:r>
            <a:endParaRPr lang="ru-RU" dirty="0"/>
          </a:p>
        </p:txBody>
      </p:sp>
      <p:sp>
        <p:nvSpPr>
          <p:cNvPr id="51208" name="Text Box 8"/>
          <p:cNvSpPr txBox="1">
            <a:spLocks noChangeArrowheads="1"/>
          </p:cNvSpPr>
          <p:nvPr/>
        </p:nvSpPr>
        <p:spPr bwMode="auto">
          <a:xfrm>
            <a:off x="1476375" y="1052513"/>
            <a:ext cx="6861175" cy="138499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algn="just"/>
            <a:r>
              <a:rPr lang="ru-RU" sz="2800" b="1" dirty="0" smtClean="0"/>
              <a:t>Изотопы </a:t>
            </a:r>
            <a:r>
              <a:rPr lang="ru-RU" sz="2800" b="1" dirty="0"/>
              <a:t>– это разновидность атомов, имеющих одинаковый заряд, но разную массу.</a:t>
            </a:r>
            <a:endParaRPr lang="ru-RU" sz="2800" b="1" dirty="0"/>
          </a:p>
        </p:txBody>
      </p:sp>
      <p:sp>
        <p:nvSpPr>
          <p:cNvPr id="51233" name="Rectangle 33"/>
          <p:cNvSpPr>
            <a:spLocks noChangeArrowheads="1"/>
          </p:cNvSpPr>
          <p:nvPr/>
        </p:nvSpPr>
        <p:spPr bwMode="auto">
          <a:xfrm>
            <a:off x="1187450" y="2781300"/>
            <a:ext cx="1512888" cy="8636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2"/>
            </a:solidFill>
            <a:miter lim="800000"/>
          </a:ln>
          <a:effectLst/>
        </p:spPr>
        <p:txBody>
          <a:bodyPr wrap="none" anchor="ctr"/>
          <a:lstStyle/>
          <a:p>
            <a:pPr algn="ctr"/>
            <a:endParaRPr lang="ru-RU" dirty="0">
              <a:latin typeface="Arial Black" panose="020B0A04020102020204" pitchFamily="34" charset="0"/>
            </a:endParaRPr>
          </a:p>
        </p:txBody>
      </p:sp>
      <p:sp>
        <p:nvSpPr>
          <p:cNvPr id="51243" name="Line 43"/>
          <p:cNvSpPr>
            <a:spLocks noChangeShapeType="1"/>
          </p:cNvSpPr>
          <p:nvPr/>
        </p:nvSpPr>
        <p:spPr bwMode="auto">
          <a:xfrm flipV="1">
            <a:off x="2700338" y="2708275"/>
            <a:ext cx="1150937" cy="5048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51244" name="Line 44"/>
          <p:cNvSpPr>
            <a:spLocks noChangeShapeType="1"/>
          </p:cNvSpPr>
          <p:nvPr/>
        </p:nvSpPr>
        <p:spPr bwMode="auto">
          <a:xfrm>
            <a:off x="2771800" y="3212977"/>
            <a:ext cx="1728192" cy="144016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51245" name="Line 45"/>
          <p:cNvSpPr>
            <a:spLocks noChangeShapeType="1"/>
          </p:cNvSpPr>
          <p:nvPr/>
        </p:nvSpPr>
        <p:spPr bwMode="auto">
          <a:xfrm>
            <a:off x="2771801" y="3212976"/>
            <a:ext cx="1008112" cy="864096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51246" name="Text Box 46"/>
          <p:cNvSpPr txBox="1">
            <a:spLocks noChangeArrowheads="1"/>
          </p:cNvSpPr>
          <p:nvPr/>
        </p:nvSpPr>
        <p:spPr bwMode="auto">
          <a:xfrm>
            <a:off x="3851920" y="2420888"/>
            <a:ext cx="2845651" cy="46166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r>
              <a:rPr lang="en-US" sz="2400" baseline="-25000" dirty="0">
                <a:latin typeface="Arial Black" panose="020B0A04020102020204" pitchFamily="34" charset="0"/>
              </a:rPr>
              <a:t>+</a:t>
            </a:r>
            <a:r>
              <a:rPr lang="en-US" sz="2400" baseline="-25000" dirty="0" smtClean="0">
                <a:solidFill>
                  <a:schemeClr val="tx2">
                    <a:lumMod val="75000"/>
                  </a:schemeClr>
                </a:solidFill>
                <a:latin typeface="Arial Black" panose="020B0A04020102020204" pitchFamily="34" charset="0"/>
              </a:rPr>
              <a:t>1</a:t>
            </a:r>
            <a:r>
              <a:rPr lang="en-US" sz="2400" baseline="30000" dirty="0" smtClean="0">
                <a:solidFill>
                  <a:schemeClr val="tx2">
                    <a:lumMod val="75000"/>
                  </a:schemeClr>
                </a:solidFill>
                <a:latin typeface="Arial Black" panose="020B0A04020102020204" pitchFamily="34" charset="0"/>
              </a:rPr>
              <a:t>1</a:t>
            </a:r>
            <a:r>
              <a:rPr lang="en-US" sz="2400" dirty="0" smtClean="0">
                <a:solidFill>
                  <a:schemeClr val="tx2">
                    <a:lumMod val="75000"/>
                  </a:schemeClr>
                </a:solidFill>
                <a:latin typeface="Arial Black" panose="020B0A04020102020204" pitchFamily="34" charset="0"/>
              </a:rPr>
              <a:t>H</a:t>
            </a:r>
            <a:r>
              <a:rPr lang="en-US" sz="2400" baseline="-25000" dirty="0" smtClean="0">
                <a:solidFill>
                  <a:schemeClr val="tx2">
                    <a:lumMod val="75000"/>
                  </a:schemeClr>
                </a:solidFill>
                <a:latin typeface="Arial Black" panose="020B0A04020102020204" pitchFamily="34" charset="0"/>
              </a:rPr>
              <a:t>1e-</a:t>
            </a:r>
            <a:r>
              <a:rPr lang="en-US" sz="2400" dirty="0" smtClean="0">
                <a:solidFill>
                  <a:schemeClr val="tx2">
                    <a:lumMod val="75000"/>
                  </a:schemeClr>
                </a:solidFill>
                <a:latin typeface="Arial Black" panose="020B0A04020102020204" pitchFamily="34" charset="0"/>
              </a:rPr>
              <a:t> </a:t>
            </a:r>
            <a:r>
              <a:rPr lang="ru-RU" sz="2400" dirty="0">
                <a:solidFill>
                  <a:schemeClr val="tx2">
                    <a:lumMod val="75000"/>
                  </a:schemeClr>
                </a:solidFill>
                <a:latin typeface="Arial Black" panose="020B0A04020102020204" pitchFamily="34" charset="0"/>
              </a:rPr>
              <a:t>(протий) </a:t>
            </a:r>
            <a:endParaRPr lang="ru-RU" sz="2400" dirty="0">
              <a:solidFill>
                <a:schemeClr val="tx2">
                  <a:lumMod val="75000"/>
                </a:schemeClr>
              </a:solidFill>
              <a:latin typeface="Arial Black" panose="020B0A04020102020204" pitchFamily="34" charset="0"/>
            </a:endParaRPr>
          </a:p>
        </p:txBody>
      </p:sp>
      <p:sp>
        <p:nvSpPr>
          <p:cNvPr id="51247" name="Text Box 47"/>
          <p:cNvSpPr txBox="1">
            <a:spLocks noChangeArrowheads="1"/>
          </p:cNvSpPr>
          <p:nvPr/>
        </p:nvSpPr>
        <p:spPr bwMode="auto">
          <a:xfrm>
            <a:off x="4499992" y="3140968"/>
            <a:ext cx="3113353" cy="46166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r>
              <a:rPr lang="en-US" sz="2400" baseline="-25000" dirty="0">
                <a:solidFill>
                  <a:schemeClr val="accent2">
                    <a:lumMod val="75000"/>
                  </a:schemeClr>
                </a:solidFill>
                <a:latin typeface="Arial Black" panose="020B0A04020102020204" pitchFamily="34" charset="0"/>
              </a:rPr>
              <a:t>+</a:t>
            </a:r>
            <a:r>
              <a:rPr lang="en-US" sz="2400" baseline="-25000" dirty="0" smtClean="0">
                <a:solidFill>
                  <a:schemeClr val="accent2">
                    <a:lumMod val="75000"/>
                  </a:schemeClr>
                </a:solidFill>
                <a:latin typeface="Arial Black" panose="020B0A04020102020204" pitchFamily="34" charset="0"/>
              </a:rPr>
              <a:t>1</a:t>
            </a:r>
            <a:r>
              <a:rPr lang="en-US" sz="2400" baseline="30000" dirty="0" smtClean="0">
                <a:solidFill>
                  <a:schemeClr val="accent2">
                    <a:lumMod val="75000"/>
                  </a:schemeClr>
                </a:solidFill>
                <a:latin typeface="Arial Black" panose="020B0A04020102020204" pitchFamily="34" charset="0"/>
              </a:rPr>
              <a:t>2</a:t>
            </a:r>
            <a:r>
              <a:rPr lang="en-US" sz="2400" dirty="0" smtClean="0">
                <a:solidFill>
                  <a:schemeClr val="accent2">
                    <a:lumMod val="75000"/>
                  </a:schemeClr>
                </a:solidFill>
                <a:latin typeface="Arial Black" panose="020B0A04020102020204" pitchFamily="34" charset="0"/>
              </a:rPr>
              <a:t>D</a:t>
            </a:r>
            <a:r>
              <a:rPr lang="en-US" sz="2400" baseline="-25000" dirty="0" smtClean="0">
                <a:solidFill>
                  <a:schemeClr val="accent2">
                    <a:lumMod val="75000"/>
                  </a:schemeClr>
                </a:solidFill>
                <a:latin typeface="Arial Black" panose="020B0A04020102020204" pitchFamily="34" charset="0"/>
              </a:rPr>
              <a:t>1e-</a:t>
            </a:r>
            <a:r>
              <a:rPr lang="ru-RU" sz="2400" baseline="-25000" dirty="0" smtClean="0">
                <a:solidFill>
                  <a:schemeClr val="accent2">
                    <a:lumMod val="75000"/>
                  </a:schemeClr>
                </a:solidFill>
                <a:latin typeface="Arial Black" panose="020B0A04020102020204" pitchFamily="34" charset="0"/>
              </a:rPr>
              <a:t> </a:t>
            </a:r>
            <a:r>
              <a:rPr lang="ru-RU" sz="2400" dirty="0">
                <a:solidFill>
                  <a:schemeClr val="accent2">
                    <a:lumMod val="75000"/>
                  </a:schemeClr>
                </a:solidFill>
                <a:latin typeface="Arial Black" panose="020B0A04020102020204" pitchFamily="34" charset="0"/>
              </a:rPr>
              <a:t>(дейтерий)</a:t>
            </a:r>
            <a:endParaRPr lang="ru-RU" sz="2400" dirty="0">
              <a:solidFill>
                <a:schemeClr val="accent2">
                  <a:lumMod val="75000"/>
                </a:schemeClr>
              </a:solidFill>
              <a:latin typeface="Arial Black" panose="020B0A04020102020204" pitchFamily="34" charset="0"/>
            </a:endParaRPr>
          </a:p>
        </p:txBody>
      </p:sp>
      <p:sp>
        <p:nvSpPr>
          <p:cNvPr id="51248" name="Text Box 48"/>
          <p:cNvSpPr txBox="1">
            <a:spLocks noChangeArrowheads="1"/>
          </p:cNvSpPr>
          <p:nvPr/>
        </p:nvSpPr>
        <p:spPr bwMode="auto">
          <a:xfrm>
            <a:off x="3779912" y="4005064"/>
            <a:ext cx="2674130" cy="46166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r>
              <a:rPr lang="en-US" sz="2400" baseline="-25000" dirty="0">
                <a:solidFill>
                  <a:srgbClr val="00B0F0"/>
                </a:solidFill>
                <a:latin typeface="Arial Black" panose="020B0A04020102020204" pitchFamily="34" charset="0"/>
              </a:rPr>
              <a:t>+</a:t>
            </a:r>
            <a:r>
              <a:rPr lang="en-US" sz="2400" baseline="-25000" dirty="0" smtClean="0">
                <a:solidFill>
                  <a:srgbClr val="00B0F0"/>
                </a:solidFill>
                <a:latin typeface="Arial Black" panose="020B0A04020102020204" pitchFamily="34" charset="0"/>
              </a:rPr>
              <a:t>1</a:t>
            </a:r>
            <a:r>
              <a:rPr lang="en-US" sz="2400" baseline="30000" dirty="0" smtClean="0">
                <a:solidFill>
                  <a:srgbClr val="00B0F0"/>
                </a:solidFill>
                <a:latin typeface="Arial Black" panose="020B0A04020102020204" pitchFamily="34" charset="0"/>
              </a:rPr>
              <a:t>3</a:t>
            </a:r>
            <a:r>
              <a:rPr lang="en-US" sz="2400" dirty="0" smtClean="0">
                <a:solidFill>
                  <a:srgbClr val="00B0F0"/>
                </a:solidFill>
                <a:latin typeface="Arial Black" panose="020B0A04020102020204" pitchFamily="34" charset="0"/>
              </a:rPr>
              <a:t>T</a:t>
            </a:r>
            <a:r>
              <a:rPr lang="en-US" sz="2400" baseline="-25000" dirty="0" smtClean="0">
                <a:solidFill>
                  <a:srgbClr val="00B0F0"/>
                </a:solidFill>
                <a:latin typeface="Arial Black" panose="020B0A04020102020204" pitchFamily="34" charset="0"/>
              </a:rPr>
              <a:t>1e-</a:t>
            </a:r>
            <a:r>
              <a:rPr lang="ru-RU" sz="2400" dirty="0" smtClean="0">
                <a:solidFill>
                  <a:srgbClr val="00B0F0"/>
                </a:solidFill>
                <a:latin typeface="Arial Black" panose="020B0A04020102020204" pitchFamily="34" charset="0"/>
              </a:rPr>
              <a:t> </a:t>
            </a:r>
            <a:r>
              <a:rPr lang="ru-RU" sz="2400" dirty="0">
                <a:solidFill>
                  <a:srgbClr val="00B0F0"/>
                </a:solidFill>
                <a:latin typeface="Arial Black" panose="020B0A04020102020204" pitchFamily="34" charset="0"/>
              </a:rPr>
              <a:t>(тритий)</a:t>
            </a:r>
            <a:endParaRPr lang="ru-RU" sz="2400" dirty="0">
              <a:solidFill>
                <a:srgbClr val="00B0F0"/>
              </a:solidFill>
              <a:latin typeface="Arial Black" panose="020B0A04020102020204" pitchFamily="34" charset="0"/>
            </a:endParaRPr>
          </a:p>
        </p:txBody>
      </p:sp>
      <p:sp>
        <p:nvSpPr>
          <p:cNvPr id="51262" name="Text Box 62"/>
          <p:cNvSpPr txBox="1">
            <a:spLocks noChangeArrowheads="1"/>
          </p:cNvSpPr>
          <p:nvPr/>
        </p:nvSpPr>
        <p:spPr bwMode="auto">
          <a:xfrm>
            <a:off x="1979613" y="5235575"/>
            <a:ext cx="6264275" cy="138499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r>
              <a:rPr lang="ru-RU" sz="2800" dirty="0">
                <a:latin typeface="Arial Black" panose="020B0A04020102020204" pitchFamily="34" charset="0"/>
              </a:rPr>
              <a:t>Химический элемент – это совокупность атомов с одинаковым зарядом ядра.</a:t>
            </a:r>
            <a:endParaRPr lang="ru-RU" sz="2800" dirty="0">
              <a:latin typeface="Arial Black" panose="020B0A04020102020204" pitchFamily="34" charset="0"/>
            </a:endParaRPr>
          </a:p>
        </p:txBody>
      </p:sp>
      <p:sp>
        <p:nvSpPr>
          <p:cNvPr id="51263" name="Text Box 63"/>
          <p:cNvSpPr txBox="1">
            <a:spLocks noChangeArrowheads="1"/>
          </p:cNvSpPr>
          <p:nvPr/>
        </p:nvSpPr>
        <p:spPr bwMode="auto">
          <a:xfrm>
            <a:off x="1187450" y="2781300"/>
            <a:ext cx="390525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r>
              <a:rPr lang="ru-RU" sz="2400">
                <a:solidFill>
                  <a:srgbClr val="FA6054"/>
                </a:solidFill>
              </a:rPr>
              <a:t>Н</a:t>
            </a:r>
            <a:endParaRPr lang="ru-RU" sz="2400">
              <a:solidFill>
                <a:srgbClr val="FA6054"/>
              </a:solidFill>
            </a:endParaRPr>
          </a:p>
        </p:txBody>
      </p:sp>
      <p:sp>
        <p:nvSpPr>
          <p:cNvPr id="51264" name="Text Box 64"/>
          <p:cNvSpPr txBox="1">
            <a:spLocks noChangeArrowheads="1"/>
          </p:cNvSpPr>
          <p:nvPr/>
        </p:nvSpPr>
        <p:spPr bwMode="auto">
          <a:xfrm>
            <a:off x="1908175" y="2852738"/>
            <a:ext cx="725488" cy="5492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pPr algn="r"/>
            <a:r>
              <a:rPr lang="ru-RU"/>
              <a:t>1</a:t>
            </a:r>
            <a:endParaRPr lang="ru-RU"/>
          </a:p>
          <a:p>
            <a:pPr algn="r"/>
            <a:r>
              <a:rPr lang="ru-RU" sz="1200"/>
              <a:t>1,00797</a:t>
            </a:r>
            <a:endParaRPr lang="ru-RU" sz="1200"/>
          </a:p>
        </p:txBody>
      </p:sp>
      <p:sp>
        <p:nvSpPr>
          <p:cNvPr id="51265" name="Text Box 65"/>
          <p:cNvSpPr txBox="1">
            <a:spLocks noChangeArrowheads="1"/>
          </p:cNvSpPr>
          <p:nvPr/>
        </p:nvSpPr>
        <p:spPr bwMode="auto">
          <a:xfrm>
            <a:off x="1187450" y="3094038"/>
            <a:ext cx="1143000" cy="5492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r>
              <a:rPr lang="ru-RU" sz="1200"/>
              <a:t>1</a:t>
            </a:r>
            <a:r>
              <a:rPr lang="en-US" sz="1200"/>
              <a:t>s</a:t>
            </a:r>
            <a:r>
              <a:rPr lang="en-US" sz="1200" baseline="30000"/>
              <a:t>1</a:t>
            </a:r>
            <a:endParaRPr lang="en-US" sz="1200"/>
          </a:p>
          <a:p>
            <a:r>
              <a:rPr lang="ru-RU"/>
              <a:t>Водород </a:t>
            </a:r>
            <a:endParaRPr lang="ru-RU"/>
          </a:p>
        </p:txBody>
      </p:sp>
      <p:sp>
        <p:nvSpPr>
          <p:cNvPr id="44" name="TextBox 43"/>
          <p:cNvSpPr txBox="1"/>
          <p:nvPr/>
        </p:nvSpPr>
        <p:spPr>
          <a:xfrm>
            <a:off x="7020272" y="2132856"/>
            <a:ext cx="122413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Arial Black" panose="020B0A04020102020204" pitchFamily="34" charset="0"/>
              </a:rPr>
              <a:t>р</a:t>
            </a:r>
            <a:r>
              <a:rPr lang="ru-RU" baseline="30000" dirty="0" smtClean="0">
                <a:latin typeface="Arial Black" panose="020B0A04020102020204" pitchFamily="34" charset="0"/>
              </a:rPr>
              <a:t>+</a:t>
            </a:r>
            <a:r>
              <a:rPr lang="ru-RU" dirty="0" smtClean="0">
                <a:latin typeface="Arial Black" panose="020B0A04020102020204" pitchFamily="34" charset="0"/>
              </a:rPr>
              <a:t>=1</a:t>
            </a:r>
            <a:endParaRPr lang="ru-RU" dirty="0" smtClean="0">
              <a:latin typeface="Arial Black" panose="020B0A04020102020204" pitchFamily="34" charset="0"/>
            </a:endParaRPr>
          </a:p>
          <a:p>
            <a:r>
              <a:rPr lang="en-US" dirty="0">
                <a:latin typeface="Arial Black" panose="020B0A04020102020204" pitchFamily="34" charset="0"/>
              </a:rPr>
              <a:t>e</a:t>
            </a:r>
            <a:r>
              <a:rPr lang="ru-RU" baseline="30000" dirty="0" smtClean="0">
                <a:latin typeface="Arial Black" panose="020B0A04020102020204" pitchFamily="34" charset="0"/>
              </a:rPr>
              <a:t>- </a:t>
            </a:r>
            <a:r>
              <a:rPr lang="ru-RU" dirty="0" smtClean="0">
                <a:latin typeface="Arial Black" panose="020B0A04020102020204" pitchFamily="34" charset="0"/>
              </a:rPr>
              <a:t>=1</a:t>
            </a:r>
            <a:endParaRPr lang="ru-RU" dirty="0" smtClean="0">
              <a:latin typeface="Arial Black" panose="020B0A04020102020204" pitchFamily="34" charset="0"/>
            </a:endParaRPr>
          </a:p>
          <a:p>
            <a:r>
              <a:rPr lang="en-US" dirty="0">
                <a:latin typeface="Arial Black" panose="020B0A04020102020204" pitchFamily="34" charset="0"/>
              </a:rPr>
              <a:t>n</a:t>
            </a:r>
            <a:r>
              <a:rPr lang="ru-RU" baseline="30000" dirty="0" smtClean="0">
                <a:latin typeface="Arial Black" panose="020B0A04020102020204" pitchFamily="34" charset="0"/>
              </a:rPr>
              <a:t>0</a:t>
            </a:r>
            <a:r>
              <a:rPr lang="ru-RU" dirty="0" smtClean="0">
                <a:latin typeface="Arial Black" panose="020B0A04020102020204" pitchFamily="34" charset="0"/>
              </a:rPr>
              <a:t>=</a:t>
            </a:r>
            <a:r>
              <a:rPr lang="en-US" dirty="0" smtClean="0">
                <a:latin typeface="Arial Black" panose="020B0A04020102020204" pitchFamily="34" charset="0"/>
              </a:rPr>
              <a:t>1-1</a:t>
            </a:r>
            <a:endParaRPr lang="ru-RU" dirty="0">
              <a:latin typeface="Arial Black" panose="020B0A04020102020204" pitchFamily="34" charset="0"/>
            </a:endParaRPr>
          </a:p>
        </p:txBody>
      </p:sp>
      <p:sp>
        <p:nvSpPr>
          <p:cNvPr id="45" name="Прямоугольник 44"/>
          <p:cNvSpPr/>
          <p:nvPr/>
        </p:nvSpPr>
        <p:spPr>
          <a:xfrm>
            <a:off x="7596336" y="3068960"/>
            <a:ext cx="136815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latin typeface="Arial Black" panose="020B0A04020102020204" pitchFamily="34" charset="0"/>
              </a:rPr>
              <a:t>р</a:t>
            </a:r>
            <a:r>
              <a:rPr lang="ru-RU" baseline="30000" dirty="0" smtClean="0">
                <a:latin typeface="Arial Black" panose="020B0A04020102020204" pitchFamily="34" charset="0"/>
              </a:rPr>
              <a:t>+</a:t>
            </a:r>
            <a:r>
              <a:rPr lang="ru-RU" dirty="0" smtClean="0">
                <a:latin typeface="Arial Black" panose="020B0A04020102020204" pitchFamily="34" charset="0"/>
              </a:rPr>
              <a:t>=1</a:t>
            </a:r>
            <a:endParaRPr lang="ru-RU" dirty="0" smtClean="0">
              <a:latin typeface="Arial Black" panose="020B0A04020102020204" pitchFamily="34" charset="0"/>
            </a:endParaRPr>
          </a:p>
          <a:p>
            <a:r>
              <a:rPr lang="en-US" dirty="0" smtClean="0">
                <a:latin typeface="Arial Black" panose="020B0A04020102020204" pitchFamily="34" charset="0"/>
              </a:rPr>
              <a:t>e</a:t>
            </a:r>
            <a:r>
              <a:rPr lang="ru-RU" baseline="30000" dirty="0" smtClean="0">
                <a:latin typeface="Arial Black" panose="020B0A04020102020204" pitchFamily="34" charset="0"/>
              </a:rPr>
              <a:t>- </a:t>
            </a:r>
            <a:r>
              <a:rPr lang="ru-RU" dirty="0" smtClean="0">
                <a:latin typeface="Arial Black" panose="020B0A04020102020204" pitchFamily="34" charset="0"/>
              </a:rPr>
              <a:t>=1</a:t>
            </a:r>
            <a:endParaRPr lang="ru-RU" dirty="0" smtClean="0">
              <a:latin typeface="Arial Black" panose="020B0A04020102020204" pitchFamily="34" charset="0"/>
            </a:endParaRPr>
          </a:p>
          <a:p>
            <a:r>
              <a:rPr lang="en-US" dirty="0" smtClean="0">
                <a:latin typeface="Arial Black" panose="020B0A04020102020204" pitchFamily="34" charset="0"/>
              </a:rPr>
              <a:t>n</a:t>
            </a:r>
            <a:r>
              <a:rPr lang="ru-RU" baseline="30000" dirty="0" smtClean="0">
                <a:latin typeface="Arial Black" panose="020B0A04020102020204" pitchFamily="34" charset="0"/>
              </a:rPr>
              <a:t>0</a:t>
            </a:r>
            <a:r>
              <a:rPr lang="ru-RU" dirty="0" smtClean="0">
                <a:latin typeface="Arial Black" panose="020B0A04020102020204" pitchFamily="34" charset="0"/>
              </a:rPr>
              <a:t>=</a:t>
            </a:r>
            <a:r>
              <a:rPr lang="en-US" dirty="0" smtClean="0">
                <a:latin typeface="Arial Black" panose="020B0A04020102020204" pitchFamily="34" charset="0"/>
              </a:rPr>
              <a:t>2-`1</a:t>
            </a:r>
            <a:endParaRPr lang="ru-RU" dirty="0">
              <a:latin typeface="Arial Black" panose="020B0A04020102020204" pitchFamily="34" charset="0"/>
            </a:endParaRPr>
          </a:p>
        </p:txBody>
      </p:sp>
      <p:sp>
        <p:nvSpPr>
          <p:cNvPr id="46" name="Прямоугольник 45"/>
          <p:cNvSpPr/>
          <p:nvPr/>
        </p:nvSpPr>
        <p:spPr>
          <a:xfrm>
            <a:off x="6372200" y="4005064"/>
            <a:ext cx="122413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latin typeface="Arial Black" panose="020B0A04020102020204" pitchFamily="34" charset="0"/>
              </a:rPr>
              <a:t>р</a:t>
            </a:r>
            <a:r>
              <a:rPr lang="ru-RU" baseline="30000" dirty="0" smtClean="0">
                <a:latin typeface="Arial Black" panose="020B0A04020102020204" pitchFamily="34" charset="0"/>
              </a:rPr>
              <a:t>+</a:t>
            </a:r>
            <a:r>
              <a:rPr lang="ru-RU" dirty="0" smtClean="0">
                <a:latin typeface="Arial Black" panose="020B0A04020102020204" pitchFamily="34" charset="0"/>
              </a:rPr>
              <a:t>=1</a:t>
            </a:r>
            <a:endParaRPr lang="ru-RU" dirty="0" smtClean="0">
              <a:latin typeface="Arial Black" panose="020B0A04020102020204" pitchFamily="34" charset="0"/>
            </a:endParaRPr>
          </a:p>
          <a:p>
            <a:r>
              <a:rPr lang="en-US" dirty="0" smtClean="0">
                <a:latin typeface="Arial Black" panose="020B0A04020102020204" pitchFamily="34" charset="0"/>
              </a:rPr>
              <a:t>e</a:t>
            </a:r>
            <a:r>
              <a:rPr lang="ru-RU" baseline="30000" dirty="0" smtClean="0">
                <a:latin typeface="Arial Black" panose="020B0A04020102020204" pitchFamily="34" charset="0"/>
              </a:rPr>
              <a:t>- </a:t>
            </a:r>
            <a:r>
              <a:rPr lang="ru-RU" dirty="0" smtClean="0">
                <a:latin typeface="Arial Black" panose="020B0A04020102020204" pitchFamily="34" charset="0"/>
              </a:rPr>
              <a:t>=1</a:t>
            </a:r>
            <a:endParaRPr lang="ru-RU" dirty="0" smtClean="0">
              <a:latin typeface="Arial Black" panose="020B0A04020102020204" pitchFamily="34" charset="0"/>
            </a:endParaRPr>
          </a:p>
          <a:p>
            <a:r>
              <a:rPr lang="en-US" dirty="0" smtClean="0">
                <a:latin typeface="Arial Black" panose="020B0A04020102020204" pitchFamily="34" charset="0"/>
              </a:rPr>
              <a:t>n</a:t>
            </a:r>
            <a:r>
              <a:rPr lang="ru-RU" baseline="30000" dirty="0" smtClean="0">
                <a:latin typeface="Arial Black" panose="020B0A04020102020204" pitchFamily="34" charset="0"/>
              </a:rPr>
              <a:t>0</a:t>
            </a:r>
            <a:r>
              <a:rPr lang="ru-RU" dirty="0" smtClean="0">
                <a:latin typeface="Arial Black" panose="020B0A04020102020204" pitchFamily="34" charset="0"/>
              </a:rPr>
              <a:t>=</a:t>
            </a:r>
            <a:r>
              <a:rPr lang="en-US" dirty="0" smtClean="0">
                <a:latin typeface="Arial Black" panose="020B0A04020102020204" pitchFamily="34" charset="0"/>
              </a:rPr>
              <a:t>3-1</a:t>
            </a:r>
            <a:endParaRPr lang="ru-RU" dirty="0">
              <a:latin typeface="Arial Black" panose="020B0A040201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7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7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7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63" grpId="0"/>
      <p:bldP spid="51265" grpId="0"/>
      <p:bldP spid="44" grpId="0"/>
      <p:bldP spid="45" grpId="0"/>
      <p:bldP spid="4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dirty="0" smtClean="0">
                <a:solidFill>
                  <a:srgbClr val="99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СТРОЕНИЕ АТОМА</a:t>
            </a:r>
            <a:endParaRPr lang="ru-RU" sz="3200" dirty="0">
              <a:solidFill>
                <a:srgbClr val="9966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67544" y="980728"/>
            <a:ext cx="8208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Arial Black" panose="020B0A04020102020204" pitchFamily="34" charset="0"/>
              </a:rPr>
              <a:t>1</a:t>
            </a:r>
            <a:r>
              <a:rPr lang="ru-RU" sz="3200" dirty="0" smtClean="0">
                <a:latin typeface="Arial Black" panose="020B0A04020102020204" pitchFamily="34" charset="0"/>
              </a:rPr>
              <a:t>.Число протонов = заряд ядра</a:t>
            </a:r>
            <a:endParaRPr lang="ru-RU" sz="3200" dirty="0" smtClean="0">
              <a:latin typeface="Arial Black" panose="020B0A04020102020204" pitchFamily="34" charset="0"/>
            </a:endParaRPr>
          </a:p>
          <a:p>
            <a:r>
              <a:rPr lang="ru-RU" sz="3200" dirty="0" smtClean="0">
                <a:latin typeface="Arial Black" panose="020B0A04020102020204" pitchFamily="34" charset="0"/>
              </a:rPr>
              <a:t>Заряд ядра атома = порядковый номер</a:t>
            </a:r>
            <a:endParaRPr lang="ru-RU" sz="3200" dirty="0">
              <a:latin typeface="Arial Black" panose="020B0A04020102020204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259632" y="4149080"/>
            <a:ext cx="57606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>
                <a:latin typeface="Arial Black" panose="020B0A04020102020204" pitchFamily="34" charset="0"/>
              </a:rPr>
              <a:t>H</a:t>
            </a:r>
            <a:endParaRPr lang="ru-RU" sz="4400" dirty="0">
              <a:latin typeface="Arial Black" panose="020B0A0402010202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851920" y="4221088"/>
            <a:ext cx="57606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>
                <a:latin typeface="Arial Black" panose="020B0A04020102020204" pitchFamily="34" charset="0"/>
              </a:rPr>
              <a:t>O</a:t>
            </a:r>
            <a:endParaRPr lang="ru-RU" sz="4400" dirty="0">
              <a:latin typeface="Arial Black" panose="020B0A04020102020204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660232" y="4221088"/>
            <a:ext cx="57606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>
                <a:latin typeface="Arial Black" panose="020B0A04020102020204" pitchFamily="34" charset="0"/>
              </a:rPr>
              <a:t>S</a:t>
            </a:r>
            <a:endParaRPr lang="ru-RU" sz="4400" dirty="0">
              <a:latin typeface="Arial Black" panose="020B0A04020102020204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55576" y="4437112"/>
            <a:ext cx="10081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latin typeface="Arial Black" panose="020B0A04020102020204" pitchFamily="34" charset="0"/>
              </a:rPr>
              <a:t>+1</a:t>
            </a:r>
            <a:endParaRPr lang="ru-RU" sz="2800" dirty="0">
              <a:latin typeface="Arial Black" panose="020B0A0402010202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347864" y="4437112"/>
            <a:ext cx="7920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latin typeface="Arial Black" panose="020B0A04020102020204" pitchFamily="34" charset="0"/>
              </a:rPr>
              <a:t>+8</a:t>
            </a:r>
            <a:endParaRPr lang="ru-RU" sz="2800" dirty="0">
              <a:latin typeface="Arial Black" panose="020B0A0402010202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724128" y="4437112"/>
            <a:ext cx="10081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Arial Black" panose="020B0A04020102020204" pitchFamily="34" charset="0"/>
              </a:rPr>
              <a:t>+16</a:t>
            </a:r>
            <a:endParaRPr lang="ru-RU" sz="2800" b="1" dirty="0">
              <a:latin typeface="Arial Black" panose="020B0A040201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7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>
                <a:solidFill>
                  <a:srgbClr val="99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СТРОЕНИЕ АТОМА</a:t>
            </a:r>
            <a:endParaRPr lang="ru-RU" dirty="0">
              <a:solidFill>
                <a:srgbClr val="6633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0" y="1556792"/>
            <a:ext cx="91440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>
                <a:latin typeface="Arial Black" panose="020B0A04020102020204" pitchFamily="34" charset="0"/>
              </a:rPr>
              <a:t>2.Число  электронов </a:t>
            </a:r>
            <a:r>
              <a:rPr lang="ru-RU" sz="3200" dirty="0" smtClean="0">
                <a:latin typeface="Arial Black" panose="020B0A04020102020204" pitchFamily="34" charset="0"/>
                <a:cs typeface="Times New Roman" panose="02020603050405020304"/>
              </a:rPr>
              <a:t>= число протонов</a:t>
            </a:r>
            <a:endParaRPr lang="ru-RU" sz="3200" dirty="0" smtClean="0">
              <a:latin typeface="Arial Black" panose="020B0A04020102020204" pitchFamily="34" charset="0"/>
              <a:cs typeface="Times New Roman" panose="02020603050405020304"/>
            </a:endParaRPr>
          </a:p>
          <a:p>
            <a:pPr algn="ctr"/>
            <a:r>
              <a:rPr lang="ru-RU" sz="3200" dirty="0" smtClean="0">
                <a:latin typeface="Arial Black" panose="020B0A04020102020204" pitchFamily="34" charset="0"/>
                <a:cs typeface="Times New Roman" panose="02020603050405020304"/>
              </a:rPr>
              <a:t>число  </a:t>
            </a:r>
            <a:r>
              <a:rPr lang="ru-RU" sz="3200" dirty="0" smtClean="0">
                <a:latin typeface="Arial Black" panose="020B0A04020102020204" pitchFamily="34" charset="0"/>
              </a:rPr>
              <a:t>е</a:t>
            </a:r>
            <a:r>
              <a:rPr lang="ru-RU" sz="3200" baseline="30000" dirty="0" smtClean="0">
                <a:latin typeface="Arial Black" panose="020B0A04020102020204" pitchFamily="34" charset="0"/>
                <a:cs typeface="Times New Roman" panose="02020603050405020304"/>
              </a:rPr>
              <a:t>-  </a:t>
            </a:r>
            <a:r>
              <a:rPr lang="ru-RU" sz="3200" dirty="0" smtClean="0">
                <a:latin typeface="Arial Black" panose="020B0A04020102020204" pitchFamily="34" charset="0"/>
                <a:cs typeface="Times New Roman" panose="02020603050405020304"/>
              </a:rPr>
              <a:t>=  число </a:t>
            </a:r>
            <a:r>
              <a:rPr lang="ru-RU" sz="3200" dirty="0" err="1" smtClean="0">
                <a:latin typeface="Arial Black" panose="020B0A04020102020204" pitchFamily="34" charset="0"/>
                <a:cs typeface="Times New Roman" panose="02020603050405020304"/>
              </a:rPr>
              <a:t>р</a:t>
            </a:r>
            <a:r>
              <a:rPr lang="ru-RU" sz="3200" baseline="30000" dirty="0" err="1" smtClean="0">
                <a:latin typeface="Arial Black" panose="020B0A04020102020204" pitchFamily="34" charset="0"/>
                <a:cs typeface="Times New Roman" panose="02020603050405020304"/>
              </a:rPr>
              <a:t>+</a:t>
            </a:r>
            <a:endParaRPr lang="ru-RU" sz="3200" baseline="30000" dirty="0" smtClean="0">
              <a:latin typeface="Arial Black" panose="020B0A04020102020204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115616" y="4437112"/>
            <a:ext cx="57606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>
                <a:latin typeface="Arial Black" panose="020B0A04020102020204" pitchFamily="34" charset="0"/>
              </a:rPr>
              <a:t>H</a:t>
            </a:r>
            <a:endParaRPr lang="ru-RU" sz="4400" dirty="0">
              <a:latin typeface="Arial Black" panose="020B0A0402010202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635896" y="4437112"/>
            <a:ext cx="57606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>
                <a:latin typeface="Arial Black" panose="020B0A04020102020204" pitchFamily="34" charset="0"/>
              </a:rPr>
              <a:t>O</a:t>
            </a:r>
            <a:endParaRPr lang="ru-RU" sz="4400" dirty="0">
              <a:latin typeface="Arial Black" panose="020B0A04020102020204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732240" y="4437112"/>
            <a:ext cx="57606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>
                <a:latin typeface="Arial Black" panose="020B0A04020102020204" pitchFamily="34" charset="0"/>
              </a:rPr>
              <a:t>S</a:t>
            </a:r>
            <a:endParaRPr lang="ru-RU" sz="4400" dirty="0">
              <a:latin typeface="Arial Black" panose="020B0A04020102020204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11560" y="4725144"/>
            <a:ext cx="8640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latin typeface="Arial Black" panose="020B0A04020102020204" pitchFamily="34" charset="0"/>
              </a:rPr>
              <a:t>+1</a:t>
            </a:r>
            <a:endParaRPr lang="ru-RU" sz="2800" dirty="0">
              <a:latin typeface="Arial Black" panose="020B0A0402010202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059832" y="4725144"/>
            <a:ext cx="10081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latin typeface="Arial Black" panose="020B0A04020102020204" pitchFamily="34" charset="0"/>
              </a:rPr>
              <a:t>+8</a:t>
            </a:r>
            <a:endParaRPr lang="ru-RU" sz="2800" dirty="0">
              <a:latin typeface="Arial Black" panose="020B0A0402010202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868144" y="4725144"/>
            <a:ext cx="12241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latin typeface="Arial Black" panose="020B0A04020102020204" pitchFamily="34" charset="0"/>
              </a:rPr>
              <a:t>+16</a:t>
            </a:r>
            <a:endParaRPr lang="ru-RU" sz="2800" dirty="0">
              <a:latin typeface="Arial Black" panose="020B0A04020102020204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691680" y="4725144"/>
            <a:ext cx="7920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latin typeface="Arial Black" panose="020B0A04020102020204" pitchFamily="34" charset="0"/>
              </a:rPr>
              <a:t>1</a:t>
            </a:r>
            <a:r>
              <a:rPr lang="ru-RU" sz="2800" dirty="0" smtClean="0">
                <a:latin typeface="Arial Black" panose="020B0A04020102020204" pitchFamily="34" charset="0"/>
              </a:rPr>
              <a:t>е</a:t>
            </a:r>
            <a:r>
              <a:rPr lang="ru-RU" sz="2800" baseline="30000" dirty="0" smtClean="0">
                <a:latin typeface="Arial Black" panose="020B0A04020102020204" pitchFamily="34" charset="0"/>
              </a:rPr>
              <a:t>-</a:t>
            </a:r>
            <a:endParaRPr lang="ru-RU" sz="2800" baseline="30000" dirty="0">
              <a:latin typeface="Arial Black" panose="020B0A040201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139952" y="4725144"/>
            <a:ext cx="7920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latin typeface="Arial Black" panose="020B0A04020102020204" pitchFamily="34" charset="0"/>
              </a:rPr>
              <a:t>8</a:t>
            </a:r>
            <a:r>
              <a:rPr lang="ru-RU" sz="2800" dirty="0" smtClean="0">
                <a:latin typeface="Arial Black" panose="020B0A04020102020204" pitchFamily="34" charset="0"/>
              </a:rPr>
              <a:t>е</a:t>
            </a:r>
            <a:r>
              <a:rPr lang="ru-RU" sz="2800" baseline="30000" dirty="0" smtClean="0">
                <a:latin typeface="Arial Black" panose="020B0A04020102020204" pitchFamily="34" charset="0"/>
              </a:rPr>
              <a:t>-</a:t>
            </a:r>
            <a:endParaRPr lang="ru-RU" sz="2800" baseline="30000" dirty="0">
              <a:latin typeface="Arial Black" panose="020B0A04020102020204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7164288" y="4725144"/>
            <a:ext cx="12241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latin typeface="Arial Black" panose="020B0A04020102020204" pitchFamily="34" charset="0"/>
              </a:rPr>
              <a:t>16</a:t>
            </a:r>
            <a:r>
              <a:rPr lang="ru-RU" sz="2800" dirty="0" smtClean="0">
                <a:latin typeface="Arial Black" panose="020B0A04020102020204" pitchFamily="34" charset="0"/>
              </a:rPr>
              <a:t>е</a:t>
            </a:r>
            <a:r>
              <a:rPr lang="ru-RU" sz="2800" baseline="30000" dirty="0" smtClean="0">
                <a:latin typeface="Arial Black" panose="020B0A04020102020204" pitchFamily="34" charset="0"/>
              </a:rPr>
              <a:t>-</a:t>
            </a:r>
            <a:endParaRPr lang="ru-RU" sz="2800" baseline="30000" dirty="0">
              <a:latin typeface="Arial Black" panose="020B0A040201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7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>
                <a:solidFill>
                  <a:srgbClr val="99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СТРОЕНИЕ АТОМА</a:t>
            </a:r>
            <a:endParaRPr lang="ru-RU" dirty="0">
              <a:solidFill>
                <a:srgbClr val="6633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0" y="1556792"/>
            <a:ext cx="91440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latin typeface="Arial Black" panose="020B0A04020102020204" pitchFamily="34" charset="0"/>
              </a:rPr>
              <a:t>3. Электроны располагаются на энергетических уровнях</a:t>
            </a:r>
            <a:r>
              <a:rPr lang="en-US" sz="2400" dirty="0" smtClean="0">
                <a:latin typeface="Arial Black" panose="020B0A04020102020204" pitchFamily="34" charset="0"/>
              </a:rPr>
              <a:t>(</a:t>
            </a:r>
            <a:r>
              <a:rPr lang="ru-RU" sz="2400" dirty="0" smtClean="0">
                <a:latin typeface="Arial Black" panose="020B0A04020102020204" pitchFamily="34" charset="0"/>
              </a:rPr>
              <a:t>электронных оболочках). </a:t>
            </a:r>
            <a:endParaRPr lang="ru-RU" sz="2400" dirty="0" smtClean="0">
              <a:latin typeface="Arial Black" panose="020B0A04020102020204" pitchFamily="34" charset="0"/>
            </a:endParaRPr>
          </a:p>
          <a:p>
            <a:endParaRPr lang="ru-RU" sz="2400" dirty="0" smtClean="0">
              <a:latin typeface="Arial Black" panose="020B0A04020102020204" pitchFamily="34" charset="0"/>
            </a:endParaRPr>
          </a:p>
          <a:p>
            <a:pPr algn="ctr"/>
            <a:r>
              <a:rPr lang="ru-RU" sz="2400" dirty="0" smtClean="0">
                <a:latin typeface="Arial Black" panose="020B0A04020102020204" pitchFamily="34" charset="0"/>
              </a:rPr>
              <a:t>Число  электронных </a:t>
            </a:r>
            <a:r>
              <a:rPr lang="ru-RU" sz="2400" dirty="0" smtClean="0">
                <a:latin typeface="Arial Black" panose="020B0A04020102020204" pitchFamily="34" charset="0"/>
              </a:rPr>
              <a:t>оболочек = № </a:t>
            </a:r>
            <a:r>
              <a:rPr lang="ru-RU" sz="2400" dirty="0" smtClean="0">
                <a:latin typeface="Arial Black" panose="020B0A04020102020204" pitchFamily="34" charset="0"/>
              </a:rPr>
              <a:t>периода</a:t>
            </a:r>
            <a:endParaRPr lang="ru-RU" sz="2400" dirty="0" smtClean="0">
              <a:latin typeface="Arial Black" panose="020B0A04020102020204" pitchFamily="34" charset="0"/>
              <a:cs typeface="Times New Roman" panose="02020603050405020304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827584" y="5229200"/>
            <a:ext cx="57606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>
                <a:latin typeface="Arial Black" panose="020B0A04020102020204" pitchFamily="34" charset="0"/>
              </a:rPr>
              <a:t>H</a:t>
            </a:r>
            <a:endParaRPr lang="ru-RU" sz="4400" dirty="0">
              <a:latin typeface="Arial Black" panose="020B0A0402010202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131840" y="5229200"/>
            <a:ext cx="57606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>
                <a:latin typeface="Arial Black" panose="020B0A04020102020204" pitchFamily="34" charset="0"/>
              </a:rPr>
              <a:t>O</a:t>
            </a:r>
            <a:endParaRPr lang="ru-RU" sz="4400" dirty="0">
              <a:latin typeface="Arial Black" panose="020B0A04020102020204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228184" y="5229200"/>
            <a:ext cx="57606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>
                <a:latin typeface="Arial Black" panose="020B0A04020102020204" pitchFamily="34" charset="0"/>
              </a:rPr>
              <a:t>S</a:t>
            </a:r>
            <a:endParaRPr lang="ru-RU" sz="4400" dirty="0">
              <a:latin typeface="Arial Black" panose="020B0A04020102020204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23528" y="5445224"/>
            <a:ext cx="10436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Arial Black" panose="020B0A04020102020204" pitchFamily="34" charset="0"/>
              </a:rPr>
              <a:t>+1</a:t>
            </a:r>
            <a:endParaRPr lang="ru-RU" sz="3200" dirty="0">
              <a:latin typeface="Arial Black" panose="020B0A0402010202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627784" y="5517232"/>
            <a:ext cx="9361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latin typeface="Arial Black" panose="020B0A04020102020204" pitchFamily="34" charset="0"/>
              </a:rPr>
              <a:t>+8</a:t>
            </a:r>
            <a:endParaRPr lang="ru-RU" sz="2800" dirty="0">
              <a:latin typeface="Arial Black" panose="020B0A0402010202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436096" y="5445224"/>
            <a:ext cx="10081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latin typeface="Arial Black" panose="020B0A04020102020204" pitchFamily="34" charset="0"/>
              </a:rPr>
              <a:t>+16</a:t>
            </a:r>
            <a:endParaRPr lang="ru-RU" sz="2800" dirty="0">
              <a:latin typeface="Arial Black" panose="020B0A04020102020204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259632" y="5445224"/>
            <a:ext cx="7920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latin typeface="Arial Black" panose="020B0A04020102020204" pitchFamily="34" charset="0"/>
              </a:rPr>
              <a:t>1</a:t>
            </a:r>
            <a:r>
              <a:rPr lang="ru-RU" sz="2800" dirty="0" smtClean="0">
                <a:latin typeface="Arial Black" panose="020B0A04020102020204" pitchFamily="34" charset="0"/>
              </a:rPr>
              <a:t>е</a:t>
            </a:r>
            <a:r>
              <a:rPr lang="ru-RU" sz="2800" baseline="30000" dirty="0" smtClean="0">
                <a:latin typeface="Arial Black" panose="020B0A04020102020204" pitchFamily="34" charset="0"/>
              </a:rPr>
              <a:t>-</a:t>
            </a:r>
            <a:endParaRPr lang="ru-RU" sz="2800" baseline="30000" dirty="0">
              <a:latin typeface="Arial Black" panose="020B0A040201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635896" y="5517232"/>
            <a:ext cx="7920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latin typeface="Arial Black" panose="020B0A04020102020204" pitchFamily="34" charset="0"/>
              </a:rPr>
              <a:t>8</a:t>
            </a:r>
            <a:r>
              <a:rPr lang="ru-RU" sz="2800" dirty="0" smtClean="0">
                <a:latin typeface="Arial Black" panose="020B0A04020102020204" pitchFamily="34" charset="0"/>
              </a:rPr>
              <a:t>е</a:t>
            </a:r>
            <a:r>
              <a:rPr lang="ru-RU" sz="2800" baseline="30000" dirty="0" smtClean="0">
                <a:latin typeface="Arial Black" panose="020B0A04020102020204" pitchFamily="34" charset="0"/>
              </a:rPr>
              <a:t>-</a:t>
            </a:r>
            <a:endParaRPr lang="ru-RU" sz="2800" baseline="30000" dirty="0">
              <a:latin typeface="Arial Black" panose="020B0A04020102020204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660232" y="5517232"/>
            <a:ext cx="12961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latin typeface="Arial Black" panose="020B0A04020102020204" pitchFamily="34" charset="0"/>
              </a:rPr>
              <a:t>16</a:t>
            </a:r>
            <a:r>
              <a:rPr lang="ru-RU" sz="2800" dirty="0" smtClean="0">
                <a:latin typeface="Arial Black" panose="020B0A04020102020204" pitchFamily="34" charset="0"/>
              </a:rPr>
              <a:t>е</a:t>
            </a:r>
            <a:r>
              <a:rPr lang="ru-RU" sz="2800" baseline="30000" dirty="0" smtClean="0">
                <a:latin typeface="Arial Black" panose="020B0A04020102020204" pitchFamily="34" charset="0"/>
              </a:rPr>
              <a:t>-</a:t>
            </a:r>
            <a:endParaRPr lang="ru-RU" sz="2800" baseline="30000" dirty="0">
              <a:latin typeface="Arial Black" panose="020B0A04020102020204" pitchFamily="34" charset="0"/>
            </a:endParaRPr>
          </a:p>
        </p:txBody>
      </p:sp>
      <p:sp>
        <p:nvSpPr>
          <p:cNvPr id="14" name="Дуга 13"/>
          <p:cNvSpPr/>
          <p:nvPr/>
        </p:nvSpPr>
        <p:spPr>
          <a:xfrm>
            <a:off x="1691680" y="5157192"/>
            <a:ext cx="432048" cy="936104"/>
          </a:xfrm>
          <a:prstGeom prst="arc">
            <a:avLst>
              <a:gd name="adj1" fmla="val 16200000"/>
              <a:gd name="adj2" fmla="val 3854806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Дуга 14"/>
          <p:cNvSpPr/>
          <p:nvPr/>
        </p:nvSpPr>
        <p:spPr>
          <a:xfrm>
            <a:off x="3995936" y="5229200"/>
            <a:ext cx="432048" cy="936104"/>
          </a:xfrm>
          <a:prstGeom prst="arc">
            <a:avLst>
              <a:gd name="adj1" fmla="val 16200000"/>
              <a:gd name="adj2" fmla="val 2923266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Дуга 15"/>
          <p:cNvSpPr/>
          <p:nvPr/>
        </p:nvSpPr>
        <p:spPr>
          <a:xfrm>
            <a:off x="4355976" y="5229200"/>
            <a:ext cx="432048" cy="936104"/>
          </a:xfrm>
          <a:prstGeom prst="arc">
            <a:avLst>
              <a:gd name="adj1" fmla="val 16200000"/>
              <a:gd name="adj2" fmla="val 2726088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Дуга 16"/>
          <p:cNvSpPr/>
          <p:nvPr/>
        </p:nvSpPr>
        <p:spPr>
          <a:xfrm>
            <a:off x="7308304" y="5157192"/>
            <a:ext cx="432048" cy="936104"/>
          </a:xfrm>
          <a:prstGeom prst="arc">
            <a:avLst>
              <a:gd name="adj1" fmla="val 16200000"/>
              <a:gd name="adj2" fmla="val 3081188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Дуга 17"/>
          <p:cNvSpPr/>
          <p:nvPr/>
        </p:nvSpPr>
        <p:spPr>
          <a:xfrm>
            <a:off x="7668344" y="5157192"/>
            <a:ext cx="576064" cy="936104"/>
          </a:xfrm>
          <a:prstGeom prst="arc">
            <a:avLst>
              <a:gd name="adj1" fmla="val 16200000"/>
              <a:gd name="adj2" fmla="val 3044477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Дуга 18"/>
          <p:cNvSpPr/>
          <p:nvPr/>
        </p:nvSpPr>
        <p:spPr>
          <a:xfrm>
            <a:off x="8316416" y="5157192"/>
            <a:ext cx="432048" cy="936104"/>
          </a:xfrm>
          <a:prstGeom prst="arc">
            <a:avLst>
              <a:gd name="adj1" fmla="val 16200000"/>
              <a:gd name="adj2" fmla="val 3276174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7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7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7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>
                <a:solidFill>
                  <a:srgbClr val="99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СТРОЕНИЕ АТОМА</a:t>
            </a:r>
            <a:endParaRPr lang="ru-RU" dirty="0">
              <a:solidFill>
                <a:srgbClr val="6633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0" y="1340768"/>
            <a:ext cx="9144000" cy="27392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latin typeface="Arial Black" panose="020B0A04020102020204" pitchFamily="34" charset="0"/>
              </a:rPr>
              <a:t>Распределение электронов по уровням. </a:t>
            </a:r>
            <a:endParaRPr lang="ru-RU" dirty="0" smtClean="0">
              <a:latin typeface="Arial Black" panose="020B0A04020102020204" pitchFamily="34" charset="0"/>
            </a:endParaRPr>
          </a:p>
          <a:p>
            <a:pPr algn="ctr"/>
            <a:r>
              <a:rPr lang="ru-RU" sz="2200" dirty="0" smtClean="0">
                <a:latin typeface="Arial Black" panose="020B0A04020102020204" pitchFamily="34" charset="0"/>
              </a:rPr>
              <a:t>4. Число  электронов на уровне:</a:t>
            </a:r>
            <a:endParaRPr lang="en-US" sz="2200" dirty="0" smtClean="0">
              <a:latin typeface="Arial Black" panose="020B0A04020102020204" pitchFamily="34" charset="0"/>
            </a:endParaRPr>
          </a:p>
          <a:p>
            <a:pPr algn="ctr"/>
            <a:r>
              <a:rPr lang="ru-RU" sz="2200" dirty="0" smtClean="0">
                <a:latin typeface="Arial Black" panose="020B0A04020102020204" pitchFamily="34" charset="0"/>
                <a:cs typeface="Times New Roman" panose="02020603050405020304"/>
              </a:rPr>
              <a:t>1 уровень   </a:t>
            </a:r>
            <a:r>
              <a:rPr lang="en-US" sz="2200" dirty="0" smtClean="0">
                <a:latin typeface="Arial Black" panose="020B0A04020102020204" pitchFamily="34" charset="0"/>
                <a:cs typeface="Times New Roman" panose="02020603050405020304"/>
              </a:rPr>
              <a:t>N</a:t>
            </a:r>
            <a:r>
              <a:rPr lang="en-US" sz="2200" baseline="-25000" dirty="0" smtClean="0">
                <a:latin typeface="Arial Black" panose="020B0A04020102020204" pitchFamily="34" charset="0"/>
                <a:cs typeface="Times New Roman" panose="02020603050405020304"/>
              </a:rPr>
              <a:t>1</a:t>
            </a:r>
            <a:r>
              <a:rPr lang="en-US" sz="2200" dirty="0" smtClean="0">
                <a:latin typeface="Arial Black" panose="020B0A04020102020204" pitchFamily="34" charset="0"/>
                <a:cs typeface="Times New Roman" panose="02020603050405020304"/>
              </a:rPr>
              <a:t>=2*1</a:t>
            </a:r>
            <a:r>
              <a:rPr lang="en-US" sz="2200" baseline="30000" dirty="0" smtClean="0">
                <a:latin typeface="Arial Black" panose="020B0A04020102020204" pitchFamily="34" charset="0"/>
                <a:cs typeface="Times New Roman" panose="02020603050405020304"/>
              </a:rPr>
              <a:t>2</a:t>
            </a:r>
            <a:r>
              <a:rPr lang="en-US" sz="2200" dirty="0" smtClean="0">
                <a:latin typeface="Arial Black" panose="020B0A04020102020204" pitchFamily="34" charset="0"/>
                <a:cs typeface="Times New Roman" panose="02020603050405020304"/>
              </a:rPr>
              <a:t>=2</a:t>
            </a:r>
            <a:r>
              <a:rPr lang="ru-RU" sz="2200" dirty="0" smtClean="0">
                <a:latin typeface="Arial Black" panose="020B0A04020102020204" pitchFamily="34" charset="0"/>
                <a:cs typeface="Times New Roman" panose="02020603050405020304"/>
              </a:rPr>
              <a:t>е</a:t>
            </a:r>
            <a:r>
              <a:rPr lang="ru-RU" sz="2200" baseline="30000" dirty="0" smtClean="0">
                <a:latin typeface="Arial Black" panose="020B0A04020102020204" pitchFamily="34" charset="0"/>
                <a:cs typeface="Times New Roman" panose="02020603050405020304"/>
              </a:rPr>
              <a:t>-</a:t>
            </a:r>
            <a:endParaRPr lang="en-US" sz="2200" baseline="30000" dirty="0" smtClean="0">
              <a:latin typeface="Arial Black" panose="020B0A04020102020204" pitchFamily="34" charset="0"/>
              <a:cs typeface="Times New Roman" panose="02020603050405020304"/>
            </a:endParaRPr>
          </a:p>
          <a:p>
            <a:pPr algn="ctr"/>
            <a:r>
              <a:rPr lang="ru-RU" sz="2200" dirty="0" smtClean="0">
                <a:latin typeface="Arial Black" panose="020B0A04020102020204" pitchFamily="34" charset="0"/>
                <a:cs typeface="Times New Roman" panose="02020603050405020304"/>
              </a:rPr>
              <a:t>2 уровень   </a:t>
            </a:r>
            <a:r>
              <a:rPr lang="en-US" sz="2200" dirty="0" smtClean="0">
                <a:latin typeface="Arial Black" panose="020B0A04020102020204" pitchFamily="34" charset="0"/>
                <a:cs typeface="Times New Roman" panose="02020603050405020304"/>
              </a:rPr>
              <a:t>N</a:t>
            </a:r>
            <a:r>
              <a:rPr lang="en-US" sz="2200" baseline="-25000" dirty="0" smtClean="0">
                <a:latin typeface="Arial Black" panose="020B0A04020102020204" pitchFamily="34" charset="0"/>
                <a:cs typeface="Times New Roman" panose="02020603050405020304"/>
              </a:rPr>
              <a:t>2</a:t>
            </a:r>
            <a:r>
              <a:rPr lang="en-US" sz="2200" dirty="0" smtClean="0">
                <a:latin typeface="Arial Black" panose="020B0A04020102020204" pitchFamily="34" charset="0"/>
                <a:cs typeface="Times New Roman" panose="02020603050405020304"/>
              </a:rPr>
              <a:t>=2*2</a:t>
            </a:r>
            <a:r>
              <a:rPr lang="en-US" sz="2200" baseline="30000" dirty="0" smtClean="0">
                <a:latin typeface="Arial Black" panose="020B0A04020102020204" pitchFamily="34" charset="0"/>
                <a:cs typeface="Times New Roman" panose="02020603050405020304"/>
              </a:rPr>
              <a:t>2</a:t>
            </a:r>
            <a:r>
              <a:rPr lang="en-US" sz="2200" dirty="0" smtClean="0">
                <a:latin typeface="Arial Black" panose="020B0A04020102020204" pitchFamily="34" charset="0"/>
                <a:cs typeface="Times New Roman" panose="02020603050405020304"/>
              </a:rPr>
              <a:t>=8</a:t>
            </a:r>
            <a:r>
              <a:rPr lang="ru-RU" sz="2200" dirty="0" smtClean="0">
                <a:latin typeface="Arial Black" panose="020B0A04020102020204" pitchFamily="34" charset="0"/>
                <a:cs typeface="Times New Roman" panose="02020603050405020304"/>
              </a:rPr>
              <a:t>е</a:t>
            </a:r>
            <a:r>
              <a:rPr lang="ru-RU" sz="2200" baseline="30000" dirty="0" smtClean="0">
                <a:latin typeface="Arial Black" panose="020B0A04020102020204" pitchFamily="34" charset="0"/>
                <a:cs typeface="Times New Roman" panose="02020603050405020304"/>
              </a:rPr>
              <a:t>-</a:t>
            </a:r>
            <a:endParaRPr lang="en-US" sz="2200" baseline="30000" dirty="0" smtClean="0">
              <a:latin typeface="Arial Black" panose="020B0A04020102020204" pitchFamily="34" charset="0"/>
              <a:cs typeface="Times New Roman" panose="02020603050405020304"/>
            </a:endParaRPr>
          </a:p>
          <a:p>
            <a:pPr algn="ctr"/>
            <a:r>
              <a:rPr lang="ru-RU" sz="2200" dirty="0" smtClean="0">
                <a:latin typeface="Arial Black" panose="020B0A04020102020204" pitchFamily="34" charset="0"/>
                <a:cs typeface="Times New Roman" panose="02020603050405020304"/>
              </a:rPr>
              <a:t>3 уровень     </a:t>
            </a:r>
            <a:r>
              <a:rPr lang="en-US" sz="2200" dirty="0" smtClean="0">
                <a:latin typeface="Arial Black" panose="020B0A04020102020204" pitchFamily="34" charset="0"/>
                <a:cs typeface="Times New Roman" panose="02020603050405020304"/>
              </a:rPr>
              <a:t>N</a:t>
            </a:r>
            <a:r>
              <a:rPr lang="en-US" sz="2200" baseline="-25000" dirty="0" smtClean="0">
                <a:latin typeface="Arial Black" panose="020B0A04020102020204" pitchFamily="34" charset="0"/>
                <a:cs typeface="Times New Roman" panose="02020603050405020304"/>
              </a:rPr>
              <a:t>3</a:t>
            </a:r>
            <a:r>
              <a:rPr lang="en-US" sz="2200" dirty="0" smtClean="0">
                <a:latin typeface="Arial Black" panose="020B0A04020102020204" pitchFamily="34" charset="0"/>
                <a:cs typeface="Times New Roman" panose="02020603050405020304"/>
              </a:rPr>
              <a:t>=2*3</a:t>
            </a:r>
            <a:r>
              <a:rPr lang="en-US" sz="2200" baseline="30000" dirty="0" smtClean="0">
                <a:latin typeface="Arial Black" panose="020B0A04020102020204" pitchFamily="34" charset="0"/>
                <a:cs typeface="Times New Roman" panose="02020603050405020304"/>
              </a:rPr>
              <a:t>2</a:t>
            </a:r>
            <a:r>
              <a:rPr lang="en-US" sz="2200" dirty="0" smtClean="0">
                <a:latin typeface="Arial Black" panose="020B0A04020102020204" pitchFamily="34" charset="0"/>
                <a:cs typeface="Times New Roman" panose="02020603050405020304"/>
              </a:rPr>
              <a:t>=18</a:t>
            </a:r>
            <a:r>
              <a:rPr lang="ru-RU" sz="2200" dirty="0" smtClean="0">
                <a:latin typeface="Arial Black" panose="020B0A04020102020204" pitchFamily="34" charset="0"/>
                <a:cs typeface="Times New Roman" panose="02020603050405020304"/>
              </a:rPr>
              <a:t>е</a:t>
            </a:r>
            <a:r>
              <a:rPr lang="ru-RU" sz="2200" baseline="30000" dirty="0" smtClean="0">
                <a:latin typeface="Arial Black" panose="020B0A04020102020204" pitchFamily="34" charset="0"/>
                <a:cs typeface="Times New Roman" panose="02020603050405020304"/>
              </a:rPr>
              <a:t>-</a:t>
            </a:r>
            <a:endParaRPr lang="en-US" sz="2200" baseline="30000" dirty="0" smtClean="0">
              <a:latin typeface="Arial Black" panose="020B0A04020102020204" pitchFamily="34" charset="0"/>
              <a:cs typeface="Times New Roman" panose="02020603050405020304"/>
            </a:endParaRPr>
          </a:p>
          <a:p>
            <a:pPr algn="ctr"/>
            <a:r>
              <a:rPr lang="ru-RU" sz="2200" dirty="0" smtClean="0">
                <a:latin typeface="Arial Black" panose="020B0A04020102020204" pitchFamily="34" charset="0"/>
                <a:cs typeface="Times New Roman" panose="02020603050405020304"/>
              </a:rPr>
              <a:t>4 уровень     </a:t>
            </a:r>
            <a:r>
              <a:rPr lang="en-US" sz="2200" dirty="0" smtClean="0">
                <a:latin typeface="Arial Black" panose="020B0A04020102020204" pitchFamily="34" charset="0"/>
                <a:cs typeface="Times New Roman" panose="02020603050405020304"/>
              </a:rPr>
              <a:t>N</a:t>
            </a:r>
            <a:r>
              <a:rPr lang="en-US" sz="2200" baseline="-25000" dirty="0" smtClean="0">
                <a:latin typeface="Arial Black" panose="020B0A04020102020204" pitchFamily="34" charset="0"/>
                <a:cs typeface="Times New Roman" panose="02020603050405020304"/>
              </a:rPr>
              <a:t>4</a:t>
            </a:r>
            <a:r>
              <a:rPr lang="en-US" sz="2200" dirty="0" smtClean="0">
                <a:latin typeface="Arial Black" panose="020B0A04020102020204" pitchFamily="34" charset="0"/>
                <a:cs typeface="Times New Roman" panose="02020603050405020304"/>
              </a:rPr>
              <a:t>=2*4</a:t>
            </a:r>
            <a:r>
              <a:rPr lang="en-US" sz="2200" baseline="30000" dirty="0" smtClean="0">
                <a:latin typeface="Arial Black" panose="020B0A04020102020204" pitchFamily="34" charset="0"/>
                <a:cs typeface="Times New Roman" panose="02020603050405020304"/>
              </a:rPr>
              <a:t>2</a:t>
            </a:r>
            <a:r>
              <a:rPr lang="en-US" sz="2200" dirty="0" smtClean="0">
                <a:latin typeface="Arial Black" panose="020B0A04020102020204" pitchFamily="34" charset="0"/>
                <a:cs typeface="Times New Roman" panose="02020603050405020304"/>
              </a:rPr>
              <a:t>=32</a:t>
            </a:r>
            <a:r>
              <a:rPr lang="ru-RU" sz="2200" dirty="0" smtClean="0">
                <a:latin typeface="Arial Black" panose="020B0A04020102020204" pitchFamily="34" charset="0"/>
                <a:cs typeface="Times New Roman" panose="02020603050405020304"/>
              </a:rPr>
              <a:t>е</a:t>
            </a:r>
            <a:r>
              <a:rPr lang="ru-RU" sz="2200" baseline="30000" dirty="0" smtClean="0">
                <a:latin typeface="Arial Black" panose="020B0A04020102020204" pitchFamily="34" charset="0"/>
                <a:cs typeface="Times New Roman" panose="02020603050405020304"/>
              </a:rPr>
              <a:t>-</a:t>
            </a:r>
            <a:endParaRPr lang="en-US" sz="2200" baseline="30000" dirty="0" smtClean="0">
              <a:latin typeface="Arial Black" panose="020B0A04020102020204" pitchFamily="34" charset="0"/>
              <a:cs typeface="Times New Roman" panose="02020603050405020304"/>
            </a:endParaRPr>
          </a:p>
          <a:p>
            <a:pPr algn="ctr"/>
            <a:endParaRPr lang="en-US" sz="2200" dirty="0" smtClean="0">
              <a:latin typeface="Arial Black" panose="020B0A04020102020204" pitchFamily="34" charset="0"/>
              <a:cs typeface="Times New Roman" panose="02020603050405020304"/>
            </a:endParaRPr>
          </a:p>
          <a:p>
            <a:pPr algn="ctr"/>
            <a:endParaRPr lang="ru-RU" sz="2200" dirty="0" smtClean="0">
              <a:latin typeface="Arial Black" panose="020B0A04020102020204" pitchFamily="34" charset="0"/>
              <a:cs typeface="Times New Roman" panose="02020603050405020304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11560" y="4509120"/>
            <a:ext cx="57606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>
                <a:latin typeface="Arial Black" panose="020B0A04020102020204" pitchFamily="34" charset="0"/>
              </a:rPr>
              <a:t>H</a:t>
            </a:r>
            <a:endParaRPr lang="ru-RU" sz="4400" dirty="0">
              <a:latin typeface="Arial Black" panose="020B0A0402010202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627784" y="4509120"/>
            <a:ext cx="57606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>
                <a:latin typeface="Arial Black" panose="020B0A04020102020204" pitchFamily="34" charset="0"/>
              </a:rPr>
              <a:t>O</a:t>
            </a:r>
            <a:endParaRPr lang="ru-RU" sz="4400" dirty="0">
              <a:latin typeface="Arial Black" panose="020B0A04020102020204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796136" y="4437112"/>
            <a:ext cx="57606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>
                <a:latin typeface="Arial Black" panose="020B0A04020102020204" pitchFamily="34" charset="0"/>
              </a:rPr>
              <a:t>S</a:t>
            </a:r>
            <a:endParaRPr lang="ru-RU" sz="4400" dirty="0">
              <a:latin typeface="Arial Black" panose="020B0A04020102020204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9512" y="4797152"/>
            <a:ext cx="7555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latin typeface="Arial Black" panose="020B0A04020102020204" pitchFamily="34" charset="0"/>
              </a:rPr>
              <a:t>+1</a:t>
            </a:r>
            <a:endParaRPr lang="ru-RU" sz="2800" dirty="0">
              <a:latin typeface="Arial Black" panose="020B0A0402010202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195736" y="4797152"/>
            <a:ext cx="7200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latin typeface="Arial Black" panose="020B0A04020102020204" pitchFamily="34" charset="0"/>
              </a:rPr>
              <a:t>+8</a:t>
            </a:r>
            <a:endParaRPr lang="ru-RU" sz="2800" dirty="0">
              <a:latin typeface="Arial Black" panose="020B0A0402010202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004048" y="4725144"/>
            <a:ext cx="10801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latin typeface="Arial Black" panose="020B0A04020102020204" pitchFamily="34" charset="0"/>
              </a:rPr>
              <a:t>+16</a:t>
            </a:r>
            <a:endParaRPr lang="ru-RU" sz="2800" dirty="0">
              <a:latin typeface="Arial Black" panose="020B0A04020102020204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043608" y="4725144"/>
            <a:ext cx="7920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latin typeface="Arial Black" panose="020B0A04020102020204" pitchFamily="34" charset="0"/>
              </a:rPr>
              <a:t>1</a:t>
            </a:r>
            <a:r>
              <a:rPr lang="ru-RU" sz="2800" dirty="0" smtClean="0">
                <a:latin typeface="Arial Black" panose="020B0A04020102020204" pitchFamily="34" charset="0"/>
              </a:rPr>
              <a:t>е</a:t>
            </a:r>
            <a:r>
              <a:rPr lang="ru-RU" sz="2800" baseline="30000" dirty="0" smtClean="0">
                <a:latin typeface="Arial Black" panose="020B0A04020102020204" pitchFamily="34" charset="0"/>
              </a:rPr>
              <a:t>-</a:t>
            </a:r>
            <a:endParaRPr lang="ru-RU" sz="2800" baseline="30000" dirty="0">
              <a:latin typeface="Arial Black" panose="020B0A040201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131840" y="4725144"/>
            <a:ext cx="7920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latin typeface="Arial Black" panose="020B0A04020102020204" pitchFamily="34" charset="0"/>
              </a:rPr>
              <a:t>8</a:t>
            </a:r>
            <a:r>
              <a:rPr lang="ru-RU" sz="2800" dirty="0" smtClean="0">
                <a:latin typeface="Arial Black" panose="020B0A04020102020204" pitchFamily="34" charset="0"/>
              </a:rPr>
              <a:t>е</a:t>
            </a:r>
            <a:r>
              <a:rPr lang="ru-RU" sz="2800" baseline="30000" dirty="0" smtClean="0">
                <a:latin typeface="Arial Black" panose="020B0A04020102020204" pitchFamily="34" charset="0"/>
              </a:rPr>
              <a:t>-</a:t>
            </a:r>
            <a:endParaRPr lang="ru-RU" sz="2800" baseline="30000" dirty="0">
              <a:latin typeface="Arial Black" panose="020B0A04020102020204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156176" y="4653136"/>
            <a:ext cx="12241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latin typeface="Arial Black" panose="020B0A04020102020204" pitchFamily="34" charset="0"/>
              </a:rPr>
              <a:t>16</a:t>
            </a:r>
            <a:r>
              <a:rPr lang="ru-RU" sz="2800" dirty="0" smtClean="0">
                <a:latin typeface="Arial Black" panose="020B0A04020102020204" pitchFamily="34" charset="0"/>
              </a:rPr>
              <a:t>е</a:t>
            </a:r>
            <a:r>
              <a:rPr lang="ru-RU" sz="2800" baseline="30000" dirty="0" smtClean="0">
                <a:latin typeface="Arial Black" panose="020B0A04020102020204" pitchFamily="34" charset="0"/>
              </a:rPr>
              <a:t>-</a:t>
            </a:r>
            <a:endParaRPr lang="ru-RU" sz="2800" baseline="30000" dirty="0">
              <a:latin typeface="Arial Black" panose="020B0A04020102020204" pitchFamily="34" charset="0"/>
            </a:endParaRPr>
          </a:p>
        </p:txBody>
      </p:sp>
      <p:sp>
        <p:nvSpPr>
          <p:cNvPr id="14" name="Дуга 13"/>
          <p:cNvSpPr/>
          <p:nvPr/>
        </p:nvSpPr>
        <p:spPr>
          <a:xfrm>
            <a:off x="1475656" y="4293096"/>
            <a:ext cx="432048" cy="936104"/>
          </a:xfrm>
          <a:prstGeom prst="arc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Дуга 14"/>
          <p:cNvSpPr/>
          <p:nvPr/>
        </p:nvSpPr>
        <p:spPr>
          <a:xfrm>
            <a:off x="3491880" y="4293096"/>
            <a:ext cx="432048" cy="936104"/>
          </a:xfrm>
          <a:prstGeom prst="arc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Дуга 15"/>
          <p:cNvSpPr/>
          <p:nvPr/>
        </p:nvSpPr>
        <p:spPr>
          <a:xfrm>
            <a:off x="3851920" y="4293096"/>
            <a:ext cx="432048" cy="936104"/>
          </a:xfrm>
          <a:prstGeom prst="arc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Дуга 16"/>
          <p:cNvSpPr/>
          <p:nvPr/>
        </p:nvSpPr>
        <p:spPr>
          <a:xfrm>
            <a:off x="6660232" y="4293096"/>
            <a:ext cx="432048" cy="936104"/>
          </a:xfrm>
          <a:prstGeom prst="arc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Дуга 17"/>
          <p:cNvSpPr/>
          <p:nvPr/>
        </p:nvSpPr>
        <p:spPr>
          <a:xfrm>
            <a:off x="7092280" y="4293096"/>
            <a:ext cx="432048" cy="936104"/>
          </a:xfrm>
          <a:prstGeom prst="arc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Дуга 18"/>
          <p:cNvSpPr/>
          <p:nvPr/>
        </p:nvSpPr>
        <p:spPr>
          <a:xfrm>
            <a:off x="7524328" y="4293096"/>
            <a:ext cx="432048" cy="936104"/>
          </a:xfrm>
          <a:prstGeom prst="arc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TextBox 19"/>
          <p:cNvSpPr txBox="1"/>
          <p:nvPr/>
        </p:nvSpPr>
        <p:spPr>
          <a:xfrm>
            <a:off x="1691680" y="4869160"/>
            <a:ext cx="3600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>
                <a:latin typeface="Arial Black" panose="020B0A04020102020204" pitchFamily="34" charset="0"/>
              </a:rPr>
              <a:t>1</a:t>
            </a:r>
            <a:endParaRPr lang="ru-RU" sz="2800" dirty="0">
              <a:latin typeface="Arial Black" panose="020B0A04020102020204" pitchFamily="34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3707904" y="4797152"/>
            <a:ext cx="2160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>
                <a:latin typeface="Arial Black" panose="020B0A04020102020204" pitchFamily="34" charset="0"/>
              </a:rPr>
              <a:t>2</a:t>
            </a:r>
            <a:endParaRPr lang="ru-RU" sz="2800" dirty="0">
              <a:latin typeface="Arial Black" panose="020B0A04020102020204" pitchFamily="3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4103948" y="4797152"/>
            <a:ext cx="3600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Arial Black" panose="020B0A04020102020204" pitchFamily="34" charset="0"/>
              </a:rPr>
              <a:t>6</a:t>
            </a:r>
            <a:endParaRPr lang="ru-RU" sz="2800" dirty="0">
              <a:latin typeface="Arial Black" panose="020B0A04020102020204" pitchFamily="34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6876256" y="4797152"/>
            <a:ext cx="2160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>
                <a:latin typeface="Arial Black" panose="020B0A04020102020204" pitchFamily="34" charset="0"/>
              </a:rPr>
              <a:t>2</a:t>
            </a:r>
            <a:endParaRPr lang="ru-RU" sz="2800" dirty="0">
              <a:latin typeface="Arial Black" panose="020B0A04020102020204" pitchFamily="34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7308304" y="4797152"/>
            <a:ext cx="3600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>
                <a:latin typeface="Arial Black" panose="020B0A04020102020204" pitchFamily="34" charset="0"/>
              </a:rPr>
              <a:t>8</a:t>
            </a:r>
            <a:endParaRPr lang="ru-RU" sz="2800" dirty="0">
              <a:latin typeface="Arial Black" panose="020B0A04020102020204" pitchFamily="34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7740352" y="4797152"/>
            <a:ext cx="3600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>
                <a:latin typeface="Arial Black" panose="020B0A04020102020204" pitchFamily="34" charset="0"/>
              </a:rPr>
              <a:t>6</a:t>
            </a:r>
            <a:endParaRPr lang="ru-RU" sz="2800" dirty="0">
              <a:latin typeface="Arial Black" panose="020B0A04020102020204" pitchFamily="34" charset="0"/>
            </a:endParaRPr>
          </a:p>
        </p:txBody>
      </p:sp>
      <p:sp>
        <p:nvSpPr>
          <p:cNvPr id="27" name="Скругленный прямоугольник 26"/>
          <p:cNvSpPr/>
          <p:nvPr/>
        </p:nvSpPr>
        <p:spPr>
          <a:xfrm>
            <a:off x="7236296" y="1556792"/>
            <a:ext cx="1080120" cy="43204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latin typeface="Arial Black" panose="020B0A04020102020204" pitchFamily="34" charset="0"/>
              </a:rPr>
              <a:t>N=2n</a:t>
            </a:r>
            <a:r>
              <a:rPr lang="en-US" baseline="30000" dirty="0" smtClean="0">
                <a:latin typeface="Arial Black" panose="020B0A04020102020204" pitchFamily="34" charset="0"/>
              </a:rPr>
              <a:t>2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7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7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7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1" grpId="0"/>
      <p:bldP spid="22" grpId="0"/>
      <p:bldP spid="23" grpId="0"/>
      <p:bldP spid="24" grpId="0"/>
      <p:bldP spid="2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>
                <a:solidFill>
                  <a:srgbClr val="99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СТРОЕНИЕ АТОМА</a:t>
            </a:r>
            <a:endParaRPr lang="ru-RU" dirty="0">
              <a:solidFill>
                <a:srgbClr val="6633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11560" y="4509120"/>
            <a:ext cx="57606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>
                <a:latin typeface="Arial Black" panose="020B0A04020102020204" pitchFamily="34" charset="0"/>
              </a:rPr>
              <a:t>H</a:t>
            </a:r>
            <a:endParaRPr lang="ru-RU" sz="4400" dirty="0">
              <a:latin typeface="Arial Black" panose="020B0A0402010202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627784" y="4509120"/>
            <a:ext cx="57606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>
                <a:latin typeface="Arial Black" panose="020B0A04020102020204" pitchFamily="34" charset="0"/>
              </a:rPr>
              <a:t>B</a:t>
            </a:r>
            <a:endParaRPr lang="ru-RU" sz="4400" dirty="0">
              <a:latin typeface="Arial Black" panose="020B0A04020102020204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796136" y="4437112"/>
            <a:ext cx="57606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>
                <a:latin typeface="Arial Black" panose="020B0A04020102020204" pitchFamily="34" charset="0"/>
              </a:rPr>
              <a:t>S</a:t>
            </a:r>
            <a:endParaRPr lang="ru-RU" sz="4400" dirty="0">
              <a:latin typeface="Arial Black" panose="020B0A04020102020204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9512" y="4797152"/>
            <a:ext cx="7555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latin typeface="Arial Black" panose="020B0A04020102020204" pitchFamily="34" charset="0"/>
              </a:rPr>
              <a:t>+1</a:t>
            </a:r>
            <a:endParaRPr lang="ru-RU" sz="2800" dirty="0">
              <a:latin typeface="Arial Black" panose="020B0A0402010202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195736" y="4797152"/>
            <a:ext cx="7200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latin typeface="Arial Black" panose="020B0A04020102020204" pitchFamily="34" charset="0"/>
              </a:rPr>
              <a:t>+5</a:t>
            </a:r>
            <a:endParaRPr lang="ru-RU" sz="2800" dirty="0">
              <a:latin typeface="Arial Black" panose="020B0A0402010202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004048" y="4725144"/>
            <a:ext cx="10801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latin typeface="Arial Black" panose="020B0A04020102020204" pitchFamily="34" charset="0"/>
              </a:rPr>
              <a:t>+16</a:t>
            </a:r>
            <a:endParaRPr lang="ru-RU" sz="2800" dirty="0">
              <a:latin typeface="Arial Black" panose="020B0A04020102020204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043608" y="4725144"/>
            <a:ext cx="7920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latin typeface="Arial Black" panose="020B0A04020102020204" pitchFamily="34" charset="0"/>
              </a:rPr>
              <a:t>1</a:t>
            </a:r>
            <a:r>
              <a:rPr lang="ru-RU" sz="2800" dirty="0" smtClean="0">
                <a:latin typeface="Arial Black" panose="020B0A04020102020204" pitchFamily="34" charset="0"/>
              </a:rPr>
              <a:t>е</a:t>
            </a:r>
            <a:r>
              <a:rPr lang="ru-RU" sz="2800" baseline="30000" dirty="0" smtClean="0">
                <a:latin typeface="Arial Black" panose="020B0A04020102020204" pitchFamily="34" charset="0"/>
              </a:rPr>
              <a:t>-</a:t>
            </a:r>
            <a:endParaRPr lang="ru-RU" sz="2800" baseline="30000" dirty="0">
              <a:latin typeface="Arial Black" panose="020B0A040201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131840" y="4725144"/>
            <a:ext cx="7920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latin typeface="Arial Black" panose="020B0A04020102020204" pitchFamily="34" charset="0"/>
              </a:rPr>
              <a:t>5</a:t>
            </a:r>
            <a:r>
              <a:rPr lang="ru-RU" sz="2800" dirty="0" smtClean="0">
                <a:latin typeface="Arial Black" panose="020B0A04020102020204" pitchFamily="34" charset="0"/>
              </a:rPr>
              <a:t>е</a:t>
            </a:r>
            <a:r>
              <a:rPr lang="ru-RU" sz="2800" baseline="30000" dirty="0" smtClean="0">
                <a:latin typeface="Arial Black" panose="020B0A04020102020204" pitchFamily="34" charset="0"/>
              </a:rPr>
              <a:t>-</a:t>
            </a:r>
            <a:endParaRPr lang="ru-RU" sz="2800" baseline="30000" dirty="0">
              <a:latin typeface="Arial Black" panose="020B0A04020102020204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156176" y="4653136"/>
            <a:ext cx="12241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latin typeface="Arial Black" panose="020B0A04020102020204" pitchFamily="34" charset="0"/>
              </a:rPr>
              <a:t>16</a:t>
            </a:r>
            <a:r>
              <a:rPr lang="ru-RU" sz="2800" dirty="0" smtClean="0">
                <a:latin typeface="Arial Black" panose="020B0A04020102020204" pitchFamily="34" charset="0"/>
              </a:rPr>
              <a:t>е</a:t>
            </a:r>
            <a:r>
              <a:rPr lang="ru-RU" sz="2800" baseline="30000" dirty="0" smtClean="0">
                <a:latin typeface="Arial Black" panose="020B0A04020102020204" pitchFamily="34" charset="0"/>
              </a:rPr>
              <a:t>-</a:t>
            </a:r>
            <a:endParaRPr lang="ru-RU" sz="2800" baseline="30000" dirty="0">
              <a:latin typeface="Arial Black" panose="020B0A04020102020204" pitchFamily="34" charset="0"/>
            </a:endParaRPr>
          </a:p>
        </p:txBody>
      </p:sp>
      <p:sp>
        <p:nvSpPr>
          <p:cNvPr id="14" name="Дуга 13"/>
          <p:cNvSpPr/>
          <p:nvPr/>
        </p:nvSpPr>
        <p:spPr>
          <a:xfrm>
            <a:off x="1475656" y="4293096"/>
            <a:ext cx="432048" cy="936104"/>
          </a:xfrm>
          <a:prstGeom prst="arc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Дуга 14"/>
          <p:cNvSpPr/>
          <p:nvPr/>
        </p:nvSpPr>
        <p:spPr>
          <a:xfrm>
            <a:off x="3491880" y="4293096"/>
            <a:ext cx="432048" cy="936104"/>
          </a:xfrm>
          <a:prstGeom prst="arc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Дуга 15"/>
          <p:cNvSpPr/>
          <p:nvPr/>
        </p:nvSpPr>
        <p:spPr>
          <a:xfrm>
            <a:off x="3851920" y="4293096"/>
            <a:ext cx="432048" cy="936104"/>
          </a:xfrm>
          <a:prstGeom prst="arc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Дуга 16"/>
          <p:cNvSpPr/>
          <p:nvPr/>
        </p:nvSpPr>
        <p:spPr>
          <a:xfrm>
            <a:off x="6660232" y="4293096"/>
            <a:ext cx="432048" cy="936104"/>
          </a:xfrm>
          <a:prstGeom prst="arc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Дуга 17"/>
          <p:cNvSpPr/>
          <p:nvPr/>
        </p:nvSpPr>
        <p:spPr>
          <a:xfrm>
            <a:off x="7092280" y="4293096"/>
            <a:ext cx="432048" cy="936104"/>
          </a:xfrm>
          <a:prstGeom prst="arc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Дуга 18"/>
          <p:cNvSpPr/>
          <p:nvPr/>
        </p:nvSpPr>
        <p:spPr>
          <a:xfrm>
            <a:off x="7524328" y="4293096"/>
            <a:ext cx="432048" cy="936104"/>
          </a:xfrm>
          <a:prstGeom prst="arc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TextBox 19"/>
          <p:cNvSpPr txBox="1"/>
          <p:nvPr/>
        </p:nvSpPr>
        <p:spPr>
          <a:xfrm>
            <a:off x="1691680" y="4869160"/>
            <a:ext cx="3600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>
                <a:latin typeface="Arial Black" panose="020B0A04020102020204" pitchFamily="34" charset="0"/>
              </a:rPr>
              <a:t>1</a:t>
            </a:r>
            <a:endParaRPr lang="ru-RU" sz="2800" dirty="0">
              <a:latin typeface="Arial Black" panose="020B0A04020102020204" pitchFamily="34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3707904" y="4797152"/>
            <a:ext cx="2160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>
                <a:latin typeface="Arial Black" panose="020B0A04020102020204" pitchFamily="34" charset="0"/>
              </a:rPr>
              <a:t>2</a:t>
            </a:r>
            <a:endParaRPr lang="ru-RU" sz="2800" dirty="0">
              <a:latin typeface="Arial Black" panose="020B0A04020102020204" pitchFamily="3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4103948" y="4797152"/>
            <a:ext cx="3600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latin typeface="Arial Black" panose="020B0A04020102020204" pitchFamily="34" charset="0"/>
              </a:rPr>
              <a:t>3</a:t>
            </a:r>
            <a:endParaRPr lang="ru-RU" sz="2800" dirty="0">
              <a:latin typeface="Arial Black" panose="020B0A04020102020204" pitchFamily="34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6876256" y="4797152"/>
            <a:ext cx="2160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>
                <a:latin typeface="Arial Black" panose="020B0A04020102020204" pitchFamily="34" charset="0"/>
              </a:rPr>
              <a:t>2</a:t>
            </a:r>
            <a:endParaRPr lang="ru-RU" sz="2800" dirty="0">
              <a:latin typeface="Arial Black" panose="020B0A04020102020204" pitchFamily="34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7308304" y="4797152"/>
            <a:ext cx="3600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>
                <a:latin typeface="Arial Black" panose="020B0A04020102020204" pitchFamily="34" charset="0"/>
              </a:rPr>
              <a:t>8</a:t>
            </a:r>
            <a:endParaRPr lang="ru-RU" sz="2800" dirty="0">
              <a:latin typeface="Arial Black" panose="020B0A04020102020204" pitchFamily="34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7740352" y="4797152"/>
            <a:ext cx="360040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ru-RU" sz="2800" dirty="0">
                <a:latin typeface="Arial Black" panose="020B0A04020102020204" pitchFamily="34" charset="0"/>
              </a:rPr>
              <a:t>6</a:t>
            </a:r>
            <a:endParaRPr lang="ru-RU" sz="2800" dirty="0">
              <a:latin typeface="Arial Black" panose="020B0A040201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23528" y="1484784"/>
            <a:ext cx="82809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>
                <a:latin typeface="Arial Black" panose="020B0A04020102020204" pitchFamily="34" charset="0"/>
              </a:rPr>
              <a:t>5. Число внешних электронов = № группы</a:t>
            </a:r>
            <a:endParaRPr lang="ru-RU" sz="2400" dirty="0">
              <a:latin typeface="Arial Black" panose="020B0A04020102020204" pitchFamily="34" charset="0"/>
            </a:endParaRPr>
          </a:p>
        </p:txBody>
      </p:sp>
      <p:sp>
        <p:nvSpPr>
          <p:cNvPr id="26" name="Овал 25"/>
          <p:cNvSpPr/>
          <p:nvPr/>
        </p:nvSpPr>
        <p:spPr>
          <a:xfrm>
            <a:off x="1691680" y="4797152"/>
            <a:ext cx="504056" cy="595228"/>
          </a:xfrm>
          <a:prstGeom prst="ellipse">
            <a:avLst/>
          </a:prstGeom>
          <a:noFill/>
          <a:ln>
            <a:solidFill>
              <a:srgbClr val="FF33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8" name="Овал 27"/>
          <p:cNvSpPr/>
          <p:nvPr/>
        </p:nvSpPr>
        <p:spPr>
          <a:xfrm>
            <a:off x="7730480" y="4791819"/>
            <a:ext cx="504056" cy="595228"/>
          </a:xfrm>
          <a:prstGeom prst="ellipse">
            <a:avLst/>
          </a:prstGeom>
          <a:noFill/>
          <a:ln>
            <a:solidFill>
              <a:srgbClr val="FF33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9" name="Овал 28"/>
          <p:cNvSpPr/>
          <p:nvPr/>
        </p:nvSpPr>
        <p:spPr>
          <a:xfrm>
            <a:off x="4067944" y="4727858"/>
            <a:ext cx="504056" cy="595228"/>
          </a:xfrm>
          <a:prstGeom prst="ellipse">
            <a:avLst/>
          </a:prstGeom>
          <a:noFill/>
          <a:ln>
            <a:solidFill>
              <a:srgbClr val="FF33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31" name="Прямая соединительная линия 30"/>
          <p:cNvCxnSpPr>
            <a:stCxn id="26" idx="7"/>
          </p:cNvCxnSpPr>
          <p:nvPr/>
        </p:nvCxnSpPr>
        <p:spPr>
          <a:xfrm flipV="1">
            <a:off x="2121919" y="3284984"/>
            <a:ext cx="505865" cy="159933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Прямая соединительная линия 31"/>
          <p:cNvCxnSpPr/>
          <p:nvPr/>
        </p:nvCxnSpPr>
        <p:spPr>
          <a:xfrm flipV="1">
            <a:off x="4498183" y="3161811"/>
            <a:ext cx="505865" cy="159933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Прямая соединительная линия 32"/>
          <p:cNvCxnSpPr/>
          <p:nvPr/>
        </p:nvCxnSpPr>
        <p:spPr>
          <a:xfrm flipV="1">
            <a:off x="8100392" y="3053799"/>
            <a:ext cx="505865" cy="159933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TextBox 33"/>
          <p:cNvSpPr txBox="1"/>
          <p:nvPr/>
        </p:nvSpPr>
        <p:spPr>
          <a:xfrm>
            <a:off x="2161638" y="2915652"/>
            <a:ext cx="12979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I </a:t>
            </a:r>
            <a:r>
              <a:rPr lang="ru-RU" dirty="0" smtClean="0"/>
              <a:t>группа</a:t>
            </a:r>
            <a:endParaRPr lang="ru-RU" dirty="0"/>
          </a:p>
        </p:txBody>
      </p:sp>
      <p:sp>
        <p:nvSpPr>
          <p:cNvPr id="35" name="TextBox 34"/>
          <p:cNvSpPr txBox="1"/>
          <p:nvPr/>
        </p:nvSpPr>
        <p:spPr>
          <a:xfrm>
            <a:off x="4484314" y="2784423"/>
            <a:ext cx="12979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III</a:t>
            </a:r>
            <a:r>
              <a:rPr lang="ru-RU" dirty="0" smtClean="0"/>
              <a:t> группа</a:t>
            </a:r>
            <a:endParaRPr lang="ru-RU" dirty="0"/>
          </a:p>
        </p:txBody>
      </p:sp>
      <p:sp>
        <p:nvSpPr>
          <p:cNvPr id="36" name="TextBox 35"/>
          <p:cNvSpPr txBox="1"/>
          <p:nvPr/>
        </p:nvSpPr>
        <p:spPr>
          <a:xfrm>
            <a:off x="7682733" y="2684467"/>
            <a:ext cx="12979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VI</a:t>
            </a:r>
            <a:r>
              <a:rPr lang="ru-RU" dirty="0" smtClean="0"/>
              <a:t> группа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7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7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7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1" grpId="0"/>
      <p:bldP spid="22" grpId="0"/>
      <p:bldP spid="23" grpId="0"/>
      <p:bldP spid="24" grpId="0"/>
      <p:bldP spid="2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99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СТРОЕНИЕ АТОМА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755576" y="1124744"/>
            <a:ext cx="756084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/>
              <a:t>6.Распределение </a:t>
            </a:r>
            <a:r>
              <a:rPr lang="ru-RU" sz="2400" b="1" dirty="0" smtClean="0"/>
              <a:t>е</a:t>
            </a:r>
            <a:r>
              <a:rPr lang="ru-RU" sz="2400" b="1" baseline="30000" dirty="0" smtClean="0"/>
              <a:t>-</a:t>
            </a:r>
            <a:r>
              <a:rPr lang="ru-RU" sz="2400" b="1" dirty="0" smtClean="0"/>
              <a:t> по </a:t>
            </a:r>
            <a:r>
              <a:rPr lang="ru-RU" sz="2400" b="1" dirty="0" smtClean="0"/>
              <a:t>подуровням</a:t>
            </a:r>
            <a:endParaRPr lang="ru-RU" sz="2400" b="1" dirty="0" smtClean="0"/>
          </a:p>
          <a:p>
            <a:pPr algn="ctr"/>
            <a:r>
              <a:rPr lang="ru-RU" sz="2400" b="1" dirty="0" smtClean="0"/>
              <a:t>( </a:t>
            </a:r>
            <a:r>
              <a:rPr lang="ru-RU" sz="2400" b="1" dirty="0" err="1" smtClean="0"/>
              <a:t>элекронные</a:t>
            </a:r>
            <a:r>
              <a:rPr lang="ru-RU" sz="2400" b="1" dirty="0" smtClean="0"/>
              <a:t> формулы)</a:t>
            </a:r>
            <a:endParaRPr lang="ru-RU" sz="24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0" y="2348880"/>
            <a:ext cx="831641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latin typeface="Arial Black" panose="020B0A04020102020204" pitchFamily="34" charset="0"/>
              </a:rPr>
              <a:t>1 уровень:</a:t>
            </a:r>
            <a:r>
              <a:rPr lang="en-US" sz="2400" b="1" dirty="0" smtClean="0">
                <a:latin typeface="Arial Black" panose="020B0A04020102020204" pitchFamily="34" charset="0"/>
              </a:rPr>
              <a:t>  1s</a:t>
            </a:r>
            <a:r>
              <a:rPr lang="en-US" sz="2400" b="1" baseline="30000" dirty="0" smtClean="0">
                <a:latin typeface="Arial Black" panose="020B0A04020102020204" pitchFamily="34" charset="0"/>
              </a:rPr>
              <a:t>2</a:t>
            </a:r>
            <a:r>
              <a:rPr lang="en-US" sz="2400" b="1" dirty="0" smtClean="0">
                <a:latin typeface="Arial Black" panose="020B0A04020102020204" pitchFamily="34" charset="0"/>
              </a:rPr>
              <a:t>  </a:t>
            </a:r>
            <a:r>
              <a:rPr lang="ru-RU" sz="2400" b="1" dirty="0" smtClean="0">
                <a:latin typeface="Arial Black" panose="020B0A04020102020204" pitchFamily="34" charset="0"/>
              </a:rPr>
              <a:t> </a:t>
            </a:r>
            <a:endParaRPr lang="ru-RU" sz="2400" b="1" dirty="0" smtClean="0">
              <a:latin typeface="Arial Black" panose="020B0A04020102020204" pitchFamily="34" charset="0"/>
            </a:endParaRPr>
          </a:p>
          <a:p>
            <a:endParaRPr lang="en-US" sz="2400" b="1" dirty="0" smtClean="0">
              <a:latin typeface="Arial Black" panose="020B0A04020102020204" pitchFamily="34" charset="0"/>
            </a:endParaRPr>
          </a:p>
          <a:p>
            <a:r>
              <a:rPr lang="ru-RU" sz="2400" b="1" dirty="0" smtClean="0">
                <a:latin typeface="Arial Black" panose="020B0A04020102020204" pitchFamily="34" charset="0"/>
              </a:rPr>
              <a:t>2 уровень:</a:t>
            </a:r>
            <a:r>
              <a:rPr lang="en-US" sz="2400" b="1" dirty="0" smtClean="0">
                <a:latin typeface="Arial Black" panose="020B0A04020102020204" pitchFamily="34" charset="0"/>
              </a:rPr>
              <a:t>  2s</a:t>
            </a:r>
            <a:r>
              <a:rPr lang="en-US" sz="2400" b="1" baseline="30000" dirty="0" smtClean="0">
                <a:latin typeface="Arial Black" panose="020B0A04020102020204" pitchFamily="34" charset="0"/>
              </a:rPr>
              <a:t>2</a:t>
            </a:r>
            <a:r>
              <a:rPr lang="en-US" sz="2400" b="1" dirty="0" smtClean="0">
                <a:latin typeface="Arial Black" panose="020B0A04020102020204" pitchFamily="34" charset="0"/>
              </a:rPr>
              <a:t> </a:t>
            </a:r>
            <a:r>
              <a:rPr lang="en-US" sz="2400" b="1" dirty="0" smtClean="0">
                <a:latin typeface="Arial Black" panose="020B0A04020102020204" pitchFamily="34" charset="0"/>
              </a:rPr>
              <a:t>2p</a:t>
            </a:r>
            <a:r>
              <a:rPr lang="en-US" sz="2400" b="1" baseline="30000" dirty="0" smtClean="0">
                <a:latin typeface="Arial Black" panose="020B0A04020102020204" pitchFamily="34" charset="0"/>
              </a:rPr>
              <a:t>6</a:t>
            </a:r>
            <a:endParaRPr lang="ru-RU" sz="2400" b="1" baseline="30000" dirty="0" smtClean="0">
              <a:latin typeface="Arial Black" panose="020B0A04020102020204" pitchFamily="34" charset="0"/>
            </a:endParaRPr>
          </a:p>
          <a:p>
            <a:endParaRPr lang="en-US" sz="2400" b="1" dirty="0" smtClean="0">
              <a:latin typeface="Arial Black" panose="020B0A04020102020204" pitchFamily="34" charset="0"/>
            </a:endParaRPr>
          </a:p>
          <a:p>
            <a:r>
              <a:rPr lang="ru-RU" sz="2400" b="1" dirty="0" smtClean="0">
                <a:latin typeface="Arial Black" panose="020B0A04020102020204" pitchFamily="34" charset="0"/>
              </a:rPr>
              <a:t>3уровень:</a:t>
            </a:r>
            <a:r>
              <a:rPr lang="en-US" sz="2400" b="1" dirty="0" smtClean="0">
                <a:latin typeface="Arial Black" panose="020B0A04020102020204" pitchFamily="34" charset="0"/>
              </a:rPr>
              <a:t>  3s</a:t>
            </a:r>
            <a:r>
              <a:rPr lang="en-US" sz="2400" b="1" baseline="30000" dirty="0" smtClean="0">
                <a:latin typeface="Arial Black" panose="020B0A04020102020204" pitchFamily="34" charset="0"/>
              </a:rPr>
              <a:t>2  </a:t>
            </a:r>
            <a:r>
              <a:rPr lang="en-US" sz="2400" b="1" dirty="0" smtClean="0">
                <a:latin typeface="Arial Black" panose="020B0A04020102020204" pitchFamily="34" charset="0"/>
              </a:rPr>
              <a:t>3p</a:t>
            </a:r>
            <a:r>
              <a:rPr lang="en-US" sz="2400" b="1" baseline="30000" dirty="0" smtClean="0">
                <a:latin typeface="Arial Black" panose="020B0A04020102020204" pitchFamily="34" charset="0"/>
              </a:rPr>
              <a:t>6 </a:t>
            </a:r>
            <a:r>
              <a:rPr lang="en-US" sz="2400" b="1" dirty="0" smtClean="0">
                <a:latin typeface="Arial Black" panose="020B0A04020102020204" pitchFamily="34" charset="0"/>
              </a:rPr>
              <a:t> 3d</a:t>
            </a:r>
            <a:r>
              <a:rPr lang="en-US" sz="2400" b="1" baseline="30000" dirty="0" smtClean="0">
                <a:latin typeface="Arial Black" panose="020B0A04020102020204" pitchFamily="34" charset="0"/>
              </a:rPr>
              <a:t>10</a:t>
            </a:r>
            <a:endParaRPr lang="ru-RU" sz="2400" b="1" baseline="30000" dirty="0">
              <a:latin typeface="Arial Black" panose="020B0A04020102020204" pitchFamily="34" charset="0"/>
            </a:endParaRPr>
          </a:p>
        </p:txBody>
      </p:sp>
      <p:pic>
        <p:nvPicPr>
          <p:cNvPr id="1026" name="Picture 2" descr="C:\Documents and Settings\Я\Мои документы\img011.gif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467544" y="260648"/>
            <a:ext cx="1038225" cy="1038225"/>
          </a:xfrm>
          <a:prstGeom prst="rect">
            <a:avLst/>
          </a:prstGeom>
          <a:noFill/>
        </p:spPr>
      </p:pic>
      <p:pic>
        <p:nvPicPr>
          <p:cNvPr id="1028" name="Picture 4" descr="C:\Documents and Settings\Я\Мои документы\5497681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52528" y="3140968"/>
            <a:ext cx="4195936" cy="1520267"/>
          </a:xfrm>
          <a:prstGeom prst="rect">
            <a:avLst/>
          </a:prstGeom>
          <a:noFill/>
        </p:spPr>
      </p:pic>
      <p:sp>
        <p:nvSpPr>
          <p:cNvPr id="42" name="TextBox 41"/>
          <p:cNvSpPr txBox="1"/>
          <p:nvPr/>
        </p:nvSpPr>
        <p:spPr>
          <a:xfrm>
            <a:off x="5076056" y="2254171"/>
            <a:ext cx="20162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latin typeface="Arial Black" panose="020B0A04020102020204" pitchFamily="34" charset="0"/>
              </a:rPr>
              <a:t>форма  </a:t>
            </a:r>
            <a:endParaRPr lang="ru-RU" b="1" dirty="0" smtClean="0">
              <a:latin typeface="Arial Black" panose="020B0A04020102020204" pitchFamily="34" charset="0"/>
            </a:endParaRPr>
          </a:p>
          <a:p>
            <a:r>
              <a:rPr lang="en-US" b="1" dirty="0" smtClean="0">
                <a:latin typeface="Arial Black" panose="020B0A04020102020204" pitchFamily="34" charset="0"/>
              </a:rPr>
              <a:t>s</a:t>
            </a:r>
            <a:r>
              <a:rPr lang="ru-RU" b="1" dirty="0" smtClean="0">
                <a:latin typeface="Arial Black" panose="020B0A04020102020204" pitchFamily="34" charset="0"/>
              </a:rPr>
              <a:t>-</a:t>
            </a:r>
            <a:r>
              <a:rPr lang="ru-RU" b="1" dirty="0" err="1" smtClean="0">
                <a:latin typeface="Arial Black" panose="020B0A04020102020204" pitchFamily="34" charset="0"/>
              </a:rPr>
              <a:t>орбитали</a:t>
            </a:r>
            <a:endParaRPr lang="ru-RU" b="1" dirty="0">
              <a:latin typeface="Arial Black" panose="020B0A04020102020204" pitchFamily="34" charset="0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5076056" y="4653488"/>
            <a:ext cx="3600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latin typeface="Arial Black" panose="020B0A04020102020204" pitchFamily="34" charset="0"/>
              </a:rPr>
              <a:t>форма </a:t>
            </a:r>
            <a:r>
              <a:rPr lang="ru-RU" b="1" dirty="0" err="1" smtClean="0">
                <a:latin typeface="Arial Black" panose="020B0A04020102020204" pitchFamily="34" charset="0"/>
              </a:rPr>
              <a:t>р-орбиталей</a:t>
            </a:r>
            <a:endParaRPr lang="ru-RU" b="1" dirty="0">
              <a:latin typeface="Arial Black" panose="020B0A04020102020204" pitchFamily="34" charset="0"/>
            </a:endParaRPr>
          </a:p>
        </p:txBody>
      </p:sp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71528" y="2254171"/>
            <a:ext cx="7620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TextBox 5"/>
          <p:cNvSpPr txBox="1"/>
          <p:nvPr/>
        </p:nvSpPr>
        <p:spPr>
          <a:xfrm>
            <a:off x="986656" y="5445224"/>
            <a:ext cx="67536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smtClean="0">
                <a:latin typeface="Arial Black" panose="020B0A04020102020204" pitchFamily="34" charset="0"/>
              </a:rPr>
              <a:t>1s</a:t>
            </a:r>
            <a:r>
              <a:rPr lang="en-US" sz="3600" b="1" baseline="30000" dirty="0" smtClean="0">
                <a:latin typeface="Arial Black" panose="020B0A04020102020204" pitchFamily="34" charset="0"/>
              </a:rPr>
              <a:t>2</a:t>
            </a:r>
            <a:r>
              <a:rPr lang="en-US" sz="3600" b="1" dirty="0" smtClean="0">
                <a:latin typeface="Arial Black" panose="020B0A04020102020204" pitchFamily="34" charset="0"/>
              </a:rPr>
              <a:t>  2s</a:t>
            </a:r>
            <a:r>
              <a:rPr lang="en-US" sz="3600" b="1" baseline="30000" dirty="0" smtClean="0">
                <a:latin typeface="Arial Black" panose="020B0A04020102020204" pitchFamily="34" charset="0"/>
              </a:rPr>
              <a:t>2</a:t>
            </a:r>
            <a:r>
              <a:rPr lang="en-US" sz="3600" b="1" dirty="0" smtClean="0">
                <a:latin typeface="Arial Black" panose="020B0A04020102020204" pitchFamily="34" charset="0"/>
              </a:rPr>
              <a:t> 2p</a:t>
            </a:r>
            <a:r>
              <a:rPr lang="en-US" sz="3600" b="1" baseline="30000" dirty="0" smtClean="0">
                <a:latin typeface="Arial Black" panose="020B0A04020102020204" pitchFamily="34" charset="0"/>
              </a:rPr>
              <a:t>6</a:t>
            </a:r>
            <a:r>
              <a:rPr lang="ru-RU" sz="3600" b="1" baseline="30000" dirty="0" smtClean="0">
                <a:latin typeface="Arial Black" panose="020B0A04020102020204" pitchFamily="34" charset="0"/>
              </a:rPr>
              <a:t>  </a:t>
            </a:r>
            <a:r>
              <a:rPr lang="en-US" sz="3600" b="1" dirty="0" smtClean="0">
                <a:latin typeface="Arial Black" panose="020B0A04020102020204" pitchFamily="34" charset="0"/>
              </a:rPr>
              <a:t>3s</a:t>
            </a:r>
            <a:r>
              <a:rPr lang="en-US" sz="3600" b="1" baseline="30000" dirty="0" smtClean="0">
                <a:latin typeface="Arial Black" panose="020B0A04020102020204" pitchFamily="34" charset="0"/>
              </a:rPr>
              <a:t>2  </a:t>
            </a:r>
            <a:r>
              <a:rPr lang="en-US" sz="3600" b="1" dirty="0">
                <a:latin typeface="Arial Black" panose="020B0A04020102020204" pitchFamily="34" charset="0"/>
              </a:rPr>
              <a:t>3p</a:t>
            </a:r>
            <a:r>
              <a:rPr lang="en-US" sz="3600" b="1" baseline="30000" dirty="0">
                <a:latin typeface="Arial Black" panose="020B0A04020102020204" pitchFamily="34" charset="0"/>
              </a:rPr>
              <a:t>6 </a:t>
            </a:r>
            <a:r>
              <a:rPr lang="en-US" sz="3600" b="1" dirty="0">
                <a:latin typeface="Arial Black" panose="020B0A04020102020204" pitchFamily="34" charset="0"/>
              </a:rPr>
              <a:t> 3d</a:t>
            </a:r>
            <a:r>
              <a:rPr lang="en-US" sz="3600" b="1" baseline="30000" dirty="0">
                <a:latin typeface="Arial Black" panose="020B0A04020102020204" pitchFamily="34" charset="0"/>
              </a:rPr>
              <a:t>10</a:t>
            </a:r>
            <a:endParaRPr lang="ru-RU" sz="3600" b="1" baseline="30000" dirty="0">
              <a:latin typeface="Arial Black" panose="020B0A040201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2074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99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СТРОЕНИЕ АТОМА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323528" y="764704"/>
            <a:ext cx="86409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/>
              <a:t>Распределение е</a:t>
            </a:r>
            <a:r>
              <a:rPr lang="ru-RU" sz="2400" b="1" baseline="30000" dirty="0" smtClean="0"/>
              <a:t>-</a:t>
            </a:r>
            <a:r>
              <a:rPr lang="ru-RU" sz="2400" b="1" dirty="0" smtClean="0"/>
              <a:t> электронов по подуровням</a:t>
            </a:r>
            <a:endParaRPr lang="ru-RU" sz="24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0" y="1268760"/>
            <a:ext cx="81724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latin typeface="Arial Black" panose="020B0A04020102020204" pitchFamily="34" charset="0"/>
              </a:rPr>
              <a:t>1s</a:t>
            </a:r>
            <a:r>
              <a:rPr lang="en-US" sz="3200" b="1" baseline="30000" dirty="0" smtClean="0">
                <a:latin typeface="Arial Black" panose="020B0A04020102020204" pitchFamily="34" charset="0"/>
              </a:rPr>
              <a:t>2</a:t>
            </a:r>
            <a:r>
              <a:rPr lang="en-US" sz="3200" b="1" dirty="0" smtClean="0">
                <a:latin typeface="Arial Black" panose="020B0A04020102020204" pitchFamily="34" charset="0"/>
              </a:rPr>
              <a:t> 2s</a:t>
            </a:r>
            <a:r>
              <a:rPr lang="en-US" sz="3200" b="1" baseline="30000" dirty="0" smtClean="0">
                <a:latin typeface="Arial Black" panose="020B0A04020102020204" pitchFamily="34" charset="0"/>
              </a:rPr>
              <a:t>2</a:t>
            </a:r>
            <a:r>
              <a:rPr lang="en-US" sz="3200" b="1" dirty="0" smtClean="0">
                <a:latin typeface="Arial Black" panose="020B0A04020102020204" pitchFamily="34" charset="0"/>
              </a:rPr>
              <a:t>  2p</a:t>
            </a:r>
            <a:r>
              <a:rPr lang="en-US" sz="3200" b="1" baseline="30000" dirty="0" smtClean="0">
                <a:latin typeface="Arial Black" panose="020B0A04020102020204" pitchFamily="34" charset="0"/>
              </a:rPr>
              <a:t>6</a:t>
            </a:r>
            <a:r>
              <a:rPr lang="ru-RU" sz="3200" b="1" baseline="30000" dirty="0" smtClean="0">
                <a:latin typeface="Arial Black" panose="020B0A04020102020204" pitchFamily="34" charset="0"/>
              </a:rPr>
              <a:t> </a:t>
            </a:r>
            <a:r>
              <a:rPr lang="ru-RU" sz="3200" b="1" dirty="0" smtClean="0">
                <a:latin typeface="Arial Black" panose="020B0A04020102020204" pitchFamily="34" charset="0"/>
              </a:rPr>
              <a:t>  </a:t>
            </a:r>
            <a:r>
              <a:rPr lang="en-US" sz="3200" b="1" dirty="0" smtClean="0">
                <a:latin typeface="Arial Black" panose="020B0A04020102020204" pitchFamily="34" charset="0"/>
              </a:rPr>
              <a:t>3s</a:t>
            </a:r>
            <a:r>
              <a:rPr lang="en-US" sz="3200" b="1" baseline="30000" dirty="0" smtClean="0">
                <a:latin typeface="Arial Black" panose="020B0A04020102020204" pitchFamily="34" charset="0"/>
              </a:rPr>
              <a:t>2  </a:t>
            </a:r>
            <a:r>
              <a:rPr lang="en-US" sz="3200" b="1" dirty="0" smtClean="0">
                <a:latin typeface="Arial Black" panose="020B0A04020102020204" pitchFamily="34" charset="0"/>
              </a:rPr>
              <a:t>  </a:t>
            </a:r>
            <a:r>
              <a:rPr lang="en-US" sz="3200" b="1" dirty="0" smtClean="0">
                <a:latin typeface="Arial Black" panose="020B0A04020102020204" pitchFamily="34" charset="0"/>
              </a:rPr>
              <a:t>3p</a:t>
            </a:r>
            <a:r>
              <a:rPr lang="en-US" sz="3200" b="1" baseline="30000" dirty="0" smtClean="0">
                <a:latin typeface="Arial Black" panose="020B0A04020102020204" pitchFamily="34" charset="0"/>
              </a:rPr>
              <a:t>6 </a:t>
            </a:r>
            <a:r>
              <a:rPr lang="en-US" sz="3200" b="1" dirty="0" smtClean="0">
                <a:latin typeface="Arial Black" panose="020B0A04020102020204" pitchFamily="34" charset="0"/>
              </a:rPr>
              <a:t>    </a:t>
            </a:r>
            <a:r>
              <a:rPr lang="en-US" sz="3200" b="1" dirty="0" smtClean="0">
                <a:latin typeface="Arial Black" panose="020B0A04020102020204" pitchFamily="34" charset="0"/>
              </a:rPr>
              <a:t>3d</a:t>
            </a:r>
            <a:r>
              <a:rPr lang="en-US" sz="3200" b="1" baseline="30000" dirty="0" smtClean="0">
                <a:latin typeface="Arial Black" panose="020B0A04020102020204" pitchFamily="34" charset="0"/>
              </a:rPr>
              <a:t>10</a:t>
            </a:r>
            <a:endParaRPr lang="ru-RU" sz="3200" b="1" baseline="30000" dirty="0">
              <a:latin typeface="Arial Black" panose="020B0A04020102020204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251520" y="3501008"/>
            <a:ext cx="23042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baseline="-25000" dirty="0" smtClean="0">
                <a:latin typeface="Arial Black" panose="020B0A04020102020204" pitchFamily="34" charset="0"/>
              </a:rPr>
              <a:t>+1</a:t>
            </a:r>
            <a:r>
              <a:rPr lang="en-US" sz="3600" b="1" dirty="0" smtClean="0">
                <a:latin typeface="Arial Black" panose="020B0A04020102020204" pitchFamily="34" charset="0"/>
              </a:rPr>
              <a:t>H</a:t>
            </a:r>
            <a:r>
              <a:rPr lang="en-US" sz="3600" b="1" baseline="-25000" dirty="0" smtClean="0">
                <a:latin typeface="Arial Black" panose="020B0A04020102020204" pitchFamily="34" charset="0"/>
              </a:rPr>
              <a:t>1e</a:t>
            </a:r>
            <a:r>
              <a:rPr lang="en-US" sz="3600" b="1" baseline="30000" dirty="0" smtClean="0">
                <a:latin typeface="Arial Black" panose="020B0A04020102020204" pitchFamily="34" charset="0"/>
              </a:rPr>
              <a:t>-</a:t>
            </a:r>
            <a:r>
              <a:rPr lang="en-US" sz="3600" b="1" baseline="-25000" dirty="0" smtClean="0">
                <a:latin typeface="Arial Black" panose="020B0A04020102020204" pitchFamily="34" charset="0"/>
              </a:rPr>
              <a:t>  </a:t>
            </a:r>
            <a:r>
              <a:rPr lang="en-US" sz="3600" b="1" dirty="0" smtClean="0">
                <a:latin typeface="Arial Black" panose="020B0A04020102020204" pitchFamily="34" charset="0"/>
              </a:rPr>
              <a:t> </a:t>
            </a:r>
            <a:r>
              <a:rPr lang="en-US" sz="3600" b="1" baseline="-25000" dirty="0" smtClean="0">
                <a:latin typeface="Arial Black" panose="020B0A04020102020204" pitchFamily="34" charset="0"/>
              </a:rPr>
              <a:t>1</a:t>
            </a:r>
            <a:endParaRPr lang="ru-RU" sz="3600" b="1" baseline="-25000" dirty="0">
              <a:latin typeface="Arial Black" panose="020B0A04020102020204" pitchFamily="34" charset="0"/>
            </a:endParaRPr>
          </a:p>
        </p:txBody>
      </p:sp>
      <p:sp>
        <p:nvSpPr>
          <p:cNvPr id="20" name="Дуга 19"/>
          <p:cNvSpPr/>
          <p:nvPr/>
        </p:nvSpPr>
        <p:spPr>
          <a:xfrm>
            <a:off x="1619672" y="3212976"/>
            <a:ext cx="432048" cy="1008112"/>
          </a:xfrm>
          <a:prstGeom prst="arc">
            <a:avLst>
              <a:gd name="adj1" fmla="val 16858684"/>
              <a:gd name="adj2" fmla="val 20828587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TextBox 20"/>
          <p:cNvSpPr txBox="1"/>
          <p:nvPr/>
        </p:nvSpPr>
        <p:spPr>
          <a:xfrm>
            <a:off x="2411760" y="3501008"/>
            <a:ext cx="5040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Arial Black" panose="020B0A04020102020204" pitchFamily="34" charset="0"/>
              </a:rPr>
              <a:t>1</a:t>
            </a:r>
            <a:endParaRPr lang="ru-RU" sz="3200" dirty="0">
              <a:latin typeface="Arial Black" panose="020B0A04020102020204" pitchFamily="3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2771800" y="3501008"/>
            <a:ext cx="3600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Arial Black" panose="020B0A04020102020204" pitchFamily="34" charset="0"/>
              </a:rPr>
              <a:t>s</a:t>
            </a:r>
            <a:endParaRPr lang="ru-RU" sz="3200" dirty="0">
              <a:latin typeface="Arial Black" panose="020B0A04020102020204" pitchFamily="34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3059832" y="3573016"/>
            <a:ext cx="36004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aseline="30000" dirty="0" smtClean="0">
                <a:latin typeface="Arial Black" panose="020B0A04020102020204" pitchFamily="34" charset="0"/>
              </a:rPr>
              <a:t>1</a:t>
            </a:r>
            <a:endParaRPr lang="ru-RU" baseline="30000" dirty="0">
              <a:latin typeface="Arial Black" panose="020B0A04020102020204" pitchFamily="34" charset="0"/>
            </a:endParaRPr>
          </a:p>
        </p:txBody>
      </p:sp>
      <p:sp>
        <p:nvSpPr>
          <p:cNvPr id="25" name="Прямоугольник 24"/>
          <p:cNvSpPr/>
          <p:nvPr/>
        </p:nvSpPr>
        <p:spPr>
          <a:xfrm>
            <a:off x="0" y="4941168"/>
            <a:ext cx="2406428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600" b="1" baseline="-25000" dirty="0" smtClean="0">
                <a:latin typeface="Arial Black" panose="020B0A04020102020204" pitchFamily="34" charset="0"/>
              </a:rPr>
              <a:t>+8</a:t>
            </a:r>
            <a:r>
              <a:rPr lang="en-US" sz="4000" b="1" dirty="0" smtClean="0">
                <a:latin typeface="Arial Black" panose="020B0A04020102020204" pitchFamily="34" charset="0"/>
              </a:rPr>
              <a:t>O</a:t>
            </a:r>
            <a:r>
              <a:rPr lang="en-US" sz="3600" b="1" baseline="-25000" dirty="0" smtClean="0">
                <a:latin typeface="Arial Black" panose="020B0A04020102020204" pitchFamily="34" charset="0"/>
              </a:rPr>
              <a:t>8e</a:t>
            </a:r>
            <a:r>
              <a:rPr lang="en-US" sz="3600" b="1" baseline="30000" dirty="0" smtClean="0">
                <a:latin typeface="Arial Black" panose="020B0A04020102020204" pitchFamily="34" charset="0"/>
              </a:rPr>
              <a:t>-</a:t>
            </a:r>
            <a:r>
              <a:rPr lang="en-US" b="1" baseline="-25000" dirty="0" smtClean="0">
                <a:latin typeface="Arial Black" panose="020B0A04020102020204" pitchFamily="34" charset="0"/>
              </a:rPr>
              <a:t>  </a:t>
            </a:r>
            <a:r>
              <a:rPr lang="en-US" b="1" dirty="0" smtClean="0">
                <a:latin typeface="Arial Black" panose="020B0A04020102020204" pitchFamily="34" charset="0"/>
              </a:rPr>
              <a:t>  </a:t>
            </a:r>
            <a:r>
              <a:rPr lang="en-US" sz="3600" b="1" baseline="-25000" dirty="0" smtClean="0">
                <a:latin typeface="Arial Black" panose="020B0A04020102020204" pitchFamily="34" charset="0"/>
              </a:rPr>
              <a:t>2  6</a:t>
            </a:r>
            <a:endParaRPr lang="ru-RU" sz="3600" b="1" baseline="-25000" dirty="0">
              <a:latin typeface="Arial Black" panose="020B0A04020102020204" pitchFamily="34" charset="0"/>
            </a:endParaRPr>
          </a:p>
        </p:txBody>
      </p:sp>
      <p:sp>
        <p:nvSpPr>
          <p:cNvPr id="26" name="Дуга 25"/>
          <p:cNvSpPr/>
          <p:nvPr/>
        </p:nvSpPr>
        <p:spPr>
          <a:xfrm>
            <a:off x="1475656" y="4653136"/>
            <a:ext cx="288032" cy="936104"/>
          </a:xfrm>
          <a:prstGeom prst="arc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8" name="Дуга 37"/>
          <p:cNvSpPr/>
          <p:nvPr/>
        </p:nvSpPr>
        <p:spPr>
          <a:xfrm>
            <a:off x="1835696" y="4653136"/>
            <a:ext cx="360040" cy="1080120"/>
          </a:xfrm>
          <a:prstGeom prst="arc">
            <a:avLst>
              <a:gd name="adj1" fmla="val 16200000"/>
              <a:gd name="adj2" fmla="val 20896438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9" name="TextBox 38"/>
          <p:cNvSpPr txBox="1"/>
          <p:nvPr/>
        </p:nvSpPr>
        <p:spPr>
          <a:xfrm>
            <a:off x="2339752" y="4869160"/>
            <a:ext cx="4320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Arial Black" panose="020B0A04020102020204" pitchFamily="34" charset="0"/>
              </a:rPr>
              <a:t>1</a:t>
            </a:r>
            <a:endParaRPr lang="ru-RU" sz="3200" dirty="0">
              <a:latin typeface="Arial Black" panose="020B0A04020102020204" pitchFamily="34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2555776" y="4869160"/>
            <a:ext cx="3600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Arial Black" panose="020B0A04020102020204" pitchFamily="34" charset="0"/>
              </a:rPr>
              <a:t>s</a:t>
            </a:r>
            <a:endParaRPr lang="ru-RU" sz="3200" dirty="0">
              <a:latin typeface="Arial Black" panose="020B0A04020102020204" pitchFamily="34" charset="0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2699792" y="4869160"/>
            <a:ext cx="2160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aseline="30000" dirty="0" smtClean="0">
                <a:latin typeface="Arial Black" panose="020B0A04020102020204" pitchFamily="34" charset="0"/>
              </a:rPr>
              <a:t>2</a:t>
            </a:r>
            <a:endParaRPr lang="ru-RU" sz="3600" baseline="30000" dirty="0">
              <a:latin typeface="Arial Black" panose="020B0A04020102020204" pitchFamily="34" charset="0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3115785" y="4838381"/>
            <a:ext cx="5040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>
                <a:latin typeface="Arial Black" panose="020B0A04020102020204" pitchFamily="34" charset="0"/>
              </a:rPr>
              <a:t>2</a:t>
            </a:r>
            <a:endParaRPr lang="ru-RU" sz="3600" dirty="0">
              <a:latin typeface="Arial Black" panose="020B0A04020102020204" pitchFamily="34" charset="0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3439821" y="4807604"/>
            <a:ext cx="3600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>
                <a:latin typeface="Arial Black" panose="020B0A04020102020204" pitchFamily="34" charset="0"/>
              </a:rPr>
              <a:t>s</a:t>
            </a:r>
            <a:endParaRPr lang="ru-RU" sz="3600" dirty="0">
              <a:latin typeface="Arial Black" panose="020B0A04020102020204" pitchFamily="34" charset="0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3744086" y="4889484"/>
            <a:ext cx="2880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aseline="30000" dirty="0" smtClean="0">
                <a:latin typeface="Arial Black" panose="020B0A04020102020204" pitchFamily="34" charset="0"/>
              </a:rPr>
              <a:t>2</a:t>
            </a:r>
            <a:endParaRPr lang="ru-RU" sz="3600" baseline="30000" dirty="0">
              <a:latin typeface="Arial Black" panose="020B0A04020102020204" pitchFamily="34" charset="0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3993290" y="4785776"/>
            <a:ext cx="5040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>
                <a:latin typeface="Arial Black" panose="020B0A04020102020204" pitchFamily="34" charset="0"/>
              </a:rPr>
              <a:t>2</a:t>
            </a:r>
            <a:endParaRPr lang="ru-RU" sz="3600" dirty="0">
              <a:latin typeface="Arial Black" panose="020B0A04020102020204" pitchFamily="34" charset="0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4463988" y="4797152"/>
            <a:ext cx="5040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>
                <a:latin typeface="Arial Black" panose="020B0A04020102020204" pitchFamily="34" charset="0"/>
              </a:rPr>
              <a:t>p</a:t>
            </a:r>
            <a:endParaRPr lang="ru-RU" sz="3600" dirty="0">
              <a:latin typeface="Arial Black" panose="020B0A04020102020204" pitchFamily="34" charset="0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4752020" y="4797152"/>
            <a:ext cx="2880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aseline="30000" dirty="0" smtClean="0">
                <a:latin typeface="Arial Black" panose="020B0A04020102020204" pitchFamily="34" charset="0"/>
              </a:rPr>
              <a:t>4</a:t>
            </a:r>
            <a:endParaRPr lang="ru-RU" sz="3600" baseline="30000" dirty="0">
              <a:latin typeface="Arial Black" panose="020B0A04020102020204" pitchFamily="34" charset="0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0" y="6165304"/>
            <a:ext cx="7555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latin typeface="Arial Black" panose="020B0A04020102020204" pitchFamily="34" charset="0"/>
              </a:rPr>
              <a:t>+16</a:t>
            </a:r>
            <a:endParaRPr lang="ru-RU" dirty="0">
              <a:latin typeface="Arial Black" panose="020B0A04020102020204" pitchFamily="34" charset="0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467544" y="5949280"/>
            <a:ext cx="2880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>
                <a:latin typeface="Arial Black" panose="020B0A04020102020204" pitchFamily="34" charset="0"/>
              </a:rPr>
              <a:t>S</a:t>
            </a:r>
            <a:endParaRPr lang="ru-RU" sz="3600" dirty="0">
              <a:latin typeface="Arial Black" panose="020B0A04020102020204" pitchFamily="34" charset="0"/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827584" y="6165304"/>
            <a:ext cx="7200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latin typeface="Arial Black" panose="020B0A04020102020204" pitchFamily="34" charset="0"/>
              </a:rPr>
              <a:t>16e</a:t>
            </a:r>
            <a:r>
              <a:rPr lang="en-US" baseline="30000" dirty="0" smtClean="0">
                <a:latin typeface="Arial Black" panose="020B0A04020102020204" pitchFamily="34" charset="0"/>
              </a:rPr>
              <a:t>-</a:t>
            </a:r>
            <a:endParaRPr lang="ru-RU" baseline="30000" dirty="0">
              <a:latin typeface="Arial Black" panose="020B0A04020102020204" pitchFamily="34" charset="0"/>
            </a:endParaRPr>
          </a:p>
        </p:txBody>
      </p:sp>
      <p:sp>
        <p:nvSpPr>
          <p:cNvPr id="57" name="Дуга 56"/>
          <p:cNvSpPr/>
          <p:nvPr/>
        </p:nvSpPr>
        <p:spPr>
          <a:xfrm rot="21182209">
            <a:off x="1259632" y="5733256"/>
            <a:ext cx="360040" cy="792088"/>
          </a:xfrm>
          <a:prstGeom prst="arc">
            <a:avLst>
              <a:gd name="adj1" fmla="val 16200000"/>
              <a:gd name="adj2" fmla="val 2799102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8" name="Дуга 57"/>
          <p:cNvSpPr/>
          <p:nvPr/>
        </p:nvSpPr>
        <p:spPr>
          <a:xfrm>
            <a:off x="1331640" y="5733256"/>
            <a:ext cx="504056" cy="1124744"/>
          </a:xfrm>
          <a:prstGeom prst="arc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9" name="Дуга 58"/>
          <p:cNvSpPr/>
          <p:nvPr/>
        </p:nvSpPr>
        <p:spPr>
          <a:xfrm>
            <a:off x="1763688" y="5733256"/>
            <a:ext cx="288032" cy="1124744"/>
          </a:xfrm>
          <a:prstGeom prst="arc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0" name="TextBox 59"/>
          <p:cNvSpPr txBox="1"/>
          <p:nvPr/>
        </p:nvSpPr>
        <p:spPr>
          <a:xfrm>
            <a:off x="2051720" y="5733256"/>
            <a:ext cx="2160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Arial Black" panose="020B0A04020102020204" pitchFamily="34" charset="0"/>
              </a:rPr>
              <a:t>1</a:t>
            </a:r>
            <a:endParaRPr lang="ru-RU" sz="3200" dirty="0">
              <a:latin typeface="Arial Black" panose="020B0A04020102020204" pitchFamily="34" charset="0"/>
            </a:endParaRPr>
          </a:p>
        </p:txBody>
      </p:sp>
      <p:sp>
        <p:nvSpPr>
          <p:cNvPr id="61" name="TextBox 60"/>
          <p:cNvSpPr txBox="1"/>
          <p:nvPr/>
        </p:nvSpPr>
        <p:spPr>
          <a:xfrm>
            <a:off x="2339752" y="5733256"/>
            <a:ext cx="720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Arial Black" panose="020B0A04020102020204" pitchFamily="34" charset="0"/>
              </a:rPr>
              <a:t>s</a:t>
            </a:r>
            <a:endParaRPr lang="ru-RU" sz="3200" dirty="0">
              <a:latin typeface="Arial Black" panose="020B0A04020102020204" pitchFamily="34" charset="0"/>
            </a:endParaRPr>
          </a:p>
        </p:txBody>
      </p:sp>
      <p:sp>
        <p:nvSpPr>
          <p:cNvPr id="62" name="TextBox 61"/>
          <p:cNvSpPr txBox="1"/>
          <p:nvPr/>
        </p:nvSpPr>
        <p:spPr>
          <a:xfrm>
            <a:off x="2483768" y="5805264"/>
            <a:ext cx="288032" cy="4206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aseline="30000" dirty="0" smtClean="0">
                <a:latin typeface="Arial Black" panose="020B0A04020102020204" pitchFamily="34" charset="0"/>
              </a:rPr>
              <a:t>2</a:t>
            </a:r>
            <a:endParaRPr lang="ru-RU" sz="3200" baseline="30000" dirty="0">
              <a:latin typeface="Arial Black" panose="020B0A04020102020204" pitchFamily="34" charset="0"/>
            </a:endParaRPr>
          </a:p>
        </p:txBody>
      </p:sp>
      <p:sp>
        <p:nvSpPr>
          <p:cNvPr id="64" name="TextBox 63"/>
          <p:cNvSpPr txBox="1"/>
          <p:nvPr/>
        </p:nvSpPr>
        <p:spPr>
          <a:xfrm>
            <a:off x="2843808" y="5703639"/>
            <a:ext cx="2160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>
                <a:latin typeface="Arial Black" panose="020B0A04020102020204" pitchFamily="34" charset="0"/>
              </a:rPr>
              <a:t>2</a:t>
            </a:r>
            <a:endParaRPr lang="ru-RU" sz="3600" dirty="0">
              <a:latin typeface="Arial Black" panose="020B0A04020102020204" pitchFamily="34" charset="0"/>
            </a:endParaRPr>
          </a:p>
        </p:txBody>
      </p:sp>
      <p:sp>
        <p:nvSpPr>
          <p:cNvPr id="65" name="TextBox 64"/>
          <p:cNvSpPr txBox="1"/>
          <p:nvPr/>
        </p:nvSpPr>
        <p:spPr>
          <a:xfrm>
            <a:off x="3223797" y="5675961"/>
            <a:ext cx="2160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>
                <a:latin typeface="Arial Black" panose="020B0A04020102020204" pitchFamily="34" charset="0"/>
              </a:rPr>
              <a:t>s</a:t>
            </a:r>
            <a:endParaRPr lang="ru-RU" sz="3600" dirty="0">
              <a:latin typeface="Arial Black" panose="020B0A04020102020204" pitchFamily="34" charset="0"/>
            </a:endParaRPr>
          </a:p>
        </p:txBody>
      </p:sp>
      <p:sp>
        <p:nvSpPr>
          <p:cNvPr id="66" name="TextBox 65"/>
          <p:cNvSpPr txBox="1"/>
          <p:nvPr/>
        </p:nvSpPr>
        <p:spPr>
          <a:xfrm>
            <a:off x="3511829" y="5733256"/>
            <a:ext cx="216024" cy="4206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aseline="30000" dirty="0" smtClean="0">
                <a:latin typeface="Arial Black" panose="020B0A04020102020204" pitchFamily="34" charset="0"/>
              </a:rPr>
              <a:t>2</a:t>
            </a:r>
            <a:endParaRPr lang="ru-RU" sz="3200" baseline="30000" dirty="0">
              <a:latin typeface="Arial Black" panose="020B0A04020102020204" pitchFamily="34" charset="0"/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4896036" y="5662989"/>
            <a:ext cx="2160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>
                <a:latin typeface="Arial Black" panose="020B0A04020102020204" pitchFamily="34" charset="0"/>
              </a:rPr>
              <a:t>3</a:t>
            </a:r>
            <a:endParaRPr lang="ru-RU" sz="3600" dirty="0">
              <a:latin typeface="Arial Black" panose="020B0A04020102020204" pitchFamily="34" charset="0"/>
            </a:endParaRPr>
          </a:p>
        </p:txBody>
      </p:sp>
      <p:sp>
        <p:nvSpPr>
          <p:cNvPr id="69" name="TextBox 68"/>
          <p:cNvSpPr txBox="1"/>
          <p:nvPr/>
        </p:nvSpPr>
        <p:spPr>
          <a:xfrm>
            <a:off x="5292080" y="5649297"/>
            <a:ext cx="2160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>
                <a:latin typeface="Arial Black" panose="020B0A04020102020204" pitchFamily="34" charset="0"/>
              </a:rPr>
              <a:t>s</a:t>
            </a:r>
            <a:endParaRPr lang="ru-RU" sz="3600" dirty="0">
              <a:latin typeface="Arial Black" panose="020B0A04020102020204" pitchFamily="34" charset="0"/>
            </a:endParaRPr>
          </a:p>
        </p:txBody>
      </p:sp>
      <p:sp>
        <p:nvSpPr>
          <p:cNvPr id="70" name="TextBox 69"/>
          <p:cNvSpPr txBox="1"/>
          <p:nvPr/>
        </p:nvSpPr>
        <p:spPr>
          <a:xfrm>
            <a:off x="3799861" y="5692412"/>
            <a:ext cx="2880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>
                <a:latin typeface="Arial Black" panose="020B0A04020102020204" pitchFamily="34" charset="0"/>
              </a:rPr>
              <a:t>2</a:t>
            </a:r>
            <a:endParaRPr lang="ru-RU" sz="3600" dirty="0">
              <a:latin typeface="Arial Black" panose="020B0A04020102020204" pitchFamily="34" charset="0"/>
            </a:endParaRPr>
          </a:p>
        </p:txBody>
      </p:sp>
      <p:sp>
        <p:nvSpPr>
          <p:cNvPr id="71" name="TextBox 70"/>
          <p:cNvSpPr txBox="1"/>
          <p:nvPr/>
        </p:nvSpPr>
        <p:spPr>
          <a:xfrm>
            <a:off x="5825333" y="5662989"/>
            <a:ext cx="1440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>
                <a:latin typeface="Arial Black" panose="020B0A04020102020204" pitchFamily="34" charset="0"/>
              </a:rPr>
              <a:t>3</a:t>
            </a:r>
            <a:endParaRPr lang="ru-RU" sz="3600" dirty="0">
              <a:latin typeface="Arial Black" panose="020B0A04020102020204" pitchFamily="34" charset="0"/>
            </a:endParaRPr>
          </a:p>
        </p:txBody>
      </p:sp>
      <p:sp>
        <p:nvSpPr>
          <p:cNvPr id="72" name="TextBox 71"/>
          <p:cNvSpPr txBox="1"/>
          <p:nvPr/>
        </p:nvSpPr>
        <p:spPr>
          <a:xfrm>
            <a:off x="4245318" y="5692411"/>
            <a:ext cx="2160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>
                <a:latin typeface="Arial Black" panose="020B0A04020102020204" pitchFamily="34" charset="0"/>
              </a:rPr>
              <a:t>p</a:t>
            </a:r>
            <a:endParaRPr lang="ru-RU" sz="3600" dirty="0">
              <a:latin typeface="Arial Black" panose="020B0A04020102020204" pitchFamily="34" charset="0"/>
            </a:endParaRPr>
          </a:p>
        </p:txBody>
      </p:sp>
      <p:sp>
        <p:nvSpPr>
          <p:cNvPr id="73" name="TextBox 72"/>
          <p:cNvSpPr txBox="1"/>
          <p:nvPr/>
        </p:nvSpPr>
        <p:spPr>
          <a:xfrm>
            <a:off x="1475656" y="6309320"/>
            <a:ext cx="720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latin typeface="Arial Black" panose="020B0A04020102020204" pitchFamily="34" charset="0"/>
              </a:rPr>
              <a:t>2</a:t>
            </a:r>
            <a:endParaRPr lang="ru-RU" dirty="0">
              <a:latin typeface="Arial Black" panose="020B0A04020102020204" pitchFamily="34" charset="0"/>
            </a:endParaRPr>
          </a:p>
        </p:txBody>
      </p:sp>
      <p:sp>
        <p:nvSpPr>
          <p:cNvPr id="74" name="TextBox 73"/>
          <p:cNvSpPr txBox="1"/>
          <p:nvPr/>
        </p:nvSpPr>
        <p:spPr>
          <a:xfrm>
            <a:off x="1691680" y="6309320"/>
            <a:ext cx="1440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latin typeface="Arial Black" panose="020B0A04020102020204" pitchFamily="34" charset="0"/>
              </a:rPr>
              <a:t>8</a:t>
            </a:r>
            <a:endParaRPr lang="ru-RU" dirty="0">
              <a:latin typeface="Arial Black" panose="020B0A04020102020204" pitchFamily="34" charset="0"/>
            </a:endParaRPr>
          </a:p>
        </p:txBody>
      </p:sp>
      <p:sp>
        <p:nvSpPr>
          <p:cNvPr id="75" name="TextBox 74"/>
          <p:cNvSpPr txBox="1"/>
          <p:nvPr/>
        </p:nvSpPr>
        <p:spPr>
          <a:xfrm>
            <a:off x="1907704" y="6309320"/>
            <a:ext cx="1440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latin typeface="Arial Black" panose="020B0A04020102020204" pitchFamily="34" charset="0"/>
              </a:rPr>
              <a:t>6</a:t>
            </a:r>
            <a:endParaRPr lang="ru-RU" dirty="0">
              <a:latin typeface="Arial Black" panose="020B0A04020102020204" pitchFamily="34" charset="0"/>
            </a:endParaRPr>
          </a:p>
        </p:txBody>
      </p:sp>
      <p:sp>
        <p:nvSpPr>
          <p:cNvPr id="76" name="TextBox 75"/>
          <p:cNvSpPr txBox="1"/>
          <p:nvPr/>
        </p:nvSpPr>
        <p:spPr>
          <a:xfrm>
            <a:off x="4608004" y="5714353"/>
            <a:ext cx="216024" cy="4206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aseline="30000" dirty="0" smtClean="0">
                <a:latin typeface="Arial Black" panose="020B0A04020102020204" pitchFamily="34" charset="0"/>
              </a:rPr>
              <a:t>6</a:t>
            </a:r>
            <a:endParaRPr lang="ru-RU" sz="3200" baseline="30000" dirty="0">
              <a:latin typeface="Arial Black" panose="020B0A04020102020204" pitchFamily="34" charset="0"/>
            </a:endParaRPr>
          </a:p>
        </p:txBody>
      </p:sp>
      <p:sp>
        <p:nvSpPr>
          <p:cNvPr id="80" name="TextBox 79"/>
          <p:cNvSpPr txBox="1"/>
          <p:nvPr/>
        </p:nvSpPr>
        <p:spPr>
          <a:xfrm>
            <a:off x="5537301" y="5692411"/>
            <a:ext cx="288032" cy="4206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aseline="30000" dirty="0" smtClean="0">
                <a:latin typeface="Arial Black" panose="020B0A04020102020204" pitchFamily="34" charset="0"/>
              </a:rPr>
              <a:t>2</a:t>
            </a:r>
            <a:endParaRPr lang="ru-RU" sz="3200" baseline="30000" dirty="0">
              <a:latin typeface="Arial Black" panose="020B0A04020102020204" pitchFamily="34" charset="0"/>
            </a:endParaRPr>
          </a:p>
        </p:txBody>
      </p:sp>
      <p:sp>
        <p:nvSpPr>
          <p:cNvPr id="82" name="TextBox 81"/>
          <p:cNvSpPr txBox="1"/>
          <p:nvPr/>
        </p:nvSpPr>
        <p:spPr>
          <a:xfrm>
            <a:off x="6156176" y="5649297"/>
            <a:ext cx="3600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>
                <a:latin typeface="Arial Black" panose="020B0A04020102020204" pitchFamily="34" charset="0"/>
              </a:rPr>
              <a:t>p</a:t>
            </a:r>
            <a:endParaRPr lang="ru-RU" sz="3600" dirty="0">
              <a:latin typeface="Arial Black" panose="020B0A04020102020204" pitchFamily="34" charset="0"/>
            </a:endParaRPr>
          </a:p>
        </p:txBody>
      </p:sp>
      <p:sp>
        <p:nvSpPr>
          <p:cNvPr id="83" name="TextBox 82"/>
          <p:cNvSpPr txBox="1"/>
          <p:nvPr/>
        </p:nvSpPr>
        <p:spPr>
          <a:xfrm>
            <a:off x="6453367" y="5632754"/>
            <a:ext cx="360040" cy="4206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aseline="30000" dirty="0" smtClean="0">
                <a:latin typeface="Arial Black" panose="020B0A04020102020204" pitchFamily="34" charset="0"/>
              </a:rPr>
              <a:t>4</a:t>
            </a:r>
            <a:endParaRPr lang="ru-RU" sz="3200" baseline="30000" dirty="0">
              <a:latin typeface="Arial Black" panose="020B0A040201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1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1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1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9" fill="hold">
                      <p:stCondLst>
                        <p:cond delay="indefinite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3" dur="1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1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2" grpId="0"/>
      <p:bldP spid="23" grpId="0"/>
      <p:bldP spid="39" grpId="0"/>
      <p:bldP spid="41" grpId="0"/>
      <p:bldP spid="42" grpId="0"/>
      <p:bldP spid="43" grpId="0"/>
      <p:bldP spid="44" grpId="0"/>
      <p:bldP spid="45" grpId="0"/>
      <p:bldP spid="46" grpId="0"/>
      <p:bldP spid="49" grpId="0"/>
      <p:bldP spid="50" grpId="0"/>
      <p:bldP spid="60" grpId="0"/>
      <p:bldP spid="61" grpId="0"/>
      <p:bldP spid="62" grpId="0"/>
      <p:bldP spid="64" grpId="0"/>
      <p:bldP spid="65" grpId="0"/>
      <p:bldP spid="66" grpId="0"/>
      <p:bldP spid="68" grpId="0"/>
      <p:bldP spid="69" grpId="0"/>
      <p:bldP spid="70" grpId="0"/>
      <p:bldP spid="71" grpId="0"/>
      <p:bldP spid="72" grpId="0"/>
      <p:bldP spid="76" grpId="0"/>
      <p:bldP spid="80" grpId="0"/>
      <p:bldP spid="82" grpId="0"/>
      <p:bldP spid="8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99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СТРОЕНИЕ АТОМА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971600" y="1124744"/>
            <a:ext cx="698477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/>
              <a:t>7.Распределение </a:t>
            </a:r>
            <a:r>
              <a:rPr lang="ru-RU" sz="2400" b="1" dirty="0" smtClean="0"/>
              <a:t>е</a:t>
            </a:r>
            <a:r>
              <a:rPr lang="ru-RU" sz="2400" b="1" baseline="30000" dirty="0" smtClean="0"/>
              <a:t>-</a:t>
            </a:r>
            <a:r>
              <a:rPr lang="ru-RU" sz="2400" b="1" dirty="0" smtClean="0"/>
              <a:t> по </a:t>
            </a:r>
            <a:r>
              <a:rPr lang="ru-RU" sz="2400" b="1" dirty="0" smtClean="0"/>
              <a:t>квантовым ячейкам </a:t>
            </a:r>
            <a:endParaRPr lang="ru-RU" sz="2400" b="1" dirty="0" smtClean="0"/>
          </a:p>
          <a:p>
            <a:pPr algn="ctr"/>
            <a:r>
              <a:rPr lang="ru-RU" sz="2400" b="1" dirty="0" smtClean="0"/>
              <a:t>( графическая формула)</a:t>
            </a:r>
            <a:endParaRPr lang="ru-RU" sz="24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0" y="2348880"/>
            <a:ext cx="8316416" cy="21852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latin typeface="Arial Black" panose="020B0A04020102020204" pitchFamily="34" charset="0"/>
              </a:rPr>
              <a:t>              </a:t>
            </a:r>
            <a:r>
              <a:rPr lang="en-US" sz="2400" b="1" dirty="0" smtClean="0">
                <a:latin typeface="Arial Black" panose="020B0A04020102020204" pitchFamily="34" charset="0"/>
              </a:rPr>
              <a:t>s</a:t>
            </a:r>
            <a:r>
              <a:rPr lang="en-US" sz="2400" b="1" baseline="30000" dirty="0" smtClean="0">
                <a:latin typeface="Arial Black" panose="020B0A04020102020204" pitchFamily="34" charset="0"/>
              </a:rPr>
              <a:t>2</a:t>
            </a:r>
            <a:r>
              <a:rPr lang="en-US" sz="2400" b="1" dirty="0" smtClean="0">
                <a:latin typeface="Arial Black" panose="020B0A04020102020204" pitchFamily="34" charset="0"/>
              </a:rPr>
              <a:t>  </a:t>
            </a:r>
            <a:r>
              <a:rPr lang="ru-RU" sz="2400" b="1" dirty="0" smtClean="0">
                <a:latin typeface="Arial Black" panose="020B0A04020102020204" pitchFamily="34" charset="0"/>
              </a:rPr>
              <a:t> </a:t>
            </a:r>
            <a:endParaRPr lang="ru-RU" sz="2400" b="1" dirty="0" smtClean="0">
              <a:latin typeface="Arial Black" panose="020B0A04020102020204" pitchFamily="34" charset="0"/>
            </a:endParaRPr>
          </a:p>
          <a:p>
            <a:r>
              <a:rPr lang="ru-RU" sz="2400" b="1" dirty="0" smtClean="0">
                <a:latin typeface="Arial Black" panose="020B0A04020102020204" pitchFamily="34" charset="0"/>
              </a:rPr>
              <a:t>               </a:t>
            </a:r>
            <a:endParaRPr lang="ru-RU" sz="2400" b="1" dirty="0" smtClean="0">
              <a:latin typeface="Arial Black" panose="020B0A04020102020204" pitchFamily="34" charset="0"/>
            </a:endParaRPr>
          </a:p>
          <a:p>
            <a:r>
              <a:rPr lang="ru-RU" sz="2400" b="1" dirty="0">
                <a:latin typeface="Arial Black" panose="020B0A04020102020204" pitchFamily="34" charset="0"/>
              </a:rPr>
              <a:t> </a:t>
            </a:r>
            <a:r>
              <a:rPr lang="ru-RU" sz="2400" b="1" dirty="0" smtClean="0">
                <a:latin typeface="Arial Black" panose="020B0A04020102020204" pitchFamily="34" charset="0"/>
              </a:rPr>
              <a:t>             </a:t>
            </a:r>
            <a:r>
              <a:rPr lang="en-US" sz="2400" b="1" dirty="0" smtClean="0">
                <a:latin typeface="Arial Black" panose="020B0A04020102020204" pitchFamily="34" charset="0"/>
              </a:rPr>
              <a:t>p</a:t>
            </a:r>
            <a:r>
              <a:rPr lang="en-US" sz="2400" b="1" baseline="30000" dirty="0" smtClean="0">
                <a:latin typeface="Arial Black" panose="020B0A04020102020204" pitchFamily="34" charset="0"/>
              </a:rPr>
              <a:t>6</a:t>
            </a:r>
            <a:endParaRPr lang="ru-RU" sz="2400" b="1" baseline="30000" dirty="0">
              <a:latin typeface="Arial Black" panose="020B0A04020102020204" pitchFamily="34" charset="0"/>
            </a:endParaRPr>
          </a:p>
          <a:p>
            <a:endParaRPr lang="ru-RU" sz="2400" b="1" baseline="30000" dirty="0" smtClean="0">
              <a:latin typeface="Arial Black" panose="020B0A04020102020204" pitchFamily="34" charset="0"/>
            </a:endParaRPr>
          </a:p>
          <a:p>
            <a:r>
              <a:rPr lang="ru-RU" sz="2400" b="1" baseline="30000" dirty="0">
                <a:latin typeface="Arial Black" panose="020B0A04020102020204" pitchFamily="34" charset="0"/>
              </a:rPr>
              <a:t> </a:t>
            </a:r>
            <a:r>
              <a:rPr lang="ru-RU" sz="2400" b="1" dirty="0" smtClean="0">
                <a:latin typeface="Arial Black" panose="020B0A04020102020204" pitchFamily="34" charset="0"/>
              </a:rPr>
              <a:t>             </a:t>
            </a:r>
            <a:endParaRPr lang="ru-RU" sz="2400" b="1" dirty="0" smtClean="0">
              <a:latin typeface="Arial Black" panose="020B0A04020102020204" pitchFamily="34" charset="0"/>
            </a:endParaRPr>
          </a:p>
          <a:p>
            <a:r>
              <a:rPr lang="ru-RU" sz="2400" b="1" dirty="0">
                <a:latin typeface="Arial Black" panose="020B0A04020102020204" pitchFamily="34" charset="0"/>
              </a:rPr>
              <a:t> </a:t>
            </a:r>
            <a:r>
              <a:rPr lang="ru-RU" sz="2400" b="1" dirty="0" smtClean="0">
                <a:latin typeface="Arial Black" panose="020B0A04020102020204" pitchFamily="34" charset="0"/>
              </a:rPr>
              <a:t>             </a:t>
            </a:r>
            <a:r>
              <a:rPr lang="en-US" sz="2400" b="1" dirty="0" smtClean="0">
                <a:latin typeface="Arial Black" panose="020B0A04020102020204" pitchFamily="34" charset="0"/>
              </a:rPr>
              <a:t>d</a:t>
            </a:r>
            <a:r>
              <a:rPr lang="en-US" sz="2400" b="1" baseline="30000" dirty="0" smtClean="0">
                <a:latin typeface="Arial Black" panose="020B0A04020102020204" pitchFamily="34" charset="0"/>
              </a:rPr>
              <a:t>10</a:t>
            </a:r>
            <a:endParaRPr lang="ru-RU" sz="2400" b="1" baseline="30000" dirty="0">
              <a:latin typeface="Arial Black" panose="020B0A04020102020204" pitchFamily="34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2202008" y="2447764"/>
            <a:ext cx="504056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atin typeface="Times New Roman" panose="02020603050405020304"/>
                <a:cs typeface="Times New Roman" panose="02020603050405020304"/>
              </a:rPr>
              <a:t>↑</a:t>
            </a:r>
            <a:r>
              <a:rPr lang="en-US" dirty="0" smtClean="0">
                <a:latin typeface="Times New Roman" panose="02020603050405020304"/>
                <a:cs typeface="Times New Roman" panose="02020603050405020304"/>
              </a:rPr>
              <a:t> ↓</a:t>
            </a:r>
            <a:endParaRPr lang="ru-RU" dirty="0"/>
          </a:p>
        </p:txBody>
      </p:sp>
      <p:sp>
        <p:nvSpPr>
          <p:cNvPr id="27" name="Прямоугольник 26"/>
          <p:cNvSpPr/>
          <p:nvPr/>
        </p:nvSpPr>
        <p:spPr>
          <a:xfrm>
            <a:off x="3237651" y="3081447"/>
            <a:ext cx="504056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atin typeface="Times New Roman" panose="02020603050405020304"/>
                <a:cs typeface="Times New Roman" panose="02020603050405020304"/>
              </a:rPr>
              <a:t>↑</a:t>
            </a:r>
            <a:r>
              <a:rPr lang="en-US" dirty="0" smtClean="0">
                <a:latin typeface="Times New Roman" panose="02020603050405020304"/>
                <a:cs typeface="Times New Roman" panose="02020603050405020304"/>
              </a:rPr>
              <a:t> ↓</a:t>
            </a:r>
            <a:endParaRPr lang="ru-RU" dirty="0"/>
          </a:p>
        </p:txBody>
      </p:sp>
      <p:sp>
        <p:nvSpPr>
          <p:cNvPr id="28" name="Прямоугольник 27"/>
          <p:cNvSpPr/>
          <p:nvPr/>
        </p:nvSpPr>
        <p:spPr>
          <a:xfrm>
            <a:off x="2733595" y="3068960"/>
            <a:ext cx="504056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atin typeface="Times New Roman" panose="02020603050405020304"/>
                <a:cs typeface="Times New Roman" panose="02020603050405020304"/>
              </a:rPr>
              <a:t>↑</a:t>
            </a:r>
            <a:r>
              <a:rPr lang="en-US" dirty="0" smtClean="0">
                <a:latin typeface="Times New Roman" panose="02020603050405020304"/>
                <a:cs typeface="Times New Roman" panose="02020603050405020304"/>
              </a:rPr>
              <a:t> ↓</a:t>
            </a:r>
            <a:endParaRPr lang="ru-RU" dirty="0"/>
          </a:p>
        </p:txBody>
      </p:sp>
      <p:sp>
        <p:nvSpPr>
          <p:cNvPr id="29" name="Прямоугольник 28"/>
          <p:cNvSpPr/>
          <p:nvPr/>
        </p:nvSpPr>
        <p:spPr>
          <a:xfrm>
            <a:off x="2234412" y="3081447"/>
            <a:ext cx="504056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atin typeface="Times New Roman" panose="02020603050405020304"/>
                <a:cs typeface="Times New Roman" panose="02020603050405020304"/>
              </a:rPr>
              <a:t>↑</a:t>
            </a:r>
            <a:r>
              <a:rPr lang="en-US" dirty="0" smtClean="0">
                <a:latin typeface="Times New Roman" panose="02020603050405020304"/>
                <a:cs typeface="Times New Roman" panose="02020603050405020304"/>
              </a:rPr>
              <a:t> ↓</a:t>
            </a:r>
            <a:endParaRPr lang="ru-RU" dirty="0"/>
          </a:p>
        </p:txBody>
      </p:sp>
      <p:sp>
        <p:nvSpPr>
          <p:cNvPr id="33" name="Прямоугольник 32"/>
          <p:cNvSpPr/>
          <p:nvPr/>
        </p:nvSpPr>
        <p:spPr>
          <a:xfrm>
            <a:off x="4276563" y="4128120"/>
            <a:ext cx="504056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atin typeface="Times New Roman" panose="02020603050405020304"/>
                <a:cs typeface="Times New Roman" panose="02020603050405020304"/>
              </a:rPr>
              <a:t>↑</a:t>
            </a:r>
            <a:r>
              <a:rPr lang="en-US" dirty="0" smtClean="0">
                <a:latin typeface="Times New Roman" panose="02020603050405020304"/>
                <a:cs typeface="Times New Roman" panose="02020603050405020304"/>
              </a:rPr>
              <a:t> ↓</a:t>
            </a:r>
            <a:endParaRPr lang="ru-RU" dirty="0"/>
          </a:p>
        </p:txBody>
      </p:sp>
      <p:sp>
        <p:nvSpPr>
          <p:cNvPr id="34" name="Прямоугольник 33"/>
          <p:cNvSpPr/>
          <p:nvPr/>
        </p:nvSpPr>
        <p:spPr>
          <a:xfrm>
            <a:off x="3772507" y="4128120"/>
            <a:ext cx="504056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atin typeface="Times New Roman" panose="02020603050405020304"/>
                <a:cs typeface="Times New Roman" panose="02020603050405020304"/>
              </a:rPr>
              <a:t>↑</a:t>
            </a:r>
            <a:r>
              <a:rPr lang="en-US" dirty="0" smtClean="0">
                <a:latin typeface="Times New Roman" panose="02020603050405020304"/>
                <a:cs typeface="Times New Roman" panose="02020603050405020304"/>
              </a:rPr>
              <a:t> ↓</a:t>
            </a:r>
            <a:endParaRPr lang="ru-RU" dirty="0"/>
          </a:p>
        </p:txBody>
      </p:sp>
      <p:sp>
        <p:nvSpPr>
          <p:cNvPr id="35" name="Прямоугольник 34"/>
          <p:cNvSpPr/>
          <p:nvPr/>
        </p:nvSpPr>
        <p:spPr>
          <a:xfrm>
            <a:off x="3268451" y="4128120"/>
            <a:ext cx="504056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atin typeface="Times New Roman" panose="02020603050405020304"/>
                <a:cs typeface="Times New Roman" panose="02020603050405020304"/>
              </a:rPr>
              <a:t>↑</a:t>
            </a:r>
            <a:r>
              <a:rPr lang="en-US" dirty="0" smtClean="0">
                <a:latin typeface="Times New Roman" panose="02020603050405020304"/>
                <a:cs typeface="Times New Roman" panose="02020603050405020304"/>
              </a:rPr>
              <a:t> ↓</a:t>
            </a:r>
            <a:endParaRPr lang="ru-RU" dirty="0"/>
          </a:p>
        </p:txBody>
      </p:sp>
      <p:sp>
        <p:nvSpPr>
          <p:cNvPr id="36" name="Прямоугольник 35"/>
          <p:cNvSpPr/>
          <p:nvPr/>
        </p:nvSpPr>
        <p:spPr>
          <a:xfrm>
            <a:off x="2754167" y="4128120"/>
            <a:ext cx="504056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atin typeface="Times New Roman" panose="02020603050405020304"/>
                <a:cs typeface="Times New Roman" panose="02020603050405020304"/>
              </a:rPr>
              <a:t>↑</a:t>
            </a:r>
            <a:r>
              <a:rPr lang="en-US" dirty="0" smtClean="0">
                <a:latin typeface="Times New Roman" panose="02020603050405020304"/>
                <a:cs typeface="Times New Roman" panose="02020603050405020304"/>
              </a:rPr>
              <a:t> ↓</a:t>
            </a:r>
            <a:endParaRPr lang="ru-RU" dirty="0"/>
          </a:p>
        </p:txBody>
      </p:sp>
      <p:sp>
        <p:nvSpPr>
          <p:cNvPr id="37" name="Прямоугольник 36"/>
          <p:cNvSpPr/>
          <p:nvPr/>
        </p:nvSpPr>
        <p:spPr>
          <a:xfrm>
            <a:off x="2313646" y="4128120"/>
            <a:ext cx="504056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atin typeface="Times New Roman" panose="02020603050405020304"/>
                <a:cs typeface="Times New Roman" panose="02020603050405020304"/>
              </a:rPr>
              <a:t>↑</a:t>
            </a:r>
            <a:r>
              <a:rPr lang="en-US" dirty="0" smtClean="0">
                <a:latin typeface="Times New Roman" panose="02020603050405020304"/>
                <a:cs typeface="Times New Roman" panose="02020603050405020304"/>
              </a:rPr>
              <a:t> ↓</a:t>
            </a:r>
            <a:endParaRPr lang="ru-RU" dirty="0"/>
          </a:p>
        </p:txBody>
      </p:sp>
      <p:pic>
        <p:nvPicPr>
          <p:cNvPr id="1026" name="Picture 2" descr="C:\Documents and Settings\Я\Мои документы\img011.gif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107504" y="112059"/>
            <a:ext cx="1038225" cy="10382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2074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99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СТРОЕНИЕ АТОМА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323528" y="764704"/>
            <a:ext cx="86409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/>
              <a:t>Распределение е</a:t>
            </a:r>
            <a:r>
              <a:rPr lang="ru-RU" sz="2400" b="1" baseline="30000" dirty="0" smtClean="0"/>
              <a:t>-</a:t>
            </a:r>
            <a:r>
              <a:rPr lang="ru-RU" sz="2400" b="1" dirty="0" smtClean="0"/>
              <a:t> электронов по подуровням</a:t>
            </a:r>
            <a:endParaRPr lang="ru-RU" sz="24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0" y="1268760"/>
            <a:ext cx="831641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latin typeface="Arial Black" panose="020B0A04020102020204" pitchFamily="34" charset="0"/>
              </a:rPr>
              <a:t>1 уровень:</a:t>
            </a:r>
            <a:r>
              <a:rPr lang="en-US" sz="2400" b="1" dirty="0" smtClean="0">
                <a:latin typeface="Arial Black" panose="020B0A04020102020204" pitchFamily="34" charset="0"/>
              </a:rPr>
              <a:t>  1s</a:t>
            </a:r>
            <a:r>
              <a:rPr lang="en-US" sz="2400" b="1" baseline="30000" dirty="0" smtClean="0">
                <a:latin typeface="Arial Black" panose="020B0A04020102020204" pitchFamily="34" charset="0"/>
              </a:rPr>
              <a:t>2</a:t>
            </a:r>
            <a:r>
              <a:rPr lang="en-US" sz="2400" b="1" dirty="0" smtClean="0">
                <a:latin typeface="Arial Black" panose="020B0A04020102020204" pitchFamily="34" charset="0"/>
              </a:rPr>
              <a:t>  </a:t>
            </a:r>
            <a:r>
              <a:rPr lang="ru-RU" sz="2400" b="1" dirty="0" smtClean="0">
                <a:latin typeface="Arial Black" panose="020B0A04020102020204" pitchFamily="34" charset="0"/>
              </a:rPr>
              <a:t> </a:t>
            </a:r>
            <a:endParaRPr lang="ru-RU" sz="2400" b="1" dirty="0" smtClean="0">
              <a:latin typeface="Arial Black" panose="020B0A04020102020204" pitchFamily="34" charset="0"/>
            </a:endParaRPr>
          </a:p>
          <a:p>
            <a:endParaRPr lang="en-US" sz="2400" b="1" dirty="0" smtClean="0">
              <a:latin typeface="Arial Black" panose="020B0A04020102020204" pitchFamily="34" charset="0"/>
            </a:endParaRPr>
          </a:p>
          <a:p>
            <a:r>
              <a:rPr lang="ru-RU" sz="2400" b="1" dirty="0" smtClean="0">
                <a:latin typeface="Arial Black" panose="020B0A04020102020204" pitchFamily="34" charset="0"/>
              </a:rPr>
              <a:t>2 уровень:</a:t>
            </a:r>
            <a:r>
              <a:rPr lang="en-US" sz="2400" b="1" dirty="0" smtClean="0">
                <a:latin typeface="Arial Black" panose="020B0A04020102020204" pitchFamily="34" charset="0"/>
              </a:rPr>
              <a:t>  2s</a:t>
            </a:r>
            <a:r>
              <a:rPr lang="en-US" sz="2400" b="1" baseline="30000" dirty="0" smtClean="0">
                <a:latin typeface="Arial Black" panose="020B0A04020102020204" pitchFamily="34" charset="0"/>
              </a:rPr>
              <a:t>2</a:t>
            </a:r>
            <a:r>
              <a:rPr lang="en-US" sz="2400" b="1" dirty="0" smtClean="0">
                <a:latin typeface="Arial Black" panose="020B0A04020102020204" pitchFamily="34" charset="0"/>
              </a:rPr>
              <a:t>       2p</a:t>
            </a:r>
            <a:r>
              <a:rPr lang="en-US" sz="2400" b="1" baseline="30000" dirty="0" smtClean="0">
                <a:latin typeface="Arial Black" panose="020B0A04020102020204" pitchFamily="34" charset="0"/>
              </a:rPr>
              <a:t>6</a:t>
            </a:r>
            <a:endParaRPr lang="ru-RU" sz="2400" b="1" baseline="30000" dirty="0" smtClean="0">
              <a:latin typeface="Arial Black" panose="020B0A04020102020204" pitchFamily="34" charset="0"/>
            </a:endParaRPr>
          </a:p>
          <a:p>
            <a:endParaRPr lang="en-US" sz="2400" b="1" dirty="0" smtClean="0">
              <a:latin typeface="Arial Black" panose="020B0A04020102020204" pitchFamily="34" charset="0"/>
            </a:endParaRPr>
          </a:p>
          <a:p>
            <a:r>
              <a:rPr lang="ru-RU" sz="2400" b="1" dirty="0" smtClean="0">
                <a:latin typeface="Arial Black" panose="020B0A04020102020204" pitchFamily="34" charset="0"/>
              </a:rPr>
              <a:t>3уровень:</a:t>
            </a:r>
            <a:r>
              <a:rPr lang="en-US" sz="2400" b="1" dirty="0" smtClean="0">
                <a:latin typeface="Arial Black" panose="020B0A04020102020204" pitchFamily="34" charset="0"/>
              </a:rPr>
              <a:t>  3s</a:t>
            </a:r>
            <a:r>
              <a:rPr lang="en-US" sz="2400" b="1" baseline="30000" dirty="0" smtClean="0">
                <a:latin typeface="Arial Black" panose="020B0A04020102020204" pitchFamily="34" charset="0"/>
              </a:rPr>
              <a:t>2  </a:t>
            </a:r>
            <a:r>
              <a:rPr lang="en-US" sz="2400" b="1" dirty="0" smtClean="0">
                <a:latin typeface="Arial Black" panose="020B0A04020102020204" pitchFamily="34" charset="0"/>
              </a:rPr>
              <a:t>       3p</a:t>
            </a:r>
            <a:r>
              <a:rPr lang="en-US" sz="2400" b="1" baseline="30000" dirty="0" smtClean="0">
                <a:latin typeface="Arial Black" panose="020B0A04020102020204" pitchFamily="34" charset="0"/>
              </a:rPr>
              <a:t>6 </a:t>
            </a:r>
            <a:r>
              <a:rPr lang="en-US" sz="2400" b="1" dirty="0" smtClean="0">
                <a:latin typeface="Arial Black" panose="020B0A04020102020204" pitchFamily="34" charset="0"/>
              </a:rPr>
              <a:t>                3d</a:t>
            </a:r>
            <a:r>
              <a:rPr lang="en-US" sz="2400" b="1" baseline="30000" dirty="0" smtClean="0">
                <a:latin typeface="Arial Black" panose="020B0A04020102020204" pitchFamily="34" charset="0"/>
              </a:rPr>
              <a:t>10</a:t>
            </a:r>
            <a:endParaRPr lang="ru-RU" sz="2400" b="1" baseline="30000" dirty="0">
              <a:latin typeface="Arial Black" panose="020B0A04020102020204" pitchFamily="34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2627784" y="1340768"/>
            <a:ext cx="504056" cy="360040"/>
          </a:xfrm>
          <a:prstGeom prst="rect">
            <a:avLst/>
          </a:prstGeom>
          <a:ln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atin typeface="Times New Roman" panose="02020603050405020304"/>
                <a:cs typeface="Times New Roman" panose="02020603050405020304"/>
              </a:rPr>
              <a:t>↑</a:t>
            </a:r>
            <a:r>
              <a:rPr lang="en-US" dirty="0" smtClean="0">
                <a:latin typeface="Times New Roman" panose="02020603050405020304"/>
                <a:cs typeface="Times New Roman" panose="02020603050405020304"/>
              </a:rPr>
              <a:t> ↓</a:t>
            </a:r>
            <a:endParaRPr lang="ru-RU" dirty="0"/>
          </a:p>
        </p:txBody>
      </p:sp>
      <p:sp>
        <p:nvSpPr>
          <p:cNvPr id="17" name="Прямоугольник 16"/>
          <p:cNvSpPr/>
          <p:nvPr/>
        </p:nvSpPr>
        <p:spPr>
          <a:xfrm>
            <a:off x="2699792" y="2060848"/>
            <a:ext cx="504056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latin typeface="Times New Roman" panose="02020603050405020304"/>
                <a:cs typeface="Times New Roman" panose="02020603050405020304"/>
              </a:rPr>
              <a:t>↑</a:t>
            </a:r>
            <a:r>
              <a:rPr lang="ru-RU" dirty="0" err="1" smtClean="0">
                <a:latin typeface="Times New Roman" panose="02020603050405020304"/>
                <a:cs typeface="Times New Roman" panose="02020603050405020304"/>
              </a:rPr>
              <a:t>↓</a:t>
            </a:r>
            <a:r>
              <a:rPr lang="en-US" dirty="0" smtClean="0">
                <a:latin typeface="Times New Roman" panose="02020603050405020304"/>
                <a:cs typeface="Times New Roman" panose="02020603050405020304"/>
              </a:rPr>
              <a:t> </a:t>
            </a:r>
            <a:endParaRPr lang="ru-RU" dirty="0"/>
          </a:p>
        </p:txBody>
      </p:sp>
      <p:sp>
        <p:nvSpPr>
          <p:cNvPr id="18" name="Прямоугольник 17"/>
          <p:cNvSpPr/>
          <p:nvPr/>
        </p:nvSpPr>
        <p:spPr>
          <a:xfrm>
            <a:off x="2627784" y="2780928"/>
            <a:ext cx="504056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err="1" smtClean="0">
                <a:latin typeface="Times New Roman" panose="02020603050405020304"/>
                <a:cs typeface="Times New Roman" panose="02020603050405020304"/>
              </a:rPr>
              <a:t>↑↓</a:t>
            </a:r>
            <a:endParaRPr lang="ru-RU" dirty="0"/>
          </a:p>
        </p:txBody>
      </p:sp>
      <p:sp>
        <p:nvSpPr>
          <p:cNvPr id="27" name="Прямоугольник 26"/>
          <p:cNvSpPr/>
          <p:nvPr/>
        </p:nvSpPr>
        <p:spPr>
          <a:xfrm>
            <a:off x="4932040" y="2060848"/>
            <a:ext cx="504056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atin typeface="Times New Roman" panose="02020603050405020304"/>
                <a:cs typeface="Times New Roman" panose="02020603050405020304"/>
              </a:rPr>
              <a:t>↑</a:t>
            </a:r>
            <a:r>
              <a:rPr lang="en-US" dirty="0" smtClean="0">
                <a:latin typeface="Times New Roman" panose="02020603050405020304"/>
                <a:cs typeface="Times New Roman" panose="02020603050405020304"/>
              </a:rPr>
              <a:t> ↓</a:t>
            </a:r>
            <a:endParaRPr lang="ru-RU" dirty="0"/>
          </a:p>
        </p:txBody>
      </p:sp>
      <p:sp>
        <p:nvSpPr>
          <p:cNvPr id="28" name="Прямоугольник 27"/>
          <p:cNvSpPr/>
          <p:nvPr/>
        </p:nvSpPr>
        <p:spPr>
          <a:xfrm>
            <a:off x="4427984" y="2060848"/>
            <a:ext cx="504056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atin typeface="Times New Roman" panose="02020603050405020304"/>
                <a:cs typeface="Times New Roman" panose="02020603050405020304"/>
              </a:rPr>
              <a:t>↑</a:t>
            </a:r>
            <a:r>
              <a:rPr lang="en-US" dirty="0" smtClean="0">
                <a:latin typeface="Times New Roman" panose="02020603050405020304"/>
                <a:cs typeface="Times New Roman" panose="02020603050405020304"/>
              </a:rPr>
              <a:t> ↓</a:t>
            </a:r>
            <a:endParaRPr lang="ru-RU" dirty="0"/>
          </a:p>
        </p:txBody>
      </p:sp>
      <p:sp>
        <p:nvSpPr>
          <p:cNvPr id="29" name="Прямоугольник 28"/>
          <p:cNvSpPr/>
          <p:nvPr/>
        </p:nvSpPr>
        <p:spPr>
          <a:xfrm>
            <a:off x="3923928" y="2060848"/>
            <a:ext cx="504056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atin typeface="Times New Roman" panose="02020603050405020304"/>
                <a:cs typeface="Times New Roman" panose="02020603050405020304"/>
              </a:rPr>
              <a:t>↑</a:t>
            </a:r>
            <a:r>
              <a:rPr lang="en-US" dirty="0" smtClean="0">
                <a:latin typeface="Times New Roman" panose="02020603050405020304"/>
                <a:cs typeface="Times New Roman" panose="02020603050405020304"/>
              </a:rPr>
              <a:t> ↓</a:t>
            </a:r>
            <a:endParaRPr lang="ru-RU" dirty="0"/>
          </a:p>
        </p:txBody>
      </p:sp>
      <p:sp>
        <p:nvSpPr>
          <p:cNvPr id="30" name="Прямоугольник 29"/>
          <p:cNvSpPr/>
          <p:nvPr/>
        </p:nvSpPr>
        <p:spPr>
          <a:xfrm>
            <a:off x="4932040" y="2780928"/>
            <a:ext cx="504056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atin typeface="Times New Roman" panose="02020603050405020304"/>
                <a:cs typeface="Times New Roman" panose="02020603050405020304"/>
              </a:rPr>
              <a:t>↑</a:t>
            </a:r>
            <a:r>
              <a:rPr lang="en-US" dirty="0" smtClean="0">
                <a:latin typeface="Times New Roman" panose="02020603050405020304"/>
                <a:cs typeface="Times New Roman" panose="02020603050405020304"/>
              </a:rPr>
              <a:t> ↓</a:t>
            </a:r>
            <a:endParaRPr lang="ru-RU" dirty="0"/>
          </a:p>
        </p:txBody>
      </p:sp>
      <p:sp>
        <p:nvSpPr>
          <p:cNvPr id="31" name="Прямоугольник 30"/>
          <p:cNvSpPr/>
          <p:nvPr/>
        </p:nvSpPr>
        <p:spPr>
          <a:xfrm>
            <a:off x="4427984" y="2780928"/>
            <a:ext cx="504056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atin typeface="Times New Roman" panose="02020603050405020304"/>
                <a:cs typeface="Times New Roman" panose="02020603050405020304"/>
              </a:rPr>
              <a:t>↑</a:t>
            </a:r>
            <a:r>
              <a:rPr lang="en-US" dirty="0" smtClean="0">
                <a:latin typeface="Times New Roman" panose="02020603050405020304"/>
                <a:cs typeface="Times New Roman" panose="02020603050405020304"/>
              </a:rPr>
              <a:t> ↓</a:t>
            </a:r>
            <a:endParaRPr lang="ru-RU" dirty="0"/>
          </a:p>
        </p:txBody>
      </p:sp>
      <p:sp>
        <p:nvSpPr>
          <p:cNvPr id="32" name="Прямоугольник 31"/>
          <p:cNvSpPr/>
          <p:nvPr/>
        </p:nvSpPr>
        <p:spPr>
          <a:xfrm>
            <a:off x="3923928" y="2780928"/>
            <a:ext cx="504056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atin typeface="Times New Roman" panose="02020603050405020304"/>
                <a:cs typeface="Times New Roman" panose="02020603050405020304"/>
              </a:rPr>
              <a:t>↑</a:t>
            </a:r>
            <a:r>
              <a:rPr lang="en-US" dirty="0" smtClean="0">
                <a:latin typeface="Times New Roman" panose="02020603050405020304"/>
                <a:cs typeface="Times New Roman" panose="02020603050405020304"/>
              </a:rPr>
              <a:t> ↓</a:t>
            </a:r>
            <a:endParaRPr lang="ru-RU" dirty="0"/>
          </a:p>
        </p:txBody>
      </p:sp>
      <p:sp>
        <p:nvSpPr>
          <p:cNvPr id="33" name="Прямоугольник 32"/>
          <p:cNvSpPr/>
          <p:nvPr/>
        </p:nvSpPr>
        <p:spPr>
          <a:xfrm>
            <a:off x="8316416" y="2780928"/>
            <a:ext cx="504056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atin typeface="Times New Roman" panose="02020603050405020304"/>
                <a:cs typeface="Times New Roman" panose="02020603050405020304"/>
              </a:rPr>
              <a:t>↑</a:t>
            </a:r>
            <a:r>
              <a:rPr lang="en-US" dirty="0" smtClean="0">
                <a:latin typeface="Times New Roman" panose="02020603050405020304"/>
                <a:cs typeface="Times New Roman" panose="02020603050405020304"/>
              </a:rPr>
              <a:t> ↓</a:t>
            </a:r>
            <a:endParaRPr lang="ru-RU" dirty="0"/>
          </a:p>
        </p:txBody>
      </p:sp>
      <p:sp>
        <p:nvSpPr>
          <p:cNvPr id="34" name="Прямоугольник 33"/>
          <p:cNvSpPr/>
          <p:nvPr/>
        </p:nvSpPr>
        <p:spPr>
          <a:xfrm>
            <a:off x="7812360" y="2780928"/>
            <a:ext cx="504056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atin typeface="Times New Roman" panose="02020603050405020304"/>
                <a:cs typeface="Times New Roman" panose="02020603050405020304"/>
              </a:rPr>
              <a:t>↑</a:t>
            </a:r>
            <a:r>
              <a:rPr lang="en-US" dirty="0" smtClean="0">
                <a:latin typeface="Times New Roman" panose="02020603050405020304"/>
                <a:cs typeface="Times New Roman" panose="02020603050405020304"/>
              </a:rPr>
              <a:t> ↓</a:t>
            </a:r>
            <a:endParaRPr lang="ru-RU" dirty="0"/>
          </a:p>
        </p:txBody>
      </p:sp>
      <p:sp>
        <p:nvSpPr>
          <p:cNvPr id="35" name="Прямоугольник 34"/>
          <p:cNvSpPr/>
          <p:nvPr/>
        </p:nvSpPr>
        <p:spPr>
          <a:xfrm>
            <a:off x="7308304" y="2780928"/>
            <a:ext cx="504056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atin typeface="Times New Roman" panose="02020603050405020304"/>
                <a:cs typeface="Times New Roman" panose="02020603050405020304"/>
              </a:rPr>
              <a:t>↑</a:t>
            </a:r>
            <a:r>
              <a:rPr lang="en-US" dirty="0" smtClean="0">
                <a:latin typeface="Times New Roman" panose="02020603050405020304"/>
                <a:cs typeface="Times New Roman" panose="02020603050405020304"/>
              </a:rPr>
              <a:t> ↓</a:t>
            </a:r>
            <a:endParaRPr lang="ru-RU" dirty="0"/>
          </a:p>
        </p:txBody>
      </p:sp>
      <p:sp>
        <p:nvSpPr>
          <p:cNvPr id="36" name="Прямоугольник 35"/>
          <p:cNvSpPr/>
          <p:nvPr/>
        </p:nvSpPr>
        <p:spPr>
          <a:xfrm>
            <a:off x="6804248" y="2780928"/>
            <a:ext cx="504056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atin typeface="Times New Roman" panose="02020603050405020304"/>
                <a:cs typeface="Times New Roman" panose="02020603050405020304"/>
              </a:rPr>
              <a:t>↑</a:t>
            </a:r>
            <a:r>
              <a:rPr lang="en-US" dirty="0" smtClean="0">
                <a:latin typeface="Times New Roman" panose="02020603050405020304"/>
                <a:cs typeface="Times New Roman" panose="02020603050405020304"/>
              </a:rPr>
              <a:t> ↓</a:t>
            </a:r>
            <a:endParaRPr lang="ru-RU" dirty="0"/>
          </a:p>
        </p:txBody>
      </p:sp>
      <p:sp>
        <p:nvSpPr>
          <p:cNvPr id="37" name="Прямоугольник 36"/>
          <p:cNvSpPr/>
          <p:nvPr/>
        </p:nvSpPr>
        <p:spPr>
          <a:xfrm>
            <a:off x="6300192" y="2780928"/>
            <a:ext cx="504056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atin typeface="Times New Roman" panose="02020603050405020304"/>
                <a:cs typeface="Times New Roman" panose="02020603050405020304"/>
              </a:rPr>
              <a:t>↑</a:t>
            </a:r>
            <a:r>
              <a:rPr lang="en-US" dirty="0" smtClean="0">
                <a:latin typeface="Times New Roman" panose="02020603050405020304"/>
                <a:cs typeface="Times New Roman" panose="02020603050405020304"/>
              </a:rPr>
              <a:t> ↓</a:t>
            </a:r>
            <a:endParaRPr lang="ru-RU" dirty="0"/>
          </a:p>
        </p:txBody>
      </p:sp>
      <p:sp>
        <p:nvSpPr>
          <p:cNvPr id="19" name="TextBox 18"/>
          <p:cNvSpPr txBox="1"/>
          <p:nvPr/>
        </p:nvSpPr>
        <p:spPr>
          <a:xfrm>
            <a:off x="251520" y="3501008"/>
            <a:ext cx="23042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baseline="-25000" dirty="0" smtClean="0">
                <a:latin typeface="Arial Black" panose="020B0A04020102020204" pitchFamily="34" charset="0"/>
              </a:rPr>
              <a:t>+1</a:t>
            </a:r>
            <a:r>
              <a:rPr lang="en-US" sz="3600" b="1" dirty="0" smtClean="0">
                <a:latin typeface="Arial Black" panose="020B0A04020102020204" pitchFamily="34" charset="0"/>
              </a:rPr>
              <a:t>H</a:t>
            </a:r>
            <a:r>
              <a:rPr lang="en-US" sz="3600" b="1" baseline="-25000" dirty="0" smtClean="0">
                <a:latin typeface="Arial Black" panose="020B0A04020102020204" pitchFamily="34" charset="0"/>
              </a:rPr>
              <a:t>1e</a:t>
            </a:r>
            <a:r>
              <a:rPr lang="en-US" sz="3600" b="1" baseline="30000" dirty="0" smtClean="0">
                <a:latin typeface="Arial Black" panose="020B0A04020102020204" pitchFamily="34" charset="0"/>
              </a:rPr>
              <a:t>-</a:t>
            </a:r>
            <a:r>
              <a:rPr lang="en-US" sz="3600" b="1" baseline="-25000" dirty="0" smtClean="0">
                <a:latin typeface="Arial Black" panose="020B0A04020102020204" pitchFamily="34" charset="0"/>
              </a:rPr>
              <a:t>  </a:t>
            </a:r>
            <a:r>
              <a:rPr lang="en-US" sz="3600" b="1" dirty="0" smtClean="0">
                <a:latin typeface="Arial Black" panose="020B0A04020102020204" pitchFamily="34" charset="0"/>
              </a:rPr>
              <a:t> </a:t>
            </a:r>
            <a:r>
              <a:rPr lang="en-US" sz="3600" b="1" baseline="-25000" dirty="0" smtClean="0">
                <a:latin typeface="Arial Black" panose="020B0A04020102020204" pitchFamily="34" charset="0"/>
              </a:rPr>
              <a:t>1</a:t>
            </a:r>
            <a:endParaRPr lang="ru-RU" sz="3600" b="1" baseline="-25000" dirty="0">
              <a:latin typeface="Arial Black" panose="020B0A04020102020204" pitchFamily="34" charset="0"/>
            </a:endParaRPr>
          </a:p>
        </p:txBody>
      </p:sp>
      <p:sp>
        <p:nvSpPr>
          <p:cNvPr id="20" name="Дуга 19"/>
          <p:cNvSpPr/>
          <p:nvPr/>
        </p:nvSpPr>
        <p:spPr>
          <a:xfrm>
            <a:off x="1619672" y="3212976"/>
            <a:ext cx="432048" cy="1008112"/>
          </a:xfrm>
          <a:prstGeom prst="arc">
            <a:avLst>
              <a:gd name="adj1" fmla="val 16858684"/>
              <a:gd name="adj2" fmla="val 20828587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TextBox 20"/>
          <p:cNvSpPr txBox="1"/>
          <p:nvPr/>
        </p:nvSpPr>
        <p:spPr>
          <a:xfrm>
            <a:off x="2411760" y="3501008"/>
            <a:ext cx="5040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Arial Black" panose="020B0A04020102020204" pitchFamily="34" charset="0"/>
              </a:rPr>
              <a:t>1</a:t>
            </a:r>
            <a:endParaRPr lang="ru-RU" sz="3200" dirty="0">
              <a:latin typeface="Arial Black" panose="020B0A04020102020204" pitchFamily="3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2771800" y="3501008"/>
            <a:ext cx="3600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Arial Black" panose="020B0A04020102020204" pitchFamily="34" charset="0"/>
              </a:rPr>
              <a:t>s</a:t>
            </a:r>
            <a:endParaRPr lang="ru-RU" sz="3200" dirty="0">
              <a:latin typeface="Arial Black" panose="020B0A04020102020204" pitchFamily="34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3059832" y="3573016"/>
            <a:ext cx="36004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aseline="30000" dirty="0" smtClean="0">
                <a:latin typeface="Arial Black" panose="020B0A04020102020204" pitchFamily="34" charset="0"/>
              </a:rPr>
              <a:t>1</a:t>
            </a:r>
            <a:endParaRPr lang="ru-RU" baseline="30000" dirty="0">
              <a:latin typeface="Arial Black" panose="020B0A04020102020204" pitchFamily="34" charset="0"/>
            </a:endParaRPr>
          </a:p>
        </p:txBody>
      </p:sp>
      <p:sp>
        <p:nvSpPr>
          <p:cNvPr id="24" name="Прямоугольник 23"/>
          <p:cNvSpPr/>
          <p:nvPr/>
        </p:nvSpPr>
        <p:spPr>
          <a:xfrm>
            <a:off x="3347864" y="3573016"/>
            <a:ext cx="504056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atin typeface="Times New Roman" panose="02020603050405020304"/>
                <a:cs typeface="Times New Roman" panose="02020603050405020304"/>
              </a:rPr>
              <a:t>↑</a:t>
            </a:r>
            <a:endParaRPr lang="ru-RU" dirty="0"/>
          </a:p>
        </p:txBody>
      </p:sp>
      <p:sp>
        <p:nvSpPr>
          <p:cNvPr id="25" name="Прямоугольник 24"/>
          <p:cNvSpPr/>
          <p:nvPr/>
        </p:nvSpPr>
        <p:spPr>
          <a:xfrm>
            <a:off x="0" y="4941168"/>
            <a:ext cx="2406428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600" b="1" baseline="-25000" dirty="0" smtClean="0">
                <a:latin typeface="Arial Black" panose="020B0A04020102020204" pitchFamily="34" charset="0"/>
              </a:rPr>
              <a:t>+8</a:t>
            </a:r>
            <a:r>
              <a:rPr lang="en-US" sz="4000" b="1" dirty="0" smtClean="0">
                <a:latin typeface="Arial Black" panose="020B0A04020102020204" pitchFamily="34" charset="0"/>
              </a:rPr>
              <a:t>O</a:t>
            </a:r>
            <a:r>
              <a:rPr lang="en-US" sz="3600" b="1" baseline="-25000" dirty="0" smtClean="0">
                <a:latin typeface="Arial Black" panose="020B0A04020102020204" pitchFamily="34" charset="0"/>
              </a:rPr>
              <a:t>8e</a:t>
            </a:r>
            <a:r>
              <a:rPr lang="en-US" sz="3600" b="1" baseline="30000" dirty="0" smtClean="0">
                <a:latin typeface="Arial Black" panose="020B0A04020102020204" pitchFamily="34" charset="0"/>
              </a:rPr>
              <a:t>-</a:t>
            </a:r>
            <a:r>
              <a:rPr lang="en-US" b="1" baseline="-25000" dirty="0" smtClean="0">
                <a:latin typeface="Arial Black" panose="020B0A04020102020204" pitchFamily="34" charset="0"/>
              </a:rPr>
              <a:t>  </a:t>
            </a:r>
            <a:r>
              <a:rPr lang="en-US" b="1" dirty="0" smtClean="0">
                <a:latin typeface="Arial Black" panose="020B0A04020102020204" pitchFamily="34" charset="0"/>
              </a:rPr>
              <a:t>  </a:t>
            </a:r>
            <a:r>
              <a:rPr lang="en-US" sz="3600" b="1" baseline="-25000" dirty="0" smtClean="0">
                <a:latin typeface="Arial Black" panose="020B0A04020102020204" pitchFamily="34" charset="0"/>
              </a:rPr>
              <a:t>2  6</a:t>
            </a:r>
            <a:endParaRPr lang="ru-RU" sz="3600" b="1" baseline="-25000" dirty="0">
              <a:latin typeface="Arial Black" panose="020B0A04020102020204" pitchFamily="34" charset="0"/>
            </a:endParaRPr>
          </a:p>
        </p:txBody>
      </p:sp>
      <p:sp>
        <p:nvSpPr>
          <p:cNvPr id="26" name="Дуга 25"/>
          <p:cNvSpPr/>
          <p:nvPr/>
        </p:nvSpPr>
        <p:spPr>
          <a:xfrm>
            <a:off x="1475656" y="4653136"/>
            <a:ext cx="288032" cy="936104"/>
          </a:xfrm>
          <a:prstGeom prst="arc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8" name="Дуга 37"/>
          <p:cNvSpPr/>
          <p:nvPr/>
        </p:nvSpPr>
        <p:spPr>
          <a:xfrm>
            <a:off x="1835696" y="4653136"/>
            <a:ext cx="360040" cy="1080120"/>
          </a:xfrm>
          <a:prstGeom prst="arc">
            <a:avLst>
              <a:gd name="adj1" fmla="val 16200000"/>
              <a:gd name="adj2" fmla="val 20896438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9" name="TextBox 38"/>
          <p:cNvSpPr txBox="1"/>
          <p:nvPr/>
        </p:nvSpPr>
        <p:spPr>
          <a:xfrm>
            <a:off x="2339752" y="4869160"/>
            <a:ext cx="4320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Arial Black" panose="020B0A04020102020204" pitchFamily="34" charset="0"/>
              </a:rPr>
              <a:t>1</a:t>
            </a:r>
            <a:endParaRPr lang="ru-RU" sz="3200" dirty="0">
              <a:latin typeface="Arial Black" panose="020B0A04020102020204" pitchFamily="34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2555776" y="4869160"/>
            <a:ext cx="3600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Arial Black" panose="020B0A04020102020204" pitchFamily="34" charset="0"/>
              </a:rPr>
              <a:t>s</a:t>
            </a:r>
            <a:endParaRPr lang="ru-RU" sz="3200" dirty="0">
              <a:latin typeface="Arial Black" panose="020B0A04020102020204" pitchFamily="34" charset="0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2699792" y="4869160"/>
            <a:ext cx="2160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aseline="30000" dirty="0" smtClean="0">
                <a:latin typeface="Arial Black" panose="020B0A04020102020204" pitchFamily="34" charset="0"/>
              </a:rPr>
              <a:t>2</a:t>
            </a:r>
            <a:endParaRPr lang="ru-RU" sz="3600" baseline="30000" dirty="0">
              <a:latin typeface="Arial Black" panose="020B0A04020102020204" pitchFamily="34" charset="0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3419872" y="4797152"/>
            <a:ext cx="5040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>
                <a:latin typeface="Arial Black" panose="020B0A04020102020204" pitchFamily="34" charset="0"/>
              </a:rPr>
              <a:t>2</a:t>
            </a:r>
            <a:endParaRPr lang="ru-RU" sz="3600" dirty="0">
              <a:latin typeface="Arial Black" panose="020B0A04020102020204" pitchFamily="34" charset="0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3707904" y="4797152"/>
            <a:ext cx="3600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>
                <a:latin typeface="Arial Black" panose="020B0A04020102020204" pitchFamily="34" charset="0"/>
              </a:rPr>
              <a:t>s</a:t>
            </a:r>
            <a:endParaRPr lang="ru-RU" sz="3600" dirty="0">
              <a:latin typeface="Arial Black" panose="020B0A04020102020204" pitchFamily="34" charset="0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3923928" y="4869160"/>
            <a:ext cx="2880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aseline="30000" dirty="0" smtClean="0">
                <a:latin typeface="Arial Black" panose="020B0A04020102020204" pitchFamily="34" charset="0"/>
              </a:rPr>
              <a:t>2</a:t>
            </a:r>
            <a:endParaRPr lang="ru-RU" sz="3600" baseline="30000" dirty="0">
              <a:latin typeface="Arial Black" panose="020B0A04020102020204" pitchFamily="34" charset="0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4716016" y="4797152"/>
            <a:ext cx="5040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>
                <a:latin typeface="Arial Black" panose="020B0A04020102020204" pitchFamily="34" charset="0"/>
              </a:rPr>
              <a:t>2</a:t>
            </a:r>
            <a:endParaRPr lang="ru-RU" sz="3600" dirty="0">
              <a:latin typeface="Arial Black" panose="020B0A04020102020204" pitchFamily="34" charset="0"/>
            </a:endParaRPr>
          </a:p>
        </p:txBody>
      </p:sp>
      <p:sp>
        <p:nvSpPr>
          <p:cNvPr id="47" name="Прямоугольник 46"/>
          <p:cNvSpPr/>
          <p:nvPr/>
        </p:nvSpPr>
        <p:spPr>
          <a:xfrm>
            <a:off x="4283968" y="4941168"/>
            <a:ext cx="504056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atin typeface="Times New Roman" panose="02020603050405020304"/>
                <a:cs typeface="Times New Roman" panose="02020603050405020304"/>
              </a:rPr>
              <a:t>↑</a:t>
            </a:r>
            <a:r>
              <a:rPr lang="en-US" dirty="0" smtClean="0">
                <a:latin typeface="Times New Roman" panose="02020603050405020304"/>
                <a:cs typeface="Times New Roman" panose="02020603050405020304"/>
              </a:rPr>
              <a:t> ↓</a:t>
            </a:r>
            <a:endParaRPr lang="ru-RU" dirty="0"/>
          </a:p>
        </p:txBody>
      </p:sp>
      <p:sp>
        <p:nvSpPr>
          <p:cNvPr id="48" name="Прямоугольник 47"/>
          <p:cNvSpPr/>
          <p:nvPr/>
        </p:nvSpPr>
        <p:spPr>
          <a:xfrm>
            <a:off x="2987824" y="4941168"/>
            <a:ext cx="504056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atin typeface="Times New Roman" panose="02020603050405020304"/>
                <a:cs typeface="Times New Roman" panose="02020603050405020304"/>
              </a:rPr>
              <a:t>↑</a:t>
            </a:r>
            <a:r>
              <a:rPr lang="en-US" dirty="0" smtClean="0">
                <a:latin typeface="Times New Roman" panose="02020603050405020304"/>
                <a:cs typeface="Times New Roman" panose="02020603050405020304"/>
              </a:rPr>
              <a:t> ↓</a:t>
            </a:r>
            <a:endParaRPr lang="ru-RU" dirty="0"/>
          </a:p>
        </p:txBody>
      </p:sp>
      <p:sp>
        <p:nvSpPr>
          <p:cNvPr id="49" name="TextBox 48"/>
          <p:cNvSpPr txBox="1"/>
          <p:nvPr/>
        </p:nvSpPr>
        <p:spPr>
          <a:xfrm>
            <a:off x="5004048" y="4797152"/>
            <a:ext cx="5040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>
                <a:latin typeface="Arial Black" panose="020B0A04020102020204" pitchFamily="34" charset="0"/>
              </a:rPr>
              <a:t>p</a:t>
            </a:r>
            <a:endParaRPr lang="ru-RU" sz="3600" dirty="0">
              <a:latin typeface="Arial Black" panose="020B0A04020102020204" pitchFamily="34" charset="0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5220072" y="4797152"/>
            <a:ext cx="2880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aseline="30000" dirty="0" smtClean="0">
                <a:latin typeface="Arial Black" panose="020B0A04020102020204" pitchFamily="34" charset="0"/>
              </a:rPr>
              <a:t>4</a:t>
            </a:r>
            <a:endParaRPr lang="ru-RU" sz="3600" baseline="30000" dirty="0">
              <a:latin typeface="Arial Black" panose="020B0A04020102020204" pitchFamily="34" charset="0"/>
            </a:endParaRPr>
          </a:p>
        </p:txBody>
      </p:sp>
      <p:sp>
        <p:nvSpPr>
          <p:cNvPr id="51" name="Прямоугольник 50"/>
          <p:cNvSpPr/>
          <p:nvPr/>
        </p:nvSpPr>
        <p:spPr>
          <a:xfrm>
            <a:off x="6516216" y="4941168"/>
            <a:ext cx="504056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atin typeface="Times New Roman" panose="02020603050405020304"/>
                <a:cs typeface="Times New Roman" panose="02020603050405020304"/>
              </a:rPr>
              <a:t>↑</a:t>
            </a:r>
            <a:r>
              <a:rPr lang="en-US" dirty="0" smtClean="0">
                <a:latin typeface="Times New Roman" panose="02020603050405020304"/>
                <a:cs typeface="Times New Roman" panose="02020603050405020304"/>
              </a:rPr>
              <a:t> </a:t>
            </a:r>
            <a:endParaRPr lang="ru-RU" dirty="0"/>
          </a:p>
        </p:txBody>
      </p:sp>
      <p:sp>
        <p:nvSpPr>
          <p:cNvPr id="52" name="Прямоугольник 51"/>
          <p:cNvSpPr/>
          <p:nvPr/>
        </p:nvSpPr>
        <p:spPr>
          <a:xfrm>
            <a:off x="6012160" y="4941168"/>
            <a:ext cx="504056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atin typeface="Times New Roman" panose="02020603050405020304"/>
                <a:cs typeface="Times New Roman" panose="02020603050405020304"/>
              </a:rPr>
              <a:t>↑</a:t>
            </a:r>
            <a:r>
              <a:rPr lang="en-US" dirty="0" smtClean="0">
                <a:latin typeface="Times New Roman" panose="02020603050405020304"/>
                <a:cs typeface="Times New Roman" panose="02020603050405020304"/>
              </a:rPr>
              <a:t> </a:t>
            </a:r>
            <a:endParaRPr lang="ru-RU" dirty="0"/>
          </a:p>
        </p:txBody>
      </p:sp>
      <p:sp>
        <p:nvSpPr>
          <p:cNvPr id="53" name="Прямоугольник 52"/>
          <p:cNvSpPr/>
          <p:nvPr/>
        </p:nvSpPr>
        <p:spPr>
          <a:xfrm>
            <a:off x="5508104" y="4941168"/>
            <a:ext cx="504056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atin typeface="Times New Roman" panose="02020603050405020304"/>
                <a:cs typeface="Times New Roman" panose="02020603050405020304"/>
              </a:rPr>
              <a:t>↑</a:t>
            </a:r>
            <a:r>
              <a:rPr lang="en-US" dirty="0" smtClean="0">
                <a:latin typeface="Times New Roman" panose="02020603050405020304"/>
                <a:cs typeface="Times New Roman" panose="02020603050405020304"/>
              </a:rPr>
              <a:t> ↓</a:t>
            </a:r>
            <a:endParaRPr lang="ru-RU" dirty="0"/>
          </a:p>
        </p:txBody>
      </p:sp>
      <p:sp>
        <p:nvSpPr>
          <p:cNvPr id="54" name="TextBox 53"/>
          <p:cNvSpPr txBox="1"/>
          <p:nvPr/>
        </p:nvSpPr>
        <p:spPr>
          <a:xfrm>
            <a:off x="0" y="6165304"/>
            <a:ext cx="7555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latin typeface="Arial Black" panose="020B0A04020102020204" pitchFamily="34" charset="0"/>
              </a:rPr>
              <a:t>+16</a:t>
            </a:r>
            <a:endParaRPr lang="ru-RU" dirty="0">
              <a:latin typeface="Arial Black" panose="020B0A04020102020204" pitchFamily="34" charset="0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467544" y="5949280"/>
            <a:ext cx="2880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>
                <a:latin typeface="Arial Black" panose="020B0A04020102020204" pitchFamily="34" charset="0"/>
              </a:rPr>
              <a:t>S</a:t>
            </a:r>
            <a:endParaRPr lang="ru-RU" sz="3600" dirty="0">
              <a:latin typeface="Arial Black" panose="020B0A04020102020204" pitchFamily="34" charset="0"/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827584" y="6165304"/>
            <a:ext cx="7200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latin typeface="Arial Black" panose="020B0A04020102020204" pitchFamily="34" charset="0"/>
              </a:rPr>
              <a:t>16e</a:t>
            </a:r>
            <a:r>
              <a:rPr lang="en-US" baseline="30000" dirty="0" smtClean="0">
                <a:latin typeface="Arial Black" panose="020B0A04020102020204" pitchFamily="34" charset="0"/>
              </a:rPr>
              <a:t>-</a:t>
            </a:r>
            <a:endParaRPr lang="ru-RU" baseline="30000" dirty="0">
              <a:latin typeface="Arial Black" panose="020B0A04020102020204" pitchFamily="34" charset="0"/>
            </a:endParaRPr>
          </a:p>
        </p:txBody>
      </p:sp>
      <p:sp>
        <p:nvSpPr>
          <p:cNvPr id="57" name="Дуга 56"/>
          <p:cNvSpPr/>
          <p:nvPr/>
        </p:nvSpPr>
        <p:spPr>
          <a:xfrm rot="21182209">
            <a:off x="1259632" y="5733256"/>
            <a:ext cx="360040" cy="792088"/>
          </a:xfrm>
          <a:prstGeom prst="arc">
            <a:avLst>
              <a:gd name="adj1" fmla="val 16200000"/>
              <a:gd name="adj2" fmla="val 2799102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8" name="Дуга 57"/>
          <p:cNvSpPr/>
          <p:nvPr/>
        </p:nvSpPr>
        <p:spPr>
          <a:xfrm>
            <a:off x="1331640" y="5733256"/>
            <a:ext cx="504056" cy="1124744"/>
          </a:xfrm>
          <a:prstGeom prst="arc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9" name="Дуга 58"/>
          <p:cNvSpPr/>
          <p:nvPr/>
        </p:nvSpPr>
        <p:spPr>
          <a:xfrm>
            <a:off x="1763688" y="5733256"/>
            <a:ext cx="288032" cy="1124744"/>
          </a:xfrm>
          <a:prstGeom prst="arc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0" name="TextBox 59"/>
          <p:cNvSpPr txBox="1"/>
          <p:nvPr/>
        </p:nvSpPr>
        <p:spPr>
          <a:xfrm>
            <a:off x="2051720" y="5733256"/>
            <a:ext cx="2160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Arial Black" panose="020B0A04020102020204" pitchFamily="34" charset="0"/>
              </a:rPr>
              <a:t>1</a:t>
            </a:r>
            <a:endParaRPr lang="ru-RU" sz="3200" dirty="0">
              <a:latin typeface="Arial Black" panose="020B0A04020102020204" pitchFamily="34" charset="0"/>
            </a:endParaRPr>
          </a:p>
        </p:txBody>
      </p:sp>
      <p:sp>
        <p:nvSpPr>
          <p:cNvPr id="61" name="TextBox 60"/>
          <p:cNvSpPr txBox="1"/>
          <p:nvPr/>
        </p:nvSpPr>
        <p:spPr>
          <a:xfrm>
            <a:off x="2339752" y="5733256"/>
            <a:ext cx="720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Arial Black" panose="020B0A04020102020204" pitchFamily="34" charset="0"/>
              </a:rPr>
              <a:t>s</a:t>
            </a:r>
            <a:endParaRPr lang="ru-RU" sz="3200" dirty="0">
              <a:latin typeface="Arial Black" panose="020B0A04020102020204" pitchFamily="34" charset="0"/>
            </a:endParaRPr>
          </a:p>
        </p:txBody>
      </p:sp>
      <p:sp>
        <p:nvSpPr>
          <p:cNvPr id="62" name="TextBox 61"/>
          <p:cNvSpPr txBox="1"/>
          <p:nvPr/>
        </p:nvSpPr>
        <p:spPr>
          <a:xfrm>
            <a:off x="2483768" y="5805264"/>
            <a:ext cx="288032" cy="4206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aseline="30000" dirty="0" smtClean="0">
                <a:latin typeface="Arial Black" panose="020B0A04020102020204" pitchFamily="34" charset="0"/>
              </a:rPr>
              <a:t>2</a:t>
            </a:r>
            <a:endParaRPr lang="ru-RU" sz="3200" baseline="30000" dirty="0">
              <a:latin typeface="Arial Black" panose="020B0A04020102020204" pitchFamily="34" charset="0"/>
            </a:endParaRPr>
          </a:p>
        </p:txBody>
      </p:sp>
      <p:sp>
        <p:nvSpPr>
          <p:cNvPr id="63" name="Прямоугольник 62"/>
          <p:cNvSpPr/>
          <p:nvPr/>
        </p:nvSpPr>
        <p:spPr>
          <a:xfrm>
            <a:off x="2771800" y="5949280"/>
            <a:ext cx="504056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latin typeface="Times New Roman" panose="02020603050405020304"/>
                <a:cs typeface="Times New Roman" panose="02020603050405020304"/>
              </a:rPr>
              <a:t>↑</a:t>
            </a:r>
            <a:r>
              <a:rPr lang="ru-RU" dirty="0" err="1" smtClean="0">
                <a:latin typeface="Times New Roman" panose="02020603050405020304"/>
                <a:cs typeface="Times New Roman" panose="02020603050405020304"/>
              </a:rPr>
              <a:t>↓</a:t>
            </a:r>
            <a:r>
              <a:rPr lang="en-US" dirty="0" smtClean="0">
                <a:latin typeface="Times New Roman" panose="02020603050405020304"/>
                <a:cs typeface="Times New Roman" panose="02020603050405020304"/>
              </a:rPr>
              <a:t> </a:t>
            </a:r>
            <a:endParaRPr lang="ru-RU" dirty="0"/>
          </a:p>
        </p:txBody>
      </p:sp>
      <p:sp>
        <p:nvSpPr>
          <p:cNvPr id="64" name="TextBox 63"/>
          <p:cNvSpPr txBox="1"/>
          <p:nvPr/>
        </p:nvSpPr>
        <p:spPr>
          <a:xfrm>
            <a:off x="3275856" y="5733256"/>
            <a:ext cx="2160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>
                <a:latin typeface="Arial Black" panose="020B0A04020102020204" pitchFamily="34" charset="0"/>
              </a:rPr>
              <a:t>2</a:t>
            </a:r>
            <a:endParaRPr lang="ru-RU" sz="3600" dirty="0">
              <a:latin typeface="Arial Black" panose="020B0A04020102020204" pitchFamily="34" charset="0"/>
            </a:endParaRPr>
          </a:p>
        </p:txBody>
      </p:sp>
      <p:sp>
        <p:nvSpPr>
          <p:cNvPr id="65" name="TextBox 64"/>
          <p:cNvSpPr txBox="1"/>
          <p:nvPr/>
        </p:nvSpPr>
        <p:spPr>
          <a:xfrm>
            <a:off x="3635896" y="5733256"/>
            <a:ext cx="2160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>
                <a:latin typeface="Arial Black" panose="020B0A04020102020204" pitchFamily="34" charset="0"/>
              </a:rPr>
              <a:t>s</a:t>
            </a:r>
            <a:endParaRPr lang="ru-RU" sz="3600" dirty="0">
              <a:latin typeface="Arial Black" panose="020B0A04020102020204" pitchFamily="34" charset="0"/>
            </a:endParaRPr>
          </a:p>
        </p:txBody>
      </p:sp>
      <p:sp>
        <p:nvSpPr>
          <p:cNvPr id="66" name="TextBox 65"/>
          <p:cNvSpPr txBox="1"/>
          <p:nvPr/>
        </p:nvSpPr>
        <p:spPr>
          <a:xfrm>
            <a:off x="3851920" y="5805264"/>
            <a:ext cx="216024" cy="4206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aseline="30000" dirty="0" smtClean="0">
                <a:latin typeface="Arial Black" panose="020B0A04020102020204" pitchFamily="34" charset="0"/>
              </a:rPr>
              <a:t>2</a:t>
            </a:r>
            <a:endParaRPr lang="ru-RU" sz="3200" baseline="30000" dirty="0">
              <a:latin typeface="Arial Black" panose="020B0A04020102020204" pitchFamily="34" charset="0"/>
            </a:endParaRPr>
          </a:p>
        </p:txBody>
      </p:sp>
      <p:sp>
        <p:nvSpPr>
          <p:cNvPr id="67" name="Прямоугольник 66"/>
          <p:cNvSpPr/>
          <p:nvPr/>
        </p:nvSpPr>
        <p:spPr>
          <a:xfrm>
            <a:off x="4139952" y="5949280"/>
            <a:ext cx="504056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latin typeface="Times New Roman" panose="02020603050405020304"/>
                <a:cs typeface="Times New Roman" panose="02020603050405020304"/>
              </a:rPr>
              <a:t>↑</a:t>
            </a:r>
            <a:r>
              <a:rPr lang="ru-RU" dirty="0" err="1" smtClean="0">
                <a:latin typeface="Times New Roman" panose="02020603050405020304"/>
                <a:cs typeface="Times New Roman" panose="02020603050405020304"/>
              </a:rPr>
              <a:t>↓</a:t>
            </a:r>
            <a:r>
              <a:rPr lang="en-US" dirty="0" smtClean="0">
                <a:latin typeface="Times New Roman" panose="02020603050405020304"/>
                <a:cs typeface="Times New Roman" panose="02020603050405020304"/>
              </a:rPr>
              <a:t> </a:t>
            </a:r>
            <a:endParaRPr lang="ru-RU" dirty="0"/>
          </a:p>
        </p:txBody>
      </p:sp>
      <p:sp>
        <p:nvSpPr>
          <p:cNvPr id="68" name="TextBox 67"/>
          <p:cNvSpPr txBox="1"/>
          <p:nvPr/>
        </p:nvSpPr>
        <p:spPr>
          <a:xfrm>
            <a:off x="6660232" y="5733256"/>
            <a:ext cx="2160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>
                <a:latin typeface="Arial Black" panose="020B0A04020102020204" pitchFamily="34" charset="0"/>
              </a:rPr>
              <a:t>3</a:t>
            </a:r>
            <a:endParaRPr lang="ru-RU" sz="3600" dirty="0">
              <a:latin typeface="Arial Black" panose="020B0A04020102020204" pitchFamily="34" charset="0"/>
            </a:endParaRPr>
          </a:p>
        </p:txBody>
      </p:sp>
      <p:sp>
        <p:nvSpPr>
          <p:cNvPr id="69" name="TextBox 68"/>
          <p:cNvSpPr txBox="1"/>
          <p:nvPr/>
        </p:nvSpPr>
        <p:spPr>
          <a:xfrm>
            <a:off x="7020272" y="5733256"/>
            <a:ext cx="2160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>
                <a:latin typeface="Arial Black" panose="020B0A04020102020204" pitchFamily="34" charset="0"/>
              </a:rPr>
              <a:t>s</a:t>
            </a:r>
            <a:endParaRPr lang="ru-RU" sz="3600" dirty="0">
              <a:latin typeface="Arial Black" panose="020B0A04020102020204" pitchFamily="34" charset="0"/>
            </a:endParaRPr>
          </a:p>
        </p:txBody>
      </p:sp>
      <p:sp>
        <p:nvSpPr>
          <p:cNvPr id="70" name="TextBox 69"/>
          <p:cNvSpPr txBox="1"/>
          <p:nvPr/>
        </p:nvSpPr>
        <p:spPr>
          <a:xfrm>
            <a:off x="4572000" y="5733256"/>
            <a:ext cx="2880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>
                <a:latin typeface="Arial Black" panose="020B0A04020102020204" pitchFamily="34" charset="0"/>
              </a:rPr>
              <a:t>2</a:t>
            </a:r>
            <a:endParaRPr lang="ru-RU" sz="3600" dirty="0">
              <a:latin typeface="Arial Black" panose="020B0A04020102020204" pitchFamily="34" charset="0"/>
            </a:endParaRPr>
          </a:p>
        </p:txBody>
      </p:sp>
      <p:sp>
        <p:nvSpPr>
          <p:cNvPr id="71" name="TextBox 70"/>
          <p:cNvSpPr txBox="1"/>
          <p:nvPr/>
        </p:nvSpPr>
        <p:spPr>
          <a:xfrm>
            <a:off x="7884368" y="5733256"/>
            <a:ext cx="1440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>
                <a:latin typeface="Arial Black" panose="020B0A04020102020204" pitchFamily="34" charset="0"/>
              </a:rPr>
              <a:t>3</a:t>
            </a:r>
            <a:endParaRPr lang="ru-RU" sz="3600" dirty="0">
              <a:latin typeface="Arial Black" panose="020B0A04020102020204" pitchFamily="34" charset="0"/>
            </a:endParaRPr>
          </a:p>
        </p:txBody>
      </p:sp>
      <p:sp>
        <p:nvSpPr>
          <p:cNvPr id="72" name="TextBox 71"/>
          <p:cNvSpPr txBox="1"/>
          <p:nvPr/>
        </p:nvSpPr>
        <p:spPr>
          <a:xfrm>
            <a:off x="4932040" y="5733256"/>
            <a:ext cx="2160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>
                <a:latin typeface="Arial Black" panose="020B0A04020102020204" pitchFamily="34" charset="0"/>
              </a:rPr>
              <a:t>p</a:t>
            </a:r>
            <a:endParaRPr lang="ru-RU" sz="3600" dirty="0">
              <a:latin typeface="Arial Black" panose="020B0A04020102020204" pitchFamily="34" charset="0"/>
            </a:endParaRPr>
          </a:p>
        </p:txBody>
      </p:sp>
      <p:sp>
        <p:nvSpPr>
          <p:cNvPr id="73" name="TextBox 72"/>
          <p:cNvSpPr txBox="1"/>
          <p:nvPr/>
        </p:nvSpPr>
        <p:spPr>
          <a:xfrm>
            <a:off x="1475656" y="6309320"/>
            <a:ext cx="720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latin typeface="Arial Black" panose="020B0A04020102020204" pitchFamily="34" charset="0"/>
              </a:rPr>
              <a:t>2</a:t>
            </a:r>
            <a:endParaRPr lang="ru-RU" dirty="0">
              <a:latin typeface="Arial Black" panose="020B0A04020102020204" pitchFamily="34" charset="0"/>
            </a:endParaRPr>
          </a:p>
        </p:txBody>
      </p:sp>
      <p:sp>
        <p:nvSpPr>
          <p:cNvPr id="74" name="TextBox 73"/>
          <p:cNvSpPr txBox="1"/>
          <p:nvPr/>
        </p:nvSpPr>
        <p:spPr>
          <a:xfrm>
            <a:off x="1691680" y="6309320"/>
            <a:ext cx="1440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latin typeface="Arial Black" panose="020B0A04020102020204" pitchFamily="34" charset="0"/>
              </a:rPr>
              <a:t>8</a:t>
            </a:r>
            <a:endParaRPr lang="ru-RU" dirty="0">
              <a:latin typeface="Arial Black" panose="020B0A04020102020204" pitchFamily="34" charset="0"/>
            </a:endParaRPr>
          </a:p>
        </p:txBody>
      </p:sp>
      <p:sp>
        <p:nvSpPr>
          <p:cNvPr id="75" name="TextBox 74"/>
          <p:cNvSpPr txBox="1"/>
          <p:nvPr/>
        </p:nvSpPr>
        <p:spPr>
          <a:xfrm>
            <a:off x="1907704" y="6309320"/>
            <a:ext cx="1440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latin typeface="Arial Black" panose="020B0A04020102020204" pitchFamily="34" charset="0"/>
              </a:rPr>
              <a:t>6</a:t>
            </a:r>
            <a:endParaRPr lang="ru-RU" dirty="0">
              <a:latin typeface="Arial Black" panose="020B0A04020102020204" pitchFamily="34" charset="0"/>
            </a:endParaRPr>
          </a:p>
        </p:txBody>
      </p:sp>
      <p:sp>
        <p:nvSpPr>
          <p:cNvPr id="76" name="TextBox 75"/>
          <p:cNvSpPr txBox="1"/>
          <p:nvPr/>
        </p:nvSpPr>
        <p:spPr>
          <a:xfrm>
            <a:off x="5148064" y="5733256"/>
            <a:ext cx="216024" cy="4206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aseline="30000" dirty="0" smtClean="0">
                <a:latin typeface="Arial Black" panose="020B0A04020102020204" pitchFamily="34" charset="0"/>
              </a:rPr>
              <a:t>6</a:t>
            </a:r>
            <a:endParaRPr lang="ru-RU" sz="3200" baseline="30000" dirty="0">
              <a:latin typeface="Arial Black" panose="020B0A04020102020204" pitchFamily="34" charset="0"/>
            </a:endParaRPr>
          </a:p>
        </p:txBody>
      </p:sp>
      <p:sp>
        <p:nvSpPr>
          <p:cNvPr id="77" name="Прямоугольник 76"/>
          <p:cNvSpPr/>
          <p:nvPr/>
        </p:nvSpPr>
        <p:spPr>
          <a:xfrm>
            <a:off x="6228184" y="5949280"/>
            <a:ext cx="504056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latin typeface="Times New Roman" panose="02020603050405020304"/>
                <a:cs typeface="Times New Roman" panose="02020603050405020304"/>
              </a:rPr>
              <a:t>↑</a:t>
            </a:r>
            <a:r>
              <a:rPr lang="ru-RU" dirty="0" err="1" smtClean="0">
                <a:latin typeface="Times New Roman" panose="02020603050405020304"/>
                <a:cs typeface="Times New Roman" panose="02020603050405020304"/>
              </a:rPr>
              <a:t>↓</a:t>
            </a:r>
            <a:r>
              <a:rPr lang="en-US" dirty="0" smtClean="0">
                <a:latin typeface="Times New Roman" panose="02020603050405020304"/>
                <a:cs typeface="Times New Roman" panose="02020603050405020304"/>
              </a:rPr>
              <a:t> </a:t>
            </a:r>
            <a:endParaRPr lang="ru-RU" dirty="0"/>
          </a:p>
        </p:txBody>
      </p:sp>
      <p:sp>
        <p:nvSpPr>
          <p:cNvPr id="78" name="Прямоугольник 77"/>
          <p:cNvSpPr/>
          <p:nvPr/>
        </p:nvSpPr>
        <p:spPr>
          <a:xfrm>
            <a:off x="5796136" y="5949280"/>
            <a:ext cx="504056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latin typeface="Times New Roman" panose="02020603050405020304"/>
                <a:cs typeface="Times New Roman" panose="02020603050405020304"/>
              </a:rPr>
              <a:t>↑</a:t>
            </a:r>
            <a:r>
              <a:rPr lang="ru-RU" dirty="0" err="1" smtClean="0">
                <a:latin typeface="Times New Roman" panose="02020603050405020304"/>
                <a:cs typeface="Times New Roman" panose="02020603050405020304"/>
              </a:rPr>
              <a:t>↓</a:t>
            </a:r>
            <a:r>
              <a:rPr lang="en-US" dirty="0" smtClean="0">
                <a:latin typeface="Times New Roman" panose="02020603050405020304"/>
                <a:cs typeface="Times New Roman" panose="02020603050405020304"/>
              </a:rPr>
              <a:t> </a:t>
            </a:r>
            <a:endParaRPr lang="ru-RU" dirty="0"/>
          </a:p>
        </p:txBody>
      </p:sp>
      <p:sp>
        <p:nvSpPr>
          <p:cNvPr id="79" name="Прямоугольник 78"/>
          <p:cNvSpPr/>
          <p:nvPr/>
        </p:nvSpPr>
        <p:spPr>
          <a:xfrm>
            <a:off x="5364088" y="5949280"/>
            <a:ext cx="504056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latin typeface="Times New Roman" panose="02020603050405020304"/>
                <a:cs typeface="Times New Roman" panose="02020603050405020304"/>
              </a:rPr>
              <a:t>↑</a:t>
            </a:r>
            <a:r>
              <a:rPr lang="ru-RU" dirty="0" err="1" smtClean="0">
                <a:latin typeface="Times New Roman" panose="02020603050405020304"/>
                <a:cs typeface="Times New Roman" panose="02020603050405020304"/>
              </a:rPr>
              <a:t>↓</a:t>
            </a:r>
            <a:r>
              <a:rPr lang="en-US" dirty="0" smtClean="0">
                <a:latin typeface="Times New Roman" panose="02020603050405020304"/>
                <a:cs typeface="Times New Roman" panose="02020603050405020304"/>
              </a:rPr>
              <a:t> </a:t>
            </a:r>
            <a:endParaRPr lang="ru-RU" dirty="0"/>
          </a:p>
        </p:txBody>
      </p:sp>
      <p:sp>
        <p:nvSpPr>
          <p:cNvPr id="80" name="TextBox 79"/>
          <p:cNvSpPr txBox="1"/>
          <p:nvPr/>
        </p:nvSpPr>
        <p:spPr>
          <a:xfrm>
            <a:off x="7164288" y="5733256"/>
            <a:ext cx="288032" cy="4206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aseline="30000" dirty="0" smtClean="0">
                <a:latin typeface="Arial Black" panose="020B0A04020102020204" pitchFamily="34" charset="0"/>
              </a:rPr>
              <a:t>2</a:t>
            </a:r>
            <a:endParaRPr lang="ru-RU" sz="3200" baseline="30000" dirty="0">
              <a:latin typeface="Arial Black" panose="020B0A04020102020204" pitchFamily="34" charset="0"/>
            </a:endParaRPr>
          </a:p>
        </p:txBody>
      </p:sp>
      <p:sp>
        <p:nvSpPr>
          <p:cNvPr id="81" name="Прямоугольник 80"/>
          <p:cNvSpPr/>
          <p:nvPr/>
        </p:nvSpPr>
        <p:spPr>
          <a:xfrm>
            <a:off x="7452320" y="5877272"/>
            <a:ext cx="504056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latin typeface="Times New Roman" panose="02020603050405020304"/>
                <a:cs typeface="Times New Roman" panose="02020603050405020304"/>
              </a:rPr>
              <a:t>↑</a:t>
            </a:r>
            <a:r>
              <a:rPr lang="ru-RU" dirty="0" err="1" smtClean="0">
                <a:latin typeface="Times New Roman" panose="02020603050405020304"/>
                <a:cs typeface="Times New Roman" panose="02020603050405020304"/>
              </a:rPr>
              <a:t>↓</a:t>
            </a:r>
            <a:r>
              <a:rPr lang="en-US" dirty="0" smtClean="0">
                <a:latin typeface="Times New Roman" panose="02020603050405020304"/>
                <a:cs typeface="Times New Roman" panose="02020603050405020304"/>
              </a:rPr>
              <a:t> </a:t>
            </a:r>
            <a:endParaRPr lang="ru-RU" dirty="0"/>
          </a:p>
        </p:txBody>
      </p:sp>
      <p:sp>
        <p:nvSpPr>
          <p:cNvPr id="82" name="TextBox 81"/>
          <p:cNvSpPr txBox="1"/>
          <p:nvPr/>
        </p:nvSpPr>
        <p:spPr>
          <a:xfrm>
            <a:off x="8172400" y="5733256"/>
            <a:ext cx="3600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>
                <a:latin typeface="Arial Black" panose="020B0A04020102020204" pitchFamily="34" charset="0"/>
              </a:rPr>
              <a:t>p</a:t>
            </a:r>
            <a:endParaRPr lang="ru-RU" sz="3600" dirty="0">
              <a:latin typeface="Arial Black" panose="020B0A04020102020204" pitchFamily="34" charset="0"/>
            </a:endParaRPr>
          </a:p>
        </p:txBody>
      </p:sp>
      <p:sp>
        <p:nvSpPr>
          <p:cNvPr id="83" name="TextBox 82"/>
          <p:cNvSpPr txBox="1"/>
          <p:nvPr/>
        </p:nvSpPr>
        <p:spPr>
          <a:xfrm>
            <a:off x="8388424" y="5733256"/>
            <a:ext cx="360040" cy="4206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aseline="30000" dirty="0" smtClean="0">
                <a:latin typeface="Arial Black" panose="020B0A04020102020204" pitchFamily="34" charset="0"/>
              </a:rPr>
              <a:t>4</a:t>
            </a:r>
            <a:endParaRPr lang="ru-RU" sz="3200" baseline="30000" dirty="0">
              <a:latin typeface="Arial Black" panose="020B0A04020102020204" pitchFamily="34" charset="0"/>
            </a:endParaRPr>
          </a:p>
        </p:txBody>
      </p:sp>
      <p:sp>
        <p:nvSpPr>
          <p:cNvPr id="84" name="Прямоугольник 83"/>
          <p:cNvSpPr/>
          <p:nvPr/>
        </p:nvSpPr>
        <p:spPr>
          <a:xfrm>
            <a:off x="7524328" y="6381328"/>
            <a:ext cx="504056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latin typeface="Times New Roman" panose="02020603050405020304"/>
                <a:cs typeface="Times New Roman" panose="02020603050405020304"/>
              </a:rPr>
              <a:t>↑</a:t>
            </a:r>
            <a:r>
              <a:rPr lang="ru-RU" dirty="0" err="1" smtClean="0">
                <a:latin typeface="Times New Roman" panose="02020603050405020304"/>
                <a:cs typeface="Times New Roman" panose="02020603050405020304"/>
              </a:rPr>
              <a:t>↓</a:t>
            </a:r>
            <a:r>
              <a:rPr lang="en-US" dirty="0" smtClean="0">
                <a:latin typeface="Times New Roman" panose="02020603050405020304"/>
                <a:cs typeface="Times New Roman" panose="02020603050405020304"/>
              </a:rPr>
              <a:t> </a:t>
            </a:r>
            <a:endParaRPr lang="ru-RU" dirty="0"/>
          </a:p>
        </p:txBody>
      </p:sp>
      <p:sp>
        <p:nvSpPr>
          <p:cNvPr id="85" name="Прямоугольник 84"/>
          <p:cNvSpPr/>
          <p:nvPr/>
        </p:nvSpPr>
        <p:spPr>
          <a:xfrm>
            <a:off x="7956376" y="6381328"/>
            <a:ext cx="504056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latin typeface="Times New Roman" panose="02020603050405020304"/>
                <a:cs typeface="Times New Roman" panose="02020603050405020304"/>
              </a:rPr>
              <a:t>↑ </a:t>
            </a:r>
            <a:endParaRPr lang="ru-RU" dirty="0"/>
          </a:p>
        </p:txBody>
      </p:sp>
      <p:sp>
        <p:nvSpPr>
          <p:cNvPr id="86" name="Прямоугольник 85"/>
          <p:cNvSpPr/>
          <p:nvPr/>
        </p:nvSpPr>
        <p:spPr>
          <a:xfrm>
            <a:off x="8460432" y="6381328"/>
            <a:ext cx="504056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latin typeface="Times New Roman" panose="02020603050405020304"/>
                <a:cs typeface="Times New Roman" panose="02020603050405020304"/>
              </a:rPr>
              <a:t>↑ 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5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7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>
                      <p:stCondLst>
                        <p:cond delay="indefinite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5" fill="hold">
                      <p:stCondLst>
                        <p:cond delay="indefinite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9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1" fill="hold">
                      <p:stCondLst>
                        <p:cond delay="indefinite"/>
                      </p:stCondLst>
                      <p:childTnLst>
                        <p:par>
                          <p:cTn id="162" fill="hold">
                            <p:stCondLst>
                              <p:cond delay="0"/>
                            </p:stCondLst>
                            <p:childTnLst>
                              <p:par>
                                <p:cTn id="163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7" fill="hold">
                      <p:stCondLst>
                        <p:cond delay="indefinite"/>
                      </p:stCondLst>
                      <p:childTnLst>
                        <p:par>
                          <p:cTn id="168" fill="hold">
                            <p:stCondLst>
                              <p:cond delay="0"/>
                            </p:stCondLst>
                            <p:childTnLst>
                              <p:par>
                                <p:cTn id="169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1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3" fill="hold">
                      <p:stCondLst>
                        <p:cond delay="indefinite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7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1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3" presetID="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5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7" fill="hold">
                      <p:stCondLst>
                        <p:cond delay="indefinite"/>
                      </p:stCondLst>
                      <p:childTnLst>
                        <p:par>
                          <p:cTn id="188" fill="hold">
                            <p:stCondLst>
                              <p:cond delay="0"/>
                            </p:stCondLst>
                            <p:childTnLst>
                              <p:par>
                                <p:cTn id="189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1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2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3" fill="hold">
                      <p:stCondLst>
                        <p:cond delay="indefinite"/>
                      </p:stCondLst>
                      <p:childTnLst>
                        <p:par>
                          <p:cTn id="194" fill="hold">
                            <p:stCondLst>
                              <p:cond delay="0"/>
                            </p:stCondLst>
                            <p:childTnLst>
                              <p:par>
                                <p:cTn id="195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7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9" fill="hold">
                      <p:stCondLst>
                        <p:cond delay="indefinite"/>
                      </p:stCondLst>
                      <p:childTnLst>
                        <p:par>
                          <p:cTn id="200" fill="hold">
                            <p:stCondLst>
                              <p:cond delay="0"/>
                            </p:stCondLst>
                            <p:childTnLst>
                              <p:par>
                                <p:cTn id="201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3" dur="1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4" dur="1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5" fill="hold">
                      <p:stCondLst>
                        <p:cond delay="indefinite"/>
                      </p:stCondLst>
                      <p:childTnLst>
                        <p:par>
                          <p:cTn id="206" fill="hold">
                            <p:stCondLst>
                              <p:cond delay="0"/>
                            </p:stCondLst>
                            <p:childTnLst>
                              <p:par>
                                <p:cTn id="207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9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1" fill="hold">
                      <p:stCondLst>
                        <p:cond delay="indefinite"/>
                      </p:stCondLst>
                      <p:childTnLst>
                        <p:par>
                          <p:cTn id="212" fill="hold">
                            <p:stCondLst>
                              <p:cond delay="0"/>
                            </p:stCondLst>
                            <p:childTnLst>
                              <p:par>
                                <p:cTn id="213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5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6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7" fill="hold">
                      <p:stCondLst>
                        <p:cond delay="indefinite"/>
                      </p:stCondLst>
                      <p:childTnLst>
                        <p:par>
                          <p:cTn id="218" fill="hold">
                            <p:stCondLst>
                              <p:cond delay="0"/>
                            </p:stCondLst>
                            <p:childTnLst>
                              <p:par>
                                <p:cTn id="219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1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3" fill="hold">
                      <p:stCondLst>
                        <p:cond delay="indefinite"/>
                      </p:stCondLst>
                      <p:childTnLst>
                        <p:par>
                          <p:cTn id="224" fill="hold">
                            <p:stCondLst>
                              <p:cond delay="0"/>
                            </p:stCondLst>
                            <p:childTnLst>
                              <p:par>
                                <p:cTn id="225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7" dur="1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8" dur="1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9" fill="hold">
                      <p:stCondLst>
                        <p:cond delay="indefinite"/>
                      </p:stCondLst>
                      <p:childTnLst>
                        <p:par>
                          <p:cTn id="230" fill="hold">
                            <p:stCondLst>
                              <p:cond delay="0"/>
                            </p:stCondLst>
                            <p:childTnLst>
                              <p:par>
                                <p:cTn id="231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3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5" presetID="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7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9" presetID="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1" dur="1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1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2" grpId="0"/>
      <p:bldP spid="23" grpId="0"/>
      <p:bldP spid="24" grpId="0" animBg="1"/>
      <p:bldP spid="39" grpId="0"/>
      <p:bldP spid="41" grpId="0"/>
      <p:bldP spid="42" grpId="0"/>
      <p:bldP spid="43" grpId="0"/>
      <p:bldP spid="44" grpId="0"/>
      <p:bldP spid="45" grpId="0"/>
      <p:bldP spid="46" grpId="0"/>
      <p:bldP spid="47" grpId="0" animBg="1"/>
      <p:bldP spid="48" grpId="0" animBg="1"/>
      <p:bldP spid="49" grpId="0"/>
      <p:bldP spid="50" grpId="0"/>
      <p:bldP spid="51" grpId="0" animBg="1"/>
      <p:bldP spid="52" grpId="0" animBg="1"/>
      <p:bldP spid="53" grpId="0" animBg="1"/>
      <p:bldP spid="60" grpId="0"/>
      <p:bldP spid="61" grpId="0"/>
      <p:bldP spid="62" grpId="0"/>
      <p:bldP spid="63" grpId="0" animBg="1"/>
      <p:bldP spid="64" grpId="0"/>
      <p:bldP spid="65" grpId="0"/>
      <p:bldP spid="66" grpId="0"/>
      <p:bldP spid="67" grpId="0" animBg="1"/>
      <p:bldP spid="68" grpId="0"/>
      <p:bldP spid="69" grpId="0"/>
      <p:bldP spid="70" grpId="0"/>
      <p:bldP spid="71" grpId="0"/>
      <p:bldP spid="72" grpId="0"/>
      <p:bldP spid="76" grpId="0"/>
      <p:bldP spid="77" grpId="0" animBg="1"/>
      <p:bldP spid="78" grpId="0" animBg="1"/>
      <p:bldP spid="79" grpId="0" animBg="1"/>
      <p:bldP spid="80" grpId="0"/>
      <p:bldP spid="81" grpId="0" animBg="1"/>
      <p:bldP spid="82" grpId="0"/>
      <p:bldP spid="83" grpId="0"/>
      <p:bldP spid="84" grpId="0" animBg="1"/>
      <p:bldP spid="85" grpId="0" animBg="1"/>
      <p:bldP spid="86" grpId="0" animBg="1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Foundry</Template>
  <TotalTime>0</TotalTime>
  <Words>2387</Words>
  <Application>WPS Presentation</Application>
  <PresentationFormat>Экран (4:3)</PresentationFormat>
  <Paragraphs>488</Paragraphs>
  <Slides>14</Slides>
  <Notes>4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14</vt:i4>
      </vt:variant>
    </vt:vector>
  </HeadingPairs>
  <TitlesOfParts>
    <vt:vector size="24" baseType="lpstr">
      <vt:lpstr>Arial</vt:lpstr>
      <vt:lpstr>SimSun</vt:lpstr>
      <vt:lpstr>Wingdings</vt:lpstr>
      <vt:lpstr>Arial Black</vt:lpstr>
      <vt:lpstr>Times New Roman</vt:lpstr>
      <vt:lpstr>Times New Roman</vt:lpstr>
      <vt:lpstr>Calibri</vt:lpstr>
      <vt:lpstr>Microsoft YaHei</vt:lpstr>
      <vt:lpstr>Arial Unicode MS</vt:lpstr>
      <vt:lpstr>Тема Office</vt:lpstr>
      <vt:lpstr>СТРОЕНИЕ АТОМА</vt:lpstr>
      <vt:lpstr>СТРОЕНИЕ АТОМА. </vt:lpstr>
      <vt:lpstr>СТРОЕНИЕ АТОМА. </vt:lpstr>
      <vt:lpstr>СТРОЕНИЕ АТОМА. </vt:lpstr>
      <vt:lpstr>СТРОЕНИЕ АТОМА.</vt:lpstr>
      <vt:lpstr>СТРОЕНИЕ АТОМА</vt:lpstr>
      <vt:lpstr>СТРОЕНИЕ АТОМА</vt:lpstr>
      <vt:lpstr>СТРОЕНИЕ АТОМА</vt:lpstr>
      <vt:lpstr>СТРОЕНИЕ АТОМА</vt:lpstr>
      <vt:lpstr>СТРОЕНИЕ АТОМА</vt:lpstr>
      <vt:lpstr>СТРОЕНИЕ АТОМА</vt:lpstr>
      <vt:lpstr>СТРОЕНИЕ АТОМА</vt:lpstr>
      <vt:lpstr>СТРОЕНИЕ АТОМА</vt:lpstr>
      <vt:lpstr>СТРОЕНИЕ АТОМА</vt:lpstr>
    </vt:vector>
  </TitlesOfParts>
  <Company>Reanimator Extreme Edition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1</dc:creator>
  <cp:lastModifiedBy>User</cp:lastModifiedBy>
  <cp:revision>55</cp:revision>
  <dcterms:created xsi:type="dcterms:W3CDTF">2013-02-24T11:48:00Z</dcterms:created>
  <dcterms:modified xsi:type="dcterms:W3CDTF">2022-04-13T12:25:15Z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4F7917504572400B8F7D0E347B95F0ED</vt:lpwstr>
  </property>
  <property fmtid="{D5CDD505-2E9C-101B-9397-08002B2CF9AE}" pid="3" name="KSOProductBuildVer">
    <vt:lpwstr>1049-11.2.0.11042</vt:lpwstr>
  </property>
</Properties>
</file>