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4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6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684750-B915-4F90-B4F1-7DEB87286BE8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BC0EC-F0EA-4384-B1A0-E579654607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74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7DBFC-6F4C-40C3-A6B6-9D6965ADED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513EC7-B1F9-0A57-9B3C-41230F552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CE6D6E-856C-FDF6-F1D6-5694111E9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2E8095-D6A8-F50C-2444-39F24D42C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102F6F-1E5F-674A-B68F-7ED8BF92A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85996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127D5E-6B6D-DEF0-364D-B514BCF12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601395-3B19-D820-51C2-B940C5BEC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77A464-3B0D-1AEF-B03E-55131D9E0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612F51-9650-98A4-A769-CCE925D68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10609B-4380-6B48-7BB1-160008D33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56441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84FCA7-FE9D-9C27-AD65-0E02F209A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53D2F8-FAD6-B080-D6C2-C3936A95F4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04CDE9-586D-F874-1F09-764AA2740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EC8B9A-6EEF-0478-2D77-C6E709CFF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D7586F-2572-4336-975E-BA1464850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64946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3CB3B-0E09-20CB-D4B9-2246DBC8E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A31F63-B4F5-A266-FEF6-935AE09898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023BD95-D3D3-1206-7D67-DE95C91EE5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C95C0A-33B4-65C0-FC79-AD406430D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2644991-56FF-898D-B3FA-C46FECA91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FD096A-21F0-4F37-88C7-BBA14255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67373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D1F9E6-F050-CC7D-0E84-71A8A8D02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788A7A-8904-0175-6F5E-56AAB5184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48CDE3-FE36-A274-3012-AF60AB3AA2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635AD4-4235-9CC6-9BA6-C17BE371AD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76186C5-E611-984E-3809-60CAC16151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AA913A3-23D2-297A-BC3B-E1D43ECA7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542D891-BCE3-B9AB-DF35-90B5FAC07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8F1DBC2-463F-B670-56FC-6F08A668B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16373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08BF2E-EDEE-111B-F461-7BF6E3D7A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0E9C855-0BD4-AF5A-31D3-EEE00C48A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1493111-4F40-5CBA-E2D3-76742F540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80C6F8B-75FA-3238-7BF3-AA58C0804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10861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A3F634A-3F06-D3EE-3D81-D7A4D6B76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DC6FF88-8C03-0B20-17E7-37024ECA2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5DD9F8A-0AE8-039F-CD1F-68C3EF445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9630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200F43-2F16-A256-012B-BEAC73BA7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E8C478-0993-828C-1B2B-A9D535E74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1071BA6-F76A-D7A7-C1C3-CA8626B12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0A4C04-9240-6E36-C38F-1484A1EBD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AE89D1A-7ACC-3946-92ED-F010D8C0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4CD682-DB72-A702-383A-BC40EF304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86403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B3621A-A37F-BADD-C6D8-987D3013B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AD4DAA1-F15A-A814-3D61-B62B6A30DB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EC0205-E0BF-1CB5-7D2B-62F49FA34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8F3F98-8F37-68C6-5CCC-2CAE1224B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6104CC-6733-520C-6160-EE2589113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DFEB8D-B1B3-249D-2FA2-FF57DF8FE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8786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6D165B-711C-683A-551D-F7201FDF2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9EA2767-EBDE-F8F0-7719-0E63E4A1F2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5A744E-BDFE-EAE7-AC42-F145022FF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2ACD6A-2B63-971D-9403-9E7FF0C5B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7BBEC6-1E68-41B4-518C-B31CA608B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49110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447AC0E-4411-ADB3-3221-011C6AE77E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FF440AE-AFD0-6447-8815-AB88D0CD0B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83ED44-B35F-4F22-FB09-0F0024CB1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824F37-A91A-FEC3-2700-94B78F5F4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C10C45-1FA8-0E48-5377-05819689E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4527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110CA9-FD74-95C5-265D-2C65441F7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DBCAEA-F033-777A-4C52-72B3A6F4D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0D83D0-E0C3-F15E-9BB8-27ACE804BB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BAADD-6C19-4AF4-B076-6C2D57235F29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CEAA60-DC76-4F17-F5CF-89D7791BD5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B27920-8BAA-EC33-AAB0-D0933DCC0B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D8F41-4B24-40E9-848F-1E2B8CD9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437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public217384892?w=wall-217384892_280" TargetMode="External"/><Relationship Id="rId2" Type="http://schemas.openxmlformats.org/officeDocument/2006/relationships/hyperlink" Target="https://vk.com/public217384892?w=wall-217384892_279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vk.com/public217384892?w=wall-217384892_281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bortnikovaluda18@mail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FC167E-A9CA-1731-694B-57B09E0766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539" y="1628112"/>
            <a:ext cx="9787812" cy="2026669"/>
          </a:xfrm>
        </p:spPr>
        <p:txBody>
          <a:bodyPr anchor="t">
            <a:normAutofit fontScale="90000"/>
          </a:bodyPr>
          <a:lstStyle/>
          <a:p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Детский муниципальный </a:t>
            </a:r>
            <a:b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смотр-конкурс</a:t>
            </a:r>
            <a:b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художественной самодеятельности</a:t>
            </a:r>
            <a:b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«Перезвон талантов земли </a:t>
            </a:r>
            <a:r>
              <a:rPr lang="ru-RU" sz="4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Новоусманской</a:t>
            </a:r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»</a:t>
            </a:r>
            <a:endParaRPr lang="ru-RU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3AB6D79-BFF5-3466-CE7B-78C6874D4A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20108" y="4572000"/>
            <a:ext cx="9260871" cy="1585783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Отдел образования и молодежной политики 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latin typeface="Bahnschrift" panose="020B0502040204020203" pitchFamily="34" charset="0"/>
              </a:rPr>
              <a:t>а</a:t>
            </a:r>
            <a:r>
              <a:rPr lang="ru-RU" sz="2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дминистрации </a:t>
            </a:r>
            <a:r>
              <a:rPr lang="ru-RU" sz="2000" b="1" dirty="0" err="1" smtClean="0">
                <a:solidFill>
                  <a:schemeClr val="bg1"/>
                </a:solidFill>
                <a:latin typeface="Bahnschrift" panose="020B0502040204020203" pitchFamily="34" charset="0"/>
              </a:rPr>
              <a:t>Новоусманского</a:t>
            </a:r>
            <a:r>
              <a:rPr lang="ru-RU" sz="2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муниципального района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endParaRPr lang="ru-RU" sz="2000" b="1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endParaRPr lang="ru-RU" sz="2000" b="1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7127FD-54E9-CF83-BF7B-AF84B025F84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033" y="231502"/>
            <a:ext cx="1395746" cy="139661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23845" y="468142"/>
            <a:ext cx="61839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Новоусманский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муниципальный район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09" y="80107"/>
            <a:ext cx="1773736" cy="126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46533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3047" y="316522"/>
            <a:ext cx="7244862" cy="613703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                      Актуальность мероприятия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b="1" dirty="0" smtClean="0">
                <a:solidFill>
                  <a:schemeClr val="bg2"/>
                </a:solidFill>
              </a:rPr>
              <a:t> </a:t>
            </a:r>
            <a:r>
              <a:rPr lang="ru-RU" b="1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гражданина и патриота, знающего и любящего свою Родину - задача особенно актуальная сегодня и не может быть успешно решена без глубокого познания духовного богатства своего народа, освоения народной культуры, популяризации традиций и истории малой родины. Для решения данной проблемы в </a:t>
            </a:r>
            <a:r>
              <a:rPr lang="ru-RU" b="1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Новоусманском</a:t>
            </a:r>
            <a:r>
              <a:rPr lang="ru-RU" b="1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районе был организован и проведен детский  смотр-конкурс </a:t>
            </a:r>
            <a:r>
              <a:rPr lang="ru-RU" b="1" dirty="0" smtClean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художественной самодеятельности «Перезвон </a:t>
            </a:r>
            <a:r>
              <a:rPr lang="ru-RU" b="1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талантов земли </a:t>
            </a:r>
            <a:r>
              <a:rPr lang="ru-RU" b="1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Новоусманской</a:t>
            </a:r>
            <a:r>
              <a:rPr lang="ru-RU" b="1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посвященный 425-летию основания села Новая Усмань, как возможность  </a:t>
            </a:r>
            <a:r>
              <a:rPr lang="ru-RU" b="1" dirty="0" smtClean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формирования </a:t>
            </a:r>
            <a:r>
              <a:rPr lang="ru-RU" b="1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гражданско-патриотического сознания, любви к малой родине, уважения ее культурного и исторического </a:t>
            </a:r>
            <a:r>
              <a:rPr lang="ru-RU" b="1" dirty="0" smtClean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наследия через творческие способности учащихся.</a:t>
            </a:r>
            <a:endParaRPr lang="ru-RU" sz="1800" b="1" dirty="0">
              <a:solidFill>
                <a:schemeClr val="bg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910" y="316521"/>
            <a:ext cx="3571184" cy="25765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909" y="3385038"/>
            <a:ext cx="3694545" cy="277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2139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6ECA38-B0C8-B0AB-0206-7152259944A9}"/>
              </a:ext>
            </a:extLst>
          </p:cNvPr>
          <p:cNvSpPr txBox="1"/>
          <p:nvPr/>
        </p:nvSpPr>
        <p:spPr>
          <a:xfrm>
            <a:off x="4710183" y="204592"/>
            <a:ext cx="637147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Цель мероприятия: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гражданско-патриотическое воспитание детей и юношества </a:t>
            </a:r>
            <a:r>
              <a:rPr lang="ru-RU" sz="2400" dirty="0" err="1">
                <a:solidFill>
                  <a:schemeClr val="bg1"/>
                </a:solidFill>
              </a:rPr>
              <a:t>Новоусманского</a:t>
            </a:r>
            <a:r>
              <a:rPr lang="ru-RU" sz="2400" dirty="0">
                <a:solidFill>
                  <a:schemeClr val="bg1"/>
                </a:solidFill>
              </a:rPr>
              <a:t> муниципального района посредством </a:t>
            </a:r>
            <a:r>
              <a:rPr lang="ru-RU" sz="2400" dirty="0" smtClean="0">
                <a:solidFill>
                  <a:schemeClr val="bg1"/>
                </a:solidFill>
              </a:rPr>
              <a:t> творческих способностей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A88B56-9CEA-D243-9F4D-301C932703E3}"/>
              </a:ext>
            </a:extLst>
          </p:cNvPr>
          <p:cNvSpPr txBox="1"/>
          <p:nvPr/>
        </p:nvSpPr>
        <p:spPr>
          <a:xfrm>
            <a:off x="4710183" y="2679228"/>
            <a:ext cx="769283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Задачи мероприятия:</a:t>
            </a:r>
            <a:endParaRPr lang="ru-RU" sz="2400" b="1" u="sng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- формирование 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позитивного имиджа </a:t>
            </a:r>
            <a:r>
              <a:rPr lang="ru-RU" sz="2400" dirty="0" err="1">
                <a:solidFill>
                  <a:schemeClr val="bg1"/>
                </a:solidFill>
                <a:latin typeface="Bahnschrift" panose="020B0502040204020203" pitchFamily="34" charset="0"/>
              </a:rPr>
              <a:t>Новоусманского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района;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- формирование 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гражданско-патриотического сознания, любви к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малой родине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, уважения ее культурного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и исторического наследия;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- выявление 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новых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талантов;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- развитие </a:t>
            </a:r>
            <a:r>
              <a:rPr lang="ru-RU" sz="2400" dirty="0" err="1">
                <a:solidFill>
                  <a:schemeClr val="bg1"/>
                </a:solidFill>
                <a:latin typeface="Bahnschrift" panose="020B0502040204020203" pitchFamily="34" charset="0"/>
              </a:rPr>
              <a:t>коммуникативности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 среди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подростков.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 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43" y="3133700"/>
            <a:ext cx="4096725" cy="32460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96" y="204592"/>
            <a:ext cx="2672456" cy="276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67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F7BA75-F82F-9D41-2FCB-60F26F7B2F51}"/>
              </a:ext>
            </a:extLst>
          </p:cNvPr>
          <p:cNvSpPr txBox="1"/>
          <p:nvPr/>
        </p:nvSpPr>
        <p:spPr>
          <a:xfrm>
            <a:off x="439828" y="370526"/>
            <a:ext cx="11523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Смотр-конкурс проходил с 24 по 26 апреля на трех площадках.</a:t>
            </a:r>
            <a:endParaRPr lang="ru-RU" sz="28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9084DC-DC89-F000-75DE-57AF3928A244}"/>
              </a:ext>
            </a:extLst>
          </p:cNvPr>
          <p:cNvSpPr txBox="1"/>
          <p:nvPr/>
        </p:nvSpPr>
        <p:spPr>
          <a:xfrm>
            <a:off x="6048133" y="1057729"/>
            <a:ext cx="59150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В мероприятии приняли участие учащиеся и педагоги из 24 школ района.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6" y="1462435"/>
            <a:ext cx="5792008" cy="32865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481" y="3105727"/>
            <a:ext cx="5725324" cy="29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86714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C84FED-623A-B0D8-7B2A-4C505598A860}"/>
              </a:ext>
            </a:extLst>
          </p:cNvPr>
          <p:cNvSpPr txBox="1"/>
          <p:nvPr/>
        </p:nvSpPr>
        <p:spPr>
          <a:xfrm>
            <a:off x="741782" y="1865881"/>
            <a:ext cx="6546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Количественный охват мероприятия – более </a:t>
            </a:r>
            <a:r>
              <a:rPr lang="ru-RU" sz="2000" dirty="0" smtClean="0">
                <a:solidFill>
                  <a:schemeClr val="bg1"/>
                </a:solidFill>
              </a:rPr>
              <a:t>1500 </a:t>
            </a:r>
            <a:r>
              <a:rPr lang="ru-RU" sz="2000" dirty="0">
                <a:solidFill>
                  <a:schemeClr val="bg1"/>
                </a:solidFill>
              </a:rPr>
              <a:t>чел</a:t>
            </a:r>
            <a:r>
              <a:rPr lang="ru-RU" sz="2000" dirty="0" smtClean="0">
                <a:solidFill>
                  <a:schemeClr val="bg1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6AD91-099E-2FD3-D0EF-8CB4395E9722}"/>
              </a:ext>
            </a:extLst>
          </p:cNvPr>
          <p:cNvSpPr txBox="1"/>
          <p:nvPr/>
        </p:nvSpPr>
        <p:spPr>
          <a:xfrm>
            <a:off x="167951" y="629463"/>
            <a:ext cx="111594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Целевая группа: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 </a:t>
            </a:r>
            <a:r>
              <a:rPr lang="ru-RU" sz="2400" dirty="0">
                <a:solidFill>
                  <a:schemeClr val="bg1"/>
                </a:solidFill>
              </a:rPr>
              <a:t>обучающиеся общеобразовательных организаций </a:t>
            </a:r>
            <a:r>
              <a:rPr lang="ru-RU" sz="2400" dirty="0" err="1">
                <a:solidFill>
                  <a:schemeClr val="bg1"/>
                </a:solidFill>
              </a:rPr>
              <a:t>Новоусманского</a:t>
            </a:r>
            <a:r>
              <a:rPr lang="ru-RU" sz="2400" dirty="0">
                <a:solidFill>
                  <a:schemeClr val="bg1"/>
                </a:solidFill>
              </a:rPr>
              <a:t> муниципального района, </a:t>
            </a:r>
            <a:r>
              <a:rPr lang="ru-RU" sz="2400" dirty="0" smtClean="0">
                <a:solidFill>
                  <a:schemeClr val="bg1"/>
                </a:solidFill>
              </a:rPr>
              <a:t>1-11 классы.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Участниками мероприятия стали 1230 школьников.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1" y="2265991"/>
            <a:ext cx="4075378" cy="21908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818" y="3179249"/>
            <a:ext cx="4730090" cy="22357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058" y="4158557"/>
            <a:ext cx="3867306" cy="223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30020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08A9BD-5E85-3490-B9ED-7DFB02FB06D3}"/>
              </a:ext>
            </a:extLst>
          </p:cNvPr>
          <p:cNvSpPr txBox="1"/>
          <p:nvPr/>
        </p:nvSpPr>
        <p:spPr>
          <a:xfrm>
            <a:off x="5539154" y="1364654"/>
            <a:ext cx="617387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Торжественное открытие смотра, 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ц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еремония  выноса государственного флага Российской Федерации, исполнение гимна Российской Федерации;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Приветственное слово руководителя отдела образования и молодежной политики; 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Т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ематическая программа выступления школ (не более 20 минут).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Церемония награждения.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329B88-29C5-87EB-1795-52A1C7899005}"/>
              </a:ext>
            </a:extLst>
          </p:cNvPr>
          <p:cNvSpPr txBox="1"/>
          <p:nvPr/>
        </p:nvSpPr>
        <p:spPr>
          <a:xfrm>
            <a:off x="1371600" y="410547"/>
            <a:ext cx="9741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Содержание мероприятия.</a:t>
            </a:r>
            <a:endParaRPr lang="ru-RU" sz="28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2" y="3504728"/>
            <a:ext cx="3990109" cy="29925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08" y="230910"/>
            <a:ext cx="3094181" cy="309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4070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7DBB75-A4A3-BCFD-0F14-BEB81CA32D81}"/>
              </a:ext>
            </a:extLst>
          </p:cNvPr>
          <p:cNvSpPr txBox="1"/>
          <p:nvPr/>
        </p:nvSpPr>
        <p:spPr>
          <a:xfrm>
            <a:off x="3853543" y="632668"/>
            <a:ext cx="8068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solidFill>
                  <a:schemeClr val="bg1"/>
                </a:solidFill>
              </a:rPr>
              <a:t> 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9BA3A6-DF53-355B-00CA-B747A83161DA}"/>
              </a:ext>
            </a:extLst>
          </p:cNvPr>
          <p:cNvSpPr txBox="1"/>
          <p:nvPr/>
        </p:nvSpPr>
        <p:spPr>
          <a:xfrm>
            <a:off x="618836" y="406400"/>
            <a:ext cx="7830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 Каждая школа представляла  концертную программу в </a:t>
            </a:r>
            <a:r>
              <a:rPr lang="ru-RU" sz="2000" dirty="0">
                <a:solidFill>
                  <a:schemeClr val="bg1"/>
                </a:solidFill>
              </a:rPr>
              <a:t>5 номинациях (по одному номеру в номинации): вокально-хоровые (ансамбли), вокально-сольные, хореографические, оригинальный жанр, </a:t>
            </a:r>
            <a:r>
              <a:rPr lang="ru-RU" sz="2000" dirty="0" smtClean="0">
                <a:solidFill>
                  <a:schemeClr val="bg1"/>
                </a:solidFill>
              </a:rPr>
              <a:t>чтецы. 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4FBFF6-86CB-EF5A-5DBA-29F5D189324E}"/>
              </a:ext>
            </a:extLst>
          </p:cNvPr>
          <p:cNvSpPr txBox="1"/>
          <p:nvPr/>
        </p:nvSpPr>
        <p:spPr>
          <a:xfrm>
            <a:off x="489527" y="5381360"/>
            <a:ext cx="4784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2"/>
                </a:solidFill>
              </a:rPr>
              <a:t>Активное участие в </a:t>
            </a:r>
            <a:r>
              <a:rPr lang="ru-RU" sz="2000" dirty="0" smtClean="0">
                <a:solidFill>
                  <a:schemeClr val="bg2"/>
                </a:solidFill>
              </a:rPr>
              <a:t>смотре принимали Юнармейцы и кадеты</a:t>
            </a:r>
            <a:r>
              <a:rPr lang="ru-RU" sz="2000" dirty="0" smtClean="0">
                <a:solidFill>
                  <a:schemeClr val="bg1"/>
                </a:solidFill>
              </a:rPr>
              <a:t>.  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04875" y="1743959"/>
            <a:ext cx="7188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/>
                </a:solidFill>
              </a:rPr>
              <a:t>Тема программы:</a:t>
            </a:r>
          </a:p>
          <a:p>
            <a:r>
              <a:rPr lang="ru-RU" dirty="0" smtClean="0">
                <a:solidFill>
                  <a:schemeClr val="bg2"/>
                </a:solidFill>
              </a:rPr>
              <a:t> «История села: от возрождения до наших дней».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4875" y="2390290"/>
            <a:ext cx="4751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/>
                </a:solidFill>
              </a:rPr>
              <a:t>Особое внимание было отведено  теме «Новая Усмань</a:t>
            </a:r>
          </a:p>
          <a:p>
            <a:r>
              <a:rPr lang="ru-RU" dirty="0" smtClean="0">
                <a:solidFill>
                  <a:schemeClr val="bg2"/>
                </a:solidFill>
              </a:rPr>
              <a:t> в годы Великой Отечественной войны»</a:t>
            </a:r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36" y="1609857"/>
            <a:ext cx="4778279" cy="35837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3622" y="3748179"/>
            <a:ext cx="4371211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2489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1AF4FC-2846-49BF-9779-3293B8653BFE}"/>
              </a:ext>
            </a:extLst>
          </p:cNvPr>
          <p:cNvSpPr txBox="1"/>
          <p:nvPr/>
        </p:nvSpPr>
        <p:spPr>
          <a:xfrm>
            <a:off x="979055" y="203200"/>
            <a:ext cx="1072136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u="sng" dirty="0">
                <a:solidFill>
                  <a:schemeClr val="bg1"/>
                </a:solidFill>
                <a:latin typeface="Bahnschrift" panose="020B0502040204020203" pitchFamily="34" charset="0"/>
              </a:rPr>
              <a:t>Результаты </a:t>
            </a:r>
            <a:r>
              <a:rPr lang="ru-RU" sz="2000" u="sng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реализации мероприятия</a:t>
            </a:r>
            <a:r>
              <a:rPr lang="ru-RU" sz="20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: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bg2"/>
                </a:solidFill>
              </a:rPr>
              <a:t>концертные программы школ  были насыщенными и разнообразными, особое внимание уделялось истории возникновения села и роли </a:t>
            </a:r>
            <a:r>
              <a:rPr lang="ru-RU" sz="2000" dirty="0" err="1" smtClean="0">
                <a:solidFill>
                  <a:schemeClr val="bg2"/>
                </a:solidFill>
              </a:rPr>
              <a:t>Новоусманского</a:t>
            </a:r>
            <a:r>
              <a:rPr lang="ru-RU" sz="2000" dirty="0" smtClean="0">
                <a:solidFill>
                  <a:schemeClr val="bg2"/>
                </a:solidFill>
              </a:rPr>
              <a:t> района в годы ВОВ;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</a:rPr>
              <a:t>заложены основы формирования личности гражданина и патриота, поднятия духа патриотизма в молодежной </a:t>
            </a:r>
            <a:r>
              <a:rPr lang="ru-RU" sz="2000" dirty="0" smtClean="0">
                <a:solidFill>
                  <a:schemeClr val="bg2"/>
                </a:solidFill>
              </a:rPr>
              <a:t>среде;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</a:rPr>
              <a:t>посредством ознакомления с </a:t>
            </a:r>
            <a:r>
              <a:rPr lang="ru-RU" sz="2000" dirty="0" smtClean="0">
                <a:solidFill>
                  <a:schemeClr val="bg2"/>
                </a:solidFill>
              </a:rPr>
              <a:t> традициями и обычаями села осуществлено </a:t>
            </a:r>
            <a:r>
              <a:rPr lang="ru-RU" sz="2000" dirty="0">
                <a:solidFill>
                  <a:schemeClr val="bg2"/>
                </a:solidFill>
              </a:rPr>
              <a:t>приобщение с </a:t>
            </a:r>
            <a:r>
              <a:rPr lang="ru-RU" sz="2000" dirty="0" smtClean="0">
                <a:solidFill>
                  <a:schemeClr val="bg2"/>
                </a:solidFill>
              </a:rPr>
              <a:t>культурными ценностями родного края, развитие интереса к истории села, формирование бережного отношения к памятникам архитектуры и природы;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повышен духовно-эстетический уровень </a:t>
            </a:r>
            <a:r>
              <a:rPr lang="ru-RU" sz="2000" dirty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учащихся школ</a:t>
            </a:r>
            <a:r>
              <a:rPr lang="ru-RU" sz="2000" dirty="0" smtClean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кругозора </a:t>
            </a:r>
            <a:r>
              <a:rPr lang="ru-RU" sz="2000" dirty="0" smtClean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учащихся, выявление </a:t>
            </a:r>
            <a:r>
              <a:rPr lang="ru-RU" sz="2000" dirty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новых талантов, развитие творческой активности подрастающего </a:t>
            </a:r>
            <a:r>
              <a:rPr lang="ru-RU" sz="2000" dirty="0" smtClean="0">
                <a:solidFill>
                  <a:schemeClr val="bg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поколения;</a:t>
            </a:r>
            <a:endParaRPr lang="ru-RU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</a:rPr>
              <a:t>с</a:t>
            </a:r>
            <a:r>
              <a:rPr lang="ru-RU" sz="2000" dirty="0" smtClean="0">
                <a:solidFill>
                  <a:schemeClr val="bg1"/>
                </a:solidFill>
              </a:rPr>
              <a:t>мотр-конкурс </a:t>
            </a:r>
            <a:r>
              <a:rPr lang="ru-RU" sz="2000" dirty="0">
                <a:solidFill>
                  <a:schemeClr val="bg1"/>
                </a:solidFill>
              </a:rPr>
              <a:t>получил положительный отклик </a:t>
            </a:r>
            <a:r>
              <a:rPr lang="ru-RU" sz="2000" dirty="0" smtClean="0">
                <a:solidFill>
                  <a:schemeClr val="bg1"/>
                </a:solidFill>
              </a:rPr>
              <a:t>не только среди участников мероприятия, но и родительского сообщества.</a:t>
            </a:r>
            <a:endParaRPr lang="ru-RU" sz="20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200" y="4170220"/>
            <a:ext cx="3121890" cy="23414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08" y="4296628"/>
            <a:ext cx="3149599" cy="23621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2551" y="4334433"/>
            <a:ext cx="3005685" cy="2254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63480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57DDC5-16BC-7202-7A46-502E011BBB1E}"/>
              </a:ext>
            </a:extLst>
          </p:cNvPr>
          <p:cNvSpPr txBox="1"/>
          <p:nvPr/>
        </p:nvSpPr>
        <p:spPr>
          <a:xfrm>
            <a:off x="4923476" y="987552"/>
            <a:ext cx="67886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Мероприятие возможно рассматривать как долгосрочное, ежегодное с перспективой увеличения количества участников. Возможна реализация мероприятия другими участниками, с более узким или более широким составом, на базе отдельных образовательных организаций или районов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323" y="2798390"/>
            <a:ext cx="3830318" cy="28727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14" y="404957"/>
            <a:ext cx="4460877" cy="21627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2188" y="3636241"/>
            <a:ext cx="4141740" cy="31063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9534" y="3150304"/>
            <a:ext cx="4200508" cy="314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0125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F6A9F4-73B7-0736-C135-217D44996500}"/>
              </a:ext>
            </a:extLst>
          </p:cNvPr>
          <p:cNvSpPr txBox="1"/>
          <p:nvPr/>
        </p:nvSpPr>
        <p:spPr>
          <a:xfrm>
            <a:off x="4553338" y="1054359"/>
            <a:ext cx="793724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dirty="0">
                <a:solidFill>
                  <a:schemeClr val="bg1"/>
                </a:solidFill>
                <a:latin typeface="Bahnschrift" panose="020B0502040204020203" pitchFamily="34" charset="0"/>
              </a:rPr>
              <a:t>Технологии, использованные в проекте: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46B4A8-EA8F-7287-F369-263B2CE8671E}"/>
              </a:ext>
            </a:extLst>
          </p:cNvPr>
          <p:cNvSpPr txBox="1"/>
          <p:nvPr/>
        </p:nvSpPr>
        <p:spPr>
          <a:xfrm>
            <a:off x="471055" y="3479800"/>
            <a:ext cx="398087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Музыкальное оборудование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Проектор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Экран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Народные костюмы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endParaRPr lang="ru-RU" sz="32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2" y="230909"/>
            <a:ext cx="4331854" cy="32488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3548" y="2401063"/>
            <a:ext cx="5336819" cy="400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9819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0CD663-F558-E1F7-5395-1B183CBABD65}"/>
              </a:ext>
            </a:extLst>
          </p:cNvPr>
          <p:cNvSpPr txBox="1"/>
          <p:nvPr/>
        </p:nvSpPr>
        <p:spPr>
          <a:xfrm>
            <a:off x="1045028" y="363894"/>
            <a:ext cx="10291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Освещение нашего проекта в интернете/СМИ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AF2A4E-517C-2627-78EE-29C84B65CC06}"/>
              </a:ext>
            </a:extLst>
          </p:cNvPr>
          <p:cNvSpPr txBox="1"/>
          <p:nvPr/>
        </p:nvSpPr>
        <p:spPr>
          <a:xfrm>
            <a:off x="1413587" y="4239190"/>
            <a:ext cx="7389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25785C-2C23-9400-0AA2-59B548FE101F}"/>
              </a:ext>
            </a:extLst>
          </p:cNvPr>
          <p:cNvSpPr txBox="1"/>
          <p:nvPr/>
        </p:nvSpPr>
        <p:spPr>
          <a:xfrm>
            <a:off x="1219200" y="3583709"/>
            <a:ext cx="79775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Bahnschrift" panose="020B0502040204020203" pitchFamily="34" charset="0"/>
                <a:hlinkClick r:id="rId2"/>
              </a:rPr>
              <a:t>https://</a:t>
            </a:r>
            <a:r>
              <a:rPr lang="en-US" sz="2400" dirty="0" smtClean="0">
                <a:solidFill>
                  <a:schemeClr val="bg1"/>
                </a:solidFill>
                <a:latin typeface="Bahnschrift" panose="020B0502040204020203" pitchFamily="34" charset="0"/>
                <a:hlinkClick r:id="rId2"/>
              </a:rPr>
              <a:t>vk.com/public217384892?w=wall-217384892_279</a:t>
            </a:r>
            <a:endParaRPr lang="ru-RU" sz="2400" dirty="0" smtClean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Bahnschrift" panose="020B0502040204020203" pitchFamily="34" charset="0"/>
                <a:hlinkClick r:id="rId3"/>
              </a:rPr>
              <a:t>https://</a:t>
            </a:r>
            <a:r>
              <a:rPr lang="en-US" sz="2400" dirty="0" smtClean="0">
                <a:solidFill>
                  <a:schemeClr val="bg1"/>
                </a:solidFill>
                <a:latin typeface="Bahnschrift" panose="020B0502040204020203" pitchFamily="34" charset="0"/>
                <a:hlinkClick r:id="rId3"/>
              </a:rPr>
              <a:t>vk.com/public217384892?w=wall-217384892_280</a:t>
            </a:r>
            <a:endParaRPr lang="ru-RU" sz="2400" dirty="0" smtClean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Bahnschrift" panose="020B0502040204020203" pitchFamily="34" charset="0"/>
                <a:hlinkClick r:id="rId4"/>
              </a:rPr>
              <a:t>https://</a:t>
            </a:r>
            <a:r>
              <a:rPr lang="en-US" sz="2400" dirty="0" smtClean="0">
                <a:solidFill>
                  <a:schemeClr val="bg1"/>
                </a:solidFill>
                <a:latin typeface="Bahnschrift" panose="020B0502040204020203" pitchFamily="34" charset="0"/>
                <a:hlinkClick r:id="rId4"/>
              </a:rPr>
              <a:t>vk.com/public217384892?w=wall-217384892_281</a:t>
            </a:r>
            <a:endParaRPr lang="ru-RU" sz="2400" dirty="0" smtClean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AE255F-7934-7E79-D89D-FFBD369F5FBE}"/>
              </a:ext>
            </a:extLst>
          </p:cNvPr>
          <p:cNvSpPr txBox="1"/>
          <p:nvPr/>
        </p:nvSpPr>
        <p:spPr>
          <a:xfrm>
            <a:off x="1413587" y="4710690"/>
            <a:ext cx="6895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2026CD-C7E7-0CF9-3C73-E74E597FA01F}"/>
              </a:ext>
            </a:extLst>
          </p:cNvPr>
          <p:cNvSpPr txBox="1"/>
          <p:nvPr/>
        </p:nvSpPr>
        <p:spPr>
          <a:xfrm>
            <a:off x="1413587" y="2138170"/>
            <a:ext cx="8434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A38D33-F730-05EC-D556-08E8D99B0B79}"/>
              </a:ext>
            </a:extLst>
          </p:cNvPr>
          <p:cNvSpPr txBox="1"/>
          <p:nvPr/>
        </p:nvSpPr>
        <p:spPr>
          <a:xfrm>
            <a:off x="606488" y="1293815"/>
            <a:ext cx="1087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Наш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смотр-конкурс </a:t>
            </a: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был освящен в газете «Новоусманская Нива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».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E2EDF9-B89D-042F-512F-537B075575BC}"/>
              </a:ext>
            </a:extLst>
          </p:cNvPr>
          <p:cNvSpPr txBox="1"/>
          <p:nvPr/>
        </p:nvSpPr>
        <p:spPr>
          <a:xfrm>
            <a:off x="606489" y="2138171"/>
            <a:ext cx="107815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ahnschrift" panose="020B0502040204020203" pitchFamily="34" charset="0"/>
              </a:rPr>
              <a:t>Посты с информацией про слёт были опубликованы в группах школ и организаций, которые принимали в нём 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участие. Подробный список изложен в информационной карте проекта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17864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1611C3-5746-9506-9AC2-301B1C80BB6B}"/>
              </a:ext>
            </a:extLst>
          </p:cNvPr>
          <p:cNvSpPr txBox="1"/>
          <p:nvPr/>
        </p:nvSpPr>
        <p:spPr>
          <a:xfrm>
            <a:off x="2219131" y="335901"/>
            <a:ext cx="7753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Авторы</a:t>
            </a:r>
            <a:r>
              <a:rPr lang="ru-RU" sz="32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 </a:t>
            </a:r>
            <a:r>
              <a:rPr lang="ru-RU" sz="4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проекта</a:t>
            </a:r>
            <a:endParaRPr lang="ru-RU" sz="32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FFB915-56C8-7340-2A8D-6C96053BF90E}"/>
              </a:ext>
            </a:extLst>
          </p:cNvPr>
          <p:cNvSpPr txBox="1"/>
          <p:nvPr/>
        </p:nvSpPr>
        <p:spPr>
          <a:xfrm>
            <a:off x="1062135" y="1604980"/>
            <a:ext cx="100677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Bahnschrift" panose="020B0502040204020203" pitchFamily="34" charset="0"/>
              </a:rPr>
              <a:t>Бортникова</a:t>
            </a:r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Людмила Анатольевна</a:t>
            </a:r>
          </a:p>
          <a:p>
            <a:pPr algn="ctr"/>
            <a:r>
              <a:rPr lang="en-US" sz="2400" dirty="0" smtClean="0">
                <a:solidFill>
                  <a:schemeClr val="bg2"/>
                </a:solidFill>
                <a:latin typeface="Helvetica" panose="020B0604020202020204" pitchFamily="34" charset="0"/>
                <a:hlinkClick r:id="rId2"/>
              </a:rPr>
              <a:t>bortnikovaluda18@mail.ru</a:t>
            </a:r>
            <a:endParaRPr lang="ru-RU" sz="2400" dirty="0" smtClean="0">
              <a:solidFill>
                <a:schemeClr val="bg2"/>
              </a:solidFill>
              <a:latin typeface="Helvetica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chemeClr val="bg2"/>
                </a:solidFill>
                <a:latin typeface="Helvetica" panose="020B0604020202020204" pitchFamily="34" charset="0"/>
              </a:rPr>
              <a:t>+79521012440</a:t>
            </a:r>
            <a:endParaRPr lang="ru-RU" sz="2400" dirty="0">
              <a:solidFill>
                <a:schemeClr val="bg2"/>
              </a:solidFill>
              <a:latin typeface="Bahnschrift" panose="020B0502040204020203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Bahnschrift" panose="020B0502040204020203" pitchFamily="34" charset="0"/>
              </a:rPr>
              <a:t> </a:t>
            </a:r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51291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4092</TotalTime>
  <Words>544</Words>
  <Application>Microsoft Office PowerPoint</Application>
  <PresentationFormat>Широкоэкранный</PresentationFormat>
  <Paragraphs>64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Bahnschrift</vt:lpstr>
      <vt:lpstr>Calibri</vt:lpstr>
      <vt:lpstr>Calibri Light</vt:lpstr>
      <vt:lpstr>Helvetica</vt:lpstr>
      <vt:lpstr>Impact</vt:lpstr>
      <vt:lpstr>Times New Roman</vt:lpstr>
      <vt:lpstr>Тема Office</vt:lpstr>
      <vt:lpstr> Детский муниципальный  смотр-конкурс художественной самодеятельности «Перезвон талантов земли Новоусманской»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Молодёжный слёт, приуроченный к 100-летию со дня основания   пионерской организации</dc:title>
  <dc:creator>Екатерина Иванова</dc:creator>
  <cp:lastModifiedBy>Users</cp:lastModifiedBy>
  <cp:revision>40</cp:revision>
  <dcterms:created xsi:type="dcterms:W3CDTF">2022-10-21T12:20:15Z</dcterms:created>
  <dcterms:modified xsi:type="dcterms:W3CDTF">2024-09-23T17:36:35Z</dcterms:modified>
</cp:coreProperties>
</file>