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93" r:id="rId2"/>
    <p:sldId id="261" r:id="rId3"/>
    <p:sldId id="256" r:id="rId4"/>
    <p:sldId id="263" r:id="rId5"/>
    <p:sldId id="258" r:id="rId6"/>
    <p:sldId id="268" r:id="rId7"/>
    <p:sldId id="269" r:id="rId8"/>
    <p:sldId id="272" r:id="rId9"/>
    <p:sldId id="273" r:id="rId10"/>
    <p:sldId id="274" r:id="rId11"/>
    <p:sldId id="290" r:id="rId12"/>
    <p:sldId id="276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91" r:id="rId24"/>
    <p:sldId id="292" r:id="rId25"/>
    <p:sldId id="288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4888D-32FD-4B23-B669-5ED70EF74639}" type="datetimeFigureOut">
              <a:rPr lang="ru-RU" smtClean="0"/>
              <a:pPr/>
              <a:t>26.05.2019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C534661-FF0C-4EE0-9A55-CEAF383623D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4888D-32FD-4B23-B669-5ED70EF74639}" type="datetimeFigureOut">
              <a:rPr lang="ru-RU" smtClean="0"/>
              <a:pPr/>
              <a:t>26.05.2019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4661-FF0C-4EE0-9A55-CEAF383623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4888D-32FD-4B23-B669-5ED70EF74639}" type="datetimeFigureOut">
              <a:rPr lang="ru-RU" smtClean="0"/>
              <a:pPr/>
              <a:t>26.05.2019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4661-FF0C-4EE0-9A55-CEAF383623D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4888D-32FD-4B23-B669-5ED70EF74639}" type="datetimeFigureOut">
              <a:rPr lang="ru-RU" smtClean="0"/>
              <a:pPr/>
              <a:t>26.05.2019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4661-FF0C-4EE0-9A55-CEAF383623D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4888D-32FD-4B23-B669-5ED70EF74639}" type="datetimeFigureOut">
              <a:rPr lang="ru-RU" smtClean="0"/>
              <a:pPr/>
              <a:t>26.05.2019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4661-FF0C-4EE0-9A55-CEAF383623D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4888D-32FD-4B23-B669-5ED70EF74639}" type="datetimeFigureOut">
              <a:rPr lang="ru-RU" smtClean="0"/>
              <a:pPr/>
              <a:t>26.05.2019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4661-FF0C-4EE0-9A55-CEAF383623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4888D-32FD-4B23-B669-5ED70EF74639}" type="datetimeFigureOut">
              <a:rPr lang="ru-RU" smtClean="0"/>
              <a:pPr/>
              <a:t>26.05.2019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4661-FF0C-4EE0-9A55-CEAF383623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4888D-32FD-4B23-B669-5ED70EF74639}" type="datetimeFigureOut">
              <a:rPr lang="ru-RU" smtClean="0"/>
              <a:pPr/>
              <a:t>26.05.2019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4661-FF0C-4EE0-9A55-CEAF383623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4888D-32FD-4B23-B669-5ED70EF74639}" type="datetimeFigureOut">
              <a:rPr lang="ru-RU" smtClean="0"/>
              <a:pPr/>
              <a:t>26.05.2019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4661-FF0C-4EE0-9A55-CEAF383623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4888D-32FD-4B23-B669-5ED70EF74639}" type="datetimeFigureOut">
              <a:rPr lang="ru-RU" smtClean="0"/>
              <a:pPr/>
              <a:t>26.05.2019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4661-FF0C-4EE0-9A55-CEAF383623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4888D-32FD-4B23-B669-5ED70EF74639}" type="datetimeFigureOut">
              <a:rPr lang="ru-RU" smtClean="0"/>
              <a:pPr/>
              <a:t>26.05.2019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34661-FF0C-4EE0-9A55-CEAF383623D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6F4888D-32FD-4B23-B669-5ED70EF74639}" type="datetimeFigureOut">
              <a:rPr lang="ru-RU" smtClean="0"/>
              <a:pPr/>
              <a:t>26.05.2019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C534661-FF0C-4EE0-9A55-CEAF383623D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slide" Target="slide13.xml"/><Relationship Id="rId4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www.syl.ru/misc/i/ai/465055/31778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15" y="908720"/>
            <a:ext cx="8784977" cy="493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6359" y="142052"/>
            <a:ext cx="8812028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i="1" dirty="0" smtClean="0"/>
              <a:t>«Презентация </a:t>
            </a:r>
            <a:r>
              <a:rPr lang="ru-RU" sz="2400" b="1" i="1" dirty="0"/>
              <a:t>к уроку по учебному предмету «Биология» </a:t>
            </a:r>
            <a:endParaRPr lang="ru-RU" sz="2400" b="1" i="1" dirty="0" smtClean="0"/>
          </a:p>
          <a:p>
            <a:pPr algn="ctr"/>
            <a:r>
              <a:rPr lang="ru-RU" sz="2400" b="1" i="1" dirty="0" smtClean="0"/>
              <a:t>в 9-ом (10-11-ом) </a:t>
            </a:r>
            <a:r>
              <a:rPr lang="ru-RU" sz="2400" b="1" i="1" dirty="0"/>
              <a:t>классе </a:t>
            </a:r>
            <a:r>
              <a:rPr lang="ru-RU" sz="2400" b="1" i="1" dirty="0" smtClean="0"/>
              <a:t>на </a:t>
            </a:r>
            <a:r>
              <a:rPr lang="ru-RU" sz="2400" b="1" i="1" dirty="0"/>
              <a:t>тему </a:t>
            </a:r>
            <a:r>
              <a:rPr lang="ru-RU" sz="2400" b="1" i="1" dirty="0" smtClean="0"/>
              <a:t> </a:t>
            </a:r>
          </a:p>
          <a:p>
            <a:pPr algn="ctr"/>
            <a:r>
              <a:rPr lang="ru-RU" sz="2800" b="1" i="1" dirty="0" smtClean="0">
                <a:solidFill>
                  <a:schemeClr val="bg1"/>
                </a:solidFill>
              </a:rPr>
              <a:t>«Представления о возникновении жизни на Земле».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07704" y="5699893"/>
            <a:ext cx="6428363" cy="92333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Разработчик презентации: </a:t>
            </a:r>
            <a:r>
              <a:rPr lang="ru-RU" b="1" dirty="0" smtClean="0"/>
              <a:t>Шадрина Юлия Васильевна</a:t>
            </a:r>
            <a:r>
              <a:rPr lang="ru-RU" dirty="0" smtClean="0"/>
              <a:t>,</a:t>
            </a:r>
          </a:p>
          <a:p>
            <a:pPr algn="ctr"/>
            <a:r>
              <a:rPr lang="ru-RU" dirty="0" smtClean="0"/>
              <a:t>учитель биологии МБОУ «Селенгинская СОШ»,</a:t>
            </a:r>
          </a:p>
          <a:p>
            <a:pPr algn="ctr"/>
            <a:r>
              <a:rPr lang="ru-RU" dirty="0" smtClean="0"/>
              <a:t>Тарбагатайский район, Республика Бурятия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175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571472" y="1315083"/>
            <a:ext cx="8001056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kumimoji="0" lang="ru-RU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гипотеза стационарного состояния, согласно которой жизнь существовала всегда;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endParaRPr kumimoji="0" lang="ru-RU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80975" algn="l"/>
              </a:tabLst>
            </a:pPr>
            <a:r>
              <a:rPr lang="ru-RU" b="1" dirty="0">
                <a:latin typeface="Calibri" pitchFamily="34" charset="0"/>
                <a:ea typeface="Times New Roman" pitchFamily="18" charset="0"/>
                <a:cs typeface="Times New Roman" pitchFamily="18" charset="0"/>
                <a:hlinkClick r:id="rId2" action="ppaction://hlinksldjump"/>
              </a:rPr>
              <a:t>гипотеза, основанная на признании сверхъестественного происхождения жизни в результате акта божественного творения</a:t>
            </a:r>
            <a:r>
              <a:rPr lang="ru-RU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  <a:hlinkClick r:id="rId2" action="ppaction://hlinksldjump"/>
              </a:rPr>
              <a:t>;</a:t>
            </a:r>
            <a:endParaRPr lang="ru-RU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80975" algn="l"/>
              </a:tabLst>
            </a:pPr>
            <a:endParaRPr lang="ru-RU" b="1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kumimoji="0" lang="ru-RU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3" action="ppaction://hlinksldjump"/>
              </a:rPr>
              <a:t>гипотеза многократного самопроизвольного самозарождения жизни из неживого вещества (Витализма); </a:t>
            </a:r>
            <a:endParaRPr kumimoji="0" lang="ru-RU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endParaRPr kumimoji="0" lang="ru-RU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endParaRPr kumimoji="0" lang="ru-RU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kumimoji="0" lang="ru-RU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4" action="ppaction://hlinksldjump"/>
              </a:rPr>
              <a:t>гипотеза панспермии – внеземного происхождения жизни;</a:t>
            </a:r>
            <a:endParaRPr kumimoji="0" lang="ru-RU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endParaRPr kumimoji="0" lang="ru-RU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r>
              <a:rPr kumimoji="0" lang="ru-RU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5" action="ppaction://hlinksldjump"/>
              </a:rPr>
              <a:t>гипотеза эволюционного возникновения жизни на Земле в ходе физической и химической эволюции и т. д. или биохимической эволюции</a:t>
            </a:r>
            <a:endParaRPr kumimoji="0" lang="ru-RU" sz="4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85918" y="571480"/>
            <a:ext cx="60492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Calibri" pitchFamily="34" charset="0"/>
              </a:rPr>
              <a:t>Гипотезы происхождения жизни</a:t>
            </a:r>
            <a:endParaRPr lang="ru-RU" sz="3200" b="1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32041_yCBA6dKuMD_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463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00232" y="428604"/>
            <a:ext cx="51909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Calibri" pitchFamily="34" charset="0"/>
              </a:rPr>
              <a:t>Теория Креационизма</a:t>
            </a:r>
            <a:endParaRPr lang="ru-RU" sz="4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1500174"/>
            <a:ext cx="800105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bg1"/>
                </a:solidFill>
                <a:latin typeface="Calibri" pitchFamily="34" charset="0"/>
              </a:rPr>
              <a:t>Жизнь  </a:t>
            </a:r>
            <a:r>
              <a:rPr lang="ru-RU" sz="2400" b="1" i="1" dirty="0">
                <a:solidFill>
                  <a:schemeClr val="bg1"/>
                </a:solidFill>
                <a:latin typeface="Calibri" pitchFamily="34" charset="0"/>
              </a:rPr>
              <a:t>и все населяющие Землю виды живых существ являются результатом  творческого акта высшего существа в какое-то определенное время</a:t>
            </a:r>
            <a:r>
              <a:rPr lang="ru-RU" sz="2400" b="1" dirty="0">
                <a:solidFill>
                  <a:schemeClr val="bg1"/>
                </a:solidFill>
                <a:latin typeface="Calibri" pitchFamily="34" charset="0"/>
              </a:rPr>
              <a:t>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5429264"/>
            <a:ext cx="8286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bg1"/>
                </a:solidFill>
                <a:latin typeface="Calibri" pitchFamily="34" charset="0"/>
              </a:rPr>
              <a:t>Процесс божественного сотворения мира </a:t>
            </a:r>
            <a:r>
              <a:rPr lang="ru-RU" sz="2400" b="1" i="1" dirty="0" smtClean="0">
                <a:solidFill>
                  <a:schemeClr val="bg1"/>
                </a:solidFill>
                <a:latin typeface="Calibri" pitchFamily="34" charset="0"/>
              </a:rPr>
              <a:t>произошел единожды </a:t>
            </a:r>
            <a:r>
              <a:rPr lang="ru-RU" sz="2400" b="1" i="1" dirty="0">
                <a:solidFill>
                  <a:schemeClr val="bg1"/>
                </a:solidFill>
                <a:latin typeface="Calibri" pitchFamily="34" charset="0"/>
              </a:rPr>
              <a:t>и поэтому недоступный для наблюдения</a:t>
            </a:r>
            <a:r>
              <a:rPr lang="ru-RU" sz="2400" b="1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2" name="Умножение 1">
            <a:hlinkClick r:id="rId3" action="ppaction://hlinksldjump"/>
          </p:cNvPr>
          <p:cNvSpPr/>
          <p:nvPr/>
        </p:nvSpPr>
        <p:spPr>
          <a:xfrm>
            <a:off x="8532440" y="6260261"/>
            <a:ext cx="360040" cy="409099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153922" y="1095999"/>
            <a:ext cx="8540750" cy="86699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</a:rPr>
              <a:t>Альтернатива креационизма.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</a:rPr>
              <a:t>Зародилась в Древнем Китае, Вавилоне и Египте</a:t>
            </a:r>
            <a:r>
              <a:rPr lang="ru-RU" sz="2000" dirty="0" smtClean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5212" y="141892"/>
            <a:ext cx="87072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800" b="1" dirty="0">
                <a:solidFill>
                  <a:srgbClr val="F31116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Calibri" pitchFamily="34" charset="0"/>
                <a:ea typeface="+mj-ea"/>
                <a:cs typeface="+mj-cs"/>
              </a:rPr>
              <a:t>Теория </a:t>
            </a:r>
            <a:r>
              <a:rPr lang="ru-RU" sz="2800" b="1" dirty="0" smtClean="0">
                <a:solidFill>
                  <a:srgbClr val="F31116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Calibri" pitchFamily="34" charset="0"/>
                <a:ea typeface="+mj-ea"/>
                <a:cs typeface="+mj-cs"/>
              </a:rPr>
              <a:t>самопроизвольного </a:t>
            </a:r>
            <a:r>
              <a:rPr lang="ru-RU" sz="2800" b="1" dirty="0">
                <a:solidFill>
                  <a:srgbClr val="F31116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Calibri" pitchFamily="34" charset="0"/>
                <a:ea typeface="+mj-ea"/>
                <a:cs typeface="+mj-cs"/>
              </a:rPr>
              <a:t>зарождения.</a:t>
            </a:r>
            <a:br>
              <a:rPr lang="ru-RU" sz="2800" b="1" dirty="0">
                <a:solidFill>
                  <a:srgbClr val="F31116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Calibri" pitchFamily="34" charset="0"/>
                <a:ea typeface="+mj-ea"/>
                <a:cs typeface="+mj-cs"/>
              </a:rPr>
            </a:br>
            <a:r>
              <a:rPr lang="ru-RU" sz="2800" b="1" dirty="0" smtClean="0">
                <a:solidFill>
                  <a:srgbClr val="F07F09">
                    <a:tint val="88000"/>
                    <a:satMod val="150000"/>
                  </a:srgb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Calibri" pitchFamily="34" charset="0"/>
                <a:ea typeface="+mj-ea"/>
                <a:cs typeface="+mj-cs"/>
              </a:rPr>
              <a:t>(теория витализма)</a:t>
            </a:r>
            <a:endParaRPr lang="ru-RU" sz="2800" b="1" dirty="0">
              <a:solidFill>
                <a:srgbClr val="F07F09">
                  <a:tint val="88000"/>
                  <a:satMod val="150000"/>
                </a:srgb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5" name="Содержимое 3" descr="demokrit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5212" y="2587077"/>
            <a:ext cx="2031166" cy="2260615"/>
          </a:xfrm>
          <a:prstGeom prst="rect">
            <a:avLst/>
          </a:prstGeom>
        </p:spPr>
      </p:pic>
      <p:pic>
        <p:nvPicPr>
          <p:cNvPr id="6" name="Рисунок 5" descr="platon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225" y="4570415"/>
            <a:ext cx="1979021" cy="2210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249518943_tonnel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479" y="2497680"/>
            <a:ext cx="1571636" cy="2121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20344" y="2097630"/>
            <a:ext cx="13573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b="1" dirty="0" err="1" smtClean="0">
                <a:latin typeface="Times New Roman" pitchFamily="18" charset="0"/>
              </a:rPr>
              <a:t>Демокр</a:t>
            </a:r>
            <a:r>
              <a:rPr lang="ru-RU" sz="2000" b="1" dirty="0" smtClean="0">
                <a:latin typeface="Times New Roman" pitchFamily="18" charset="0"/>
              </a:rPr>
              <a:t>и</a:t>
            </a:r>
            <a:r>
              <a:rPr lang="uk-UA" sz="2000" b="1" dirty="0" smtClean="0">
                <a:latin typeface="Times New Roman" pitchFamily="18" charset="0"/>
              </a:rPr>
              <a:t>т</a:t>
            </a:r>
            <a:endParaRPr lang="ru-RU" sz="2000" b="1" dirty="0">
              <a:latin typeface="Times New Roman" pitchFamily="18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216377" y="4187444"/>
            <a:ext cx="1047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 b="1" dirty="0">
                <a:latin typeface="Times New Roman" pitchFamily="18" charset="0"/>
              </a:rPr>
              <a:t>Платон</a:t>
            </a:r>
            <a:endParaRPr lang="ru-RU" sz="2000" b="1" dirty="0">
              <a:latin typeface="Times New Roman" pitchFamily="18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835576" y="2065401"/>
            <a:ext cx="14065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 dirty="0" smtClean="0">
                <a:latin typeface="Times New Roman" pitchFamily="18" charset="0"/>
              </a:rPr>
              <a:t>Аристотель</a:t>
            </a:r>
            <a:endParaRPr lang="ru-RU" b="1" dirty="0">
              <a:latin typeface="Times New Roman" pitchFamily="18" charset="0"/>
            </a:endParaRPr>
          </a:p>
        </p:txBody>
      </p:sp>
      <p:sp>
        <p:nvSpPr>
          <p:cNvPr id="11" name="Rectangle 3"/>
          <p:cNvSpPr txBox="1">
            <a:spLocks noRot="1" noChangeArrowheads="1"/>
          </p:cNvSpPr>
          <p:nvPr/>
        </p:nvSpPr>
        <p:spPr>
          <a:xfrm>
            <a:off x="6963654" y="4146627"/>
            <a:ext cx="1928826" cy="357190"/>
          </a:xfrm>
          <a:prstGeom prst="rect">
            <a:avLst/>
          </a:prstGeom>
        </p:spPr>
        <p:txBody>
          <a:bodyPr vert="horz" lIns="182880" tIns="91440">
            <a:normAutofit fontScale="92500" lnSpcReduction="20000"/>
          </a:bodyPr>
          <a:lstStyle/>
          <a:p>
            <a:pPr marR="0" lvl="0" algn="ctr" defTabSz="914400" rtl="0" eaLnBrk="1" fontAlgn="auto" latinLnBrk="0" hangingPunct="1">
              <a:lnSpc>
                <a:spcPct val="9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Парацельс</a:t>
            </a:r>
          </a:p>
        </p:txBody>
      </p:sp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080" y="4623314"/>
            <a:ext cx="193040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3"/>
          <p:cNvSpPr txBox="1">
            <a:spLocks noRot="1" noChangeArrowheads="1"/>
          </p:cNvSpPr>
          <p:nvPr/>
        </p:nvSpPr>
        <p:spPr>
          <a:xfrm>
            <a:off x="5311257" y="2234708"/>
            <a:ext cx="3581223" cy="14103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just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Утверждал наличие «активного начала».</a:t>
            </a:r>
          </a:p>
          <a:p>
            <a:pPr marL="0" indent="0" algn="just"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«Живое может возникать не только в результате спаривания животных, но и от разложения почвы».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456297" y="4874335"/>
            <a:ext cx="27334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Опытным путем доказывал самозарождение лягушек, мышей, черепах, угрей из воды, воздуха, соломы, гниющего дерева и других неживых предметов.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4"/>
          <p:cNvSpPr txBox="1">
            <a:spLocks/>
          </p:cNvSpPr>
          <p:nvPr/>
        </p:nvSpPr>
        <p:spPr>
          <a:xfrm>
            <a:off x="285750" y="428604"/>
            <a:ext cx="5572125" cy="47752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Ван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Гельмонт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(1577 1644), </a:t>
            </a:r>
          </a:p>
        </p:txBody>
      </p:sp>
      <p:pic>
        <p:nvPicPr>
          <p:cNvPr id="3" name="Рисунок 5" descr="1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36712"/>
            <a:ext cx="8572500" cy="219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6" descr="005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928" y="3056958"/>
            <a:ext cx="2822326" cy="3556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97888" y="3632332"/>
            <a:ext cx="555998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Calibri" pitchFamily="34" charset="0"/>
              </a:rPr>
              <a:t>Описал эксперимент, в котором он за три недели якобы создал мышей. Для этого были нужны грязная рубашка, темный шкаф и горсть пшеницы. Активным началом в процессе зарождения мыши </a:t>
            </a:r>
            <a:r>
              <a:rPr lang="ru-RU" sz="2400" dirty="0">
                <a:latin typeface="Calibri" pitchFamily="34" charset="0"/>
              </a:rPr>
              <a:t>В</a:t>
            </a:r>
            <a:r>
              <a:rPr lang="ru-RU" sz="2400" dirty="0" smtClean="0">
                <a:latin typeface="Calibri" pitchFamily="34" charset="0"/>
              </a:rPr>
              <a:t>ан </a:t>
            </a:r>
            <a:r>
              <a:rPr lang="ru-RU" sz="2400" dirty="0" err="1" smtClean="0">
                <a:latin typeface="Calibri" pitchFamily="34" charset="0"/>
              </a:rPr>
              <a:t>Гельмонт</a:t>
            </a:r>
            <a:r>
              <a:rPr lang="ru-RU" sz="2400" dirty="0" smtClean="0">
                <a:latin typeface="Calibri" pitchFamily="34" charset="0"/>
              </a:rPr>
              <a:t> считал человеческий пот.</a:t>
            </a:r>
            <a:r>
              <a:rPr lang="ru-RU" sz="3600" dirty="0" smtClean="0">
                <a:latin typeface="Calibri" pitchFamily="34" charset="0"/>
              </a:rPr>
              <a:t> </a:t>
            </a:r>
            <a:endParaRPr lang="ru-RU" sz="2400" dirty="0">
              <a:latin typeface="Calibri" pitchFamily="34" charset="0"/>
            </a:endParaRPr>
          </a:p>
        </p:txBody>
      </p:sp>
      <p:sp>
        <p:nvSpPr>
          <p:cNvPr id="6" name="Умножение 5">
            <a:hlinkClick r:id="rId4" action="ppaction://hlinksldjump"/>
          </p:cNvPr>
          <p:cNvSpPr/>
          <p:nvPr/>
        </p:nvSpPr>
        <p:spPr>
          <a:xfrm>
            <a:off x="8460432" y="6309320"/>
            <a:ext cx="432048" cy="43204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8269" y="136599"/>
            <a:ext cx="8800777" cy="772121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dirty="0" smtClean="0">
                <a:solidFill>
                  <a:srgbClr val="FF0000"/>
                </a:solidFill>
              </a:rPr>
              <a:t>Теория панспермии-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жизнь на нашу планету занесена извне, из Вселенной.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2243409" y="928112"/>
            <a:ext cx="6793087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Гипотеза была выдвинута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середине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XIX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века. 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Наиболее полно изложил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Сванте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Аррениус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1895 г.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Согласно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гипотезе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панспермии: </a:t>
            </a:r>
          </a:p>
          <a:p>
            <a:pPr marL="88900" indent="-88900" algn="just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жизнь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существует вечно и переносится с планеты 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планету </a:t>
            </a:r>
          </a:p>
          <a:p>
            <a:pPr marL="88900" indent="-88900" algn="just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простейшие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организмы или их споры («семена жизни»), попадая на новую планету и найдя здесь благоприятные условия,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размножаются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давая начало эволюции от простейших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 сложным.</a:t>
            </a:r>
          </a:p>
          <a:p>
            <a:pPr algn="just"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возможно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что жизнь на Земле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возникла из одной-единственной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колонии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микроорганизмов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заброшенных из космоса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8" descr="110104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782576"/>
            <a:ext cx="4392488" cy="2827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ttps://www.chemistry.msu.edu/www/cache/file/0CC36657-05AF-47E0-9DEBF82B7CBB42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28112"/>
            <a:ext cx="2016224" cy="2775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1600" smtClean="0"/>
              <a:t>                                            </a:t>
            </a:r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1699575" y="158603"/>
            <a:ext cx="7330006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обоснования этой теории  используются многократные появления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НЛО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сообщения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встречах 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инопланетянами;</a:t>
            </a:r>
          </a:p>
          <a:p>
            <a:pPr algn="just">
              <a:buFont typeface="Arial" pitchFamily="34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наскальные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изображения предметов, похожих на ракеты и «космонавтов»,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изучении материалов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метеоритов и комет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них были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обнаружены многие  «предшественники живого» - такие вещества, как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цианогены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синильная кислота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органические соединения,  которые,    возможно, сыграли роль «семян», падавших на голую Землю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defRPr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На найденном в Антарктиде метеорите обнаружены объекты, которые можно идентифицировать как следы жизнедеятельности микроорганизмов из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космоса</a:t>
            </a:r>
          </a:p>
          <a:p>
            <a:pPr algn="just">
              <a:defRPr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Ф.Крик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основывался на двух косвенных доказательствах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65113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-универсальности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генетического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кода;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indent="265113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-необходимости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для нормального метаболизма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живых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существ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который встречается сейчас на планете крайне редко</a:t>
            </a:r>
            <a:r>
              <a:rPr lang="ru-RU" dirty="0">
                <a:latin typeface="Calibri" pitchFamily="34" charset="0"/>
              </a:rPr>
              <a:t>.</a:t>
            </a:r>
          </a:p>
          <a:p>
            <a:pPr algn="just">
              <a:defRPr/>
            </a:pPr>
            <a:endParaRPr lang="ru-RU" dirty="0" smtClean="0">
              <a:latin typeface="Calibri" pitchFamily="34" charset="0"/>
            </a:endParaRPr>
          </a:p>
          <a:p>
            <a:pPr algn="just"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802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686" y="3358764"/>
            <a:ext cx="1546887" cy="173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brunchilli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52687" y="116632"/>
            <a:ext cx="1494010" cy="1195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2132299" y="3466767"/>
            <a:ext cx="7011701" cy="7499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 algn="just">
              <a:lnSpc>
                <a:spcPct val="100000"/>
              </a:lnSpc>
              <a:defRPr/>
            </a:pP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71800" y="5261095"/>
            <a:ext cx="2273336" cy="1461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 descr="1101020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61143"/>
            <a:ext cx="3255939" cy="193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photohumanoids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709" y="4504373"/>
            <a:ext cx="1968181" cy="1476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7" descr="photohumanoids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94" y="5261095"/>
            <a:ext cx="1918437" cy="143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687" y="1484784"/>
            <a:ext cx="1546887" cy="1822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2339752" y="214290"/>
            <a:ext cx="6696744" cy="838446"/>
          </a:xfrm>
        </p:spPr>
        <p:txBody>
          <a:bodyPr>
            <a:normAutofit fontScale="90000"/>
          </a:bodyPr>
          <a:lstStyle/>
          <a:p>
            <a:pPr algn="ctr" eaLnBrk="1" hangingPunct="1">
              <a:lnSpc>
                <a:spcPct val="100000"/>
              </a:lnSpc>
              <a:defRPr/>
            </a:pPr>
            <a:r>
              <a:rPr lang="ru-RU" sz="3200" dirty="0" smtClean="0">
                <a:solidFill>
                  <a:srgbClr val="F31116"/>
                </a:solidFill>
                <a:latin typeface="Calibri" pitchFamily="34" charset="0"/>
              </a:rPr>
              <a:t>Опровержение теории </a:t>
            </a:r>
            <a:br>
              <a:rPr lang="ru-RU" sz="3200" dirty="0" smtClean="0">
                <a:solidFill>
                  <a:srgbClr val="F31116"/>
                </a:solidFill>
                <a:latin typeface="Calibri" pitchFamily="34" charset="0"/>
              </a:rPr>
            </a:br>
            <a:r>
              <a:rPr lang="ru-RU" sz="3200" dirty="0" smtClean="0">
                <a:solidFill>
                  <a:srgbClr val="F31116"/>
                </a:solidFill>
                <a:latin typeface="Calibri" pitchFamily="34" charset="0"/>
              </a:rPr>
              <a:t>самопроизвольного зарождения жизни</a:t>
            </a:r>
          </a:p>
        </p:txBody>
      </p:sp>
      <p:pic>
        <p:nvPicPr>
          <p:cNvPr id="6" name="Рисунок 5" descr="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645024"/>
            <a:ext cx="6646905" cy="2884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Red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4863"/>
            <a:ext cx="2376264" cy="2880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6"/>
          <p:cNvSpPr>
            <a:spLocks noGrp="1" noRot="1" noChangeArrowheads="1"/>
          </p:cNvSpPr>
          <p:nvPr>
            <p:ph sz="quarter" idx="13"/>
          </p:nvPr>
        </p:nvSpPr>
        <p:spPr>
          <a:xfrm>
            <a:off x="2483769" y="1124744"/>
            <a:ext cx="6480719" cy="2520280"/>
          </a:xfrm>
        </p:spPr>
        <p:txBody>
          <a:bodyPr>
            <a:normAutofit/>
          </a:bodyPr>
          <a:lstStyle/>
          <a:p>
            <a:pPr marL="0" indent="0" algn="just" eaLnBrk="1" hangingPunct="1">
              <a:buFont typeface="Wingdings" pitchFamily="2" charset="2"/>
              <a:buNone/>
              <a:defRPr/>
            </a:pPr>
            <a:r>
              <a:rPr lang="ru-RU" sz="2200" dirty="0" smtClean="0">
                <a:solidFill>
                  <a:schemeClr val="tx1"/>
                </a:solidFill>
                <a:latin typeface="Calibri" pitchFamily="34" charset="0"/>
              </a:rPr>
              <a:t>В своей работе «Эксперименты над зарождением насекомых» в 1668 г. Ф. </a:t>
            </a:r>
            <a:r>
              <a:rPr lang="ru-RU" sz="2200" dirty="0" err="1" smtClean="0">
                <a:solidFill>
                  <a:schemeClr val="tx1"/>
                </a:solidFill>
                <a:latin typeface="Calibri" pitchFamily="34" charset="0"/>
              </a:rPr>
              <a:t>Реди</a:t>
            </a:r>
            <a:r>
              <a:rPr lang="ru-RU" sz="2200" dirty="0" smtClean="0">
                <a:solidFill>
                  <a:schemeClr val="tx1"/>
                </a:solidFill>
                <a:latin typeface="Calibri" pitchFamily="34" charset="0"/>
              </a:rPr>
              <a:t> высказал предположение, что «черви» появились в результате полового размножения мух на гниющем мясе, а у самого гнилого мяса нет другой функции, кроме как служить питанием для мух и быть местом откладки их яиц.</a:t>
            </a:r>
          </a:p>
        </p:txBody>
      </p:sp>
      <p:sp>
        <p:nvSpPr>
          <p:cNvPr id="9" name="Rectangle 5"/>
          <p:cNvSpPr txBox="1">
            <a:spLocks noRot="1" noChangeArrowheads="1"/>
          </p:cNvSpPr>
          <p:nvPr/>
        </p:nvSpPr>
        <p:spPr>
          <a:xfrm>
            <a:off x="260579" y="2852936"/>
            <a:ext cx="2016224" cy="9357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ru-RU" sz="2800" smtClean="0">
                <a:solidFill>
                  <a:srgbClr val="F31116"/>
                </a:solidFill>
                <a:latin typeface="Calibri" pitchFamily="34" charset="0"/>
              </a:rPr>
              <a:t>Франческо </a:t>
            </a:r>
          </a:p>
          <a:p>
            <a:pPr algn="ctr"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ru-RU" sz="2800" smtClean="0">
                <a:solidFill>
                  <a:srgbClr val="F31116"/>
                </a:solidFill>
                <a:latin typeface="Calibri" pitchFamily="34" charset="0"/>
              </a:rPr>
              <a:t>Реди</a:t>
            </a:r>
            <a:endParaRPr lang="ru-RU" sz="2800" dirty="0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07504" y="147385"/>
            <a:ext cx="6120680" cy="619512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100000"/>
              </a:lnSpc>
              <a:defRPr/>
            </a:pPr>
            <a:r>
              <a:rPr lang="ru-RU" sz="3200" dirty="0" err="1" smtClean="0">
                <a:solidFill>
                  <a:srgbClr val="F31116"/>
                </a:solidFill>
                <a:latin typeface="Calibri" pitchFamily="34" charset="0"/>
              </a:rPr>
              <a:t>Ладзаро</a:t>
            </a:r>
            <a:r>
              <a:rPr lang="ru-RU" sz="3200" dirty="0" smtClean="0">
                <a:solidFill>
                  <a:srgbClr val="F31116"/>
                </a:solidFill>
                <a:latin typeface="Calibri" pitchFamily="34" charset="0"/>
              </a:rPr>
              <a:t> </a:t>
            </a:r>
            <a:r>
              <a:rPr lang="ru-RU" sz="3200" dirty="0" err="1" smtClean="0">
                <a:solidFill>
                  <a:srgbClr val="F31116"/>
                </a:solidFill>
                <a:latin typeface="Calibri" pitchFamily="34" charset="0"/>
              </a:rPr>
              <a:t>Спалланцани</a:t>
            </a:r>
            <a:endParaRPr lang="ru-RU" sz="3200" dirty="0" smtClean="0">
              <a:latin typeface="Calibri" pitchFamily="34" charset="0"/>
            </a:endParaRPr>
          </a:p>
        </p:txBody>
      </p:sp>
      <p:sp>
        <p:nvSpPr>
          <p:cNvPr id="5939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179512" y="944844"/>
            <a:ext cx="6192180" cy="4187952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Выступил против самозарождения бактерий.</a:t>
            </a:r>
          </a:p>
          <a:p>
            <a:pPr marL="0" indent="0"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 В 1765 г. провел следующий опыт: прокипятив мясной бульон в течение часа, он запаял вытянутое горлышко колбы. В запаянной колбе микроорганизмы не возникали. Из этого </a:t>
            </a:r>
            <a:r>
              <a:rPr lang="ru-RU" dirty="0" err="1" smtClean="0">
                <a:solidFill>
                  <a:schemeClr val="tx1"/>
                </a:solidFill>
                <a:latin typeface="Calibri" pitchFamily="34" charset="0"/>
              </a:rPr>
              <a:t>Спалланцани</a:t>
            </a:r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 сделал вывод, что высокая температура уничтожила все формы живых существ и что без них ничто живое уже не могло возникнуть.</a:t>
            </a:r>
          </a:p>
        </p:txBody>
      </p:sp>
      <p:pic>
        <p:nvPicPr>
          <p:cNvPr id="2050" name="Picture 2" descr="https://biology-forums.com/gallery/6_11_09_14_3_17_2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3645024"/>
            <a:ext cx="5256583" cy="2975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707088" y="116632"/>
            <a:ext cx="2418735" cy="3362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25246" y="836712"/>
            <a:ext cx="8820472" cy="504056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00000"/>
              </a:lnSpc>
              <a:defRPr/>
            </a:pPr>
            <a:r>
              <a:rPr lang="ru-RU" sz="22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Французская Академия наук назначила в 1859 г. специальную премию за попытку ответить на вопрос о самопроизвольном зарождении, которую получил в 1862 г. Луи Пастер</a:t>
            </a:r>
          </a:p>
        </p:txBody>
      </p:sp>
      <p:pic>
        <p:nvPicPr>
          <p:cNvPr id="60420" name="Picture 4" descr="pas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2061" y="1679328"/>
            <a:ext cx="1864018" cy="2469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7469591" y="1309996"/>
            <a:ext cx="13234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Луи Пастер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55845" y="4209007"/>
            <a:ext cx="7022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Опыт Пастера с колбами с изогнутыми </a:t>
            </a:r>
            <a:r>
              <a:rPr lang="en-US" sz="1600" b="1" dirty="0" smtClean="0"/>
              <a:t>S-</a:t>
            </a:r>
            <a:r>
              <a:rPr lang="ru-RU" sz="1600" b="1" dirty="0" smtClean="0"/>
              <a:t>образным горлышком </a:t>
            </a:r>
            <a:endParaRPr lang="ru-RU" sz="1600" b="1" dirty="0"/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61550"/>
            <a:ext cx="6674556" cy="2487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2"/>
          <p:cNvSpPr txBox="1">
            <a:spLocks noRot="1" noChangeArrowheads="1"/>
          </p:cNvSpPr>
          <p:nvPr/>
        </p:nvSpPr>
        <p:spPr>
          <a:xfrm>
            <a:off x="467544" y="5877272"/>
            <a:ext cx="8183880" cy="68126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ru-RU" sz="2400" b="1" dirty="0" smtClean="0">
                <a:solidFill>
                  <a:srgbClr val="F31116"/>
                </a:solidFill>
                <a:effectLst/>
                <a:latin typeface="Times New Roman" pitchFamily="18" charset="0"/>
                <a:cs typeface="Times New Roman" pitchFamily="18" charset="0"/>
              </a:rPr>
              <a:t>Виталистам, и сторонникам самозарождения был нанесен сокрушительный удар.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07325" y="4741111"/>
            <a:ext cx="56142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Вывод: другие организмы происходят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только от живых организмов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81166"/>
            <a:ext cx="82798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/>
              <a:t>? ? ?Как зародилась жизнь???</a:t>
            </a:r>
            <a:endParaRPr lang="ru-RU" sz="4400" b="1" dirty="0"/>
          </a:p>
        </p:txBody>
      </p:sp>
      <p:pic>
        <p:nvPicPr>
          <p:cNvPr id="1026" name="Picture 2" descr="https://im0-tub-ru.yandex.net/i?id=e302ae3ecbe1b8750bd457c563a14ba3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628800"/>
            <a:ext cx="3672408" cy="459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490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71472" y="714356"/>
            <a:ext cx="8183880" cy="105156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b="0" dirty="0" smtClean="0">
                <a:solidFill>
                  <a:schemeClr val="tx1"/>
                </a:solidFill>
                <a:effectLst/>
                <a:latin typeface="Calibri" pitchFamily="34" charset="0"/>
              </a:rPr>
              <a:t>Подтверждение теории биогенеза породило другую проблему.</a:t>
            </a:r>
          </a:p>
        </p:txBody>
      </p:sp>
      <p:sp>
        <p:nvSpPr>
          <p:cNvPr id="6246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500034" y="2786058"/>
            <a:ext cx="8072494" cy="3168650"/>
          </a:xfrm>
        </p:spPr>
        <p:txBody>
          <a:bodyPr>
            <a:normAutofit/>
          </a:bodyPr>
          <a:lstStyle/>
          <a:p>
            <a:pPr marL="0" indent="0" algn="just" eaLnBrk="1" hangingPunct="1">
              <a:buFont typeface="Wingdings" pitchFamily="2" charset="2"/>
              <a:buNone/>
              <a:defRPr/>
            </a:pPr>
            <a:r>
              <a:rPr lang="ru-RU" sz="4000" b="1" dirty="0" smtClean="0">
                <a:solidFill>
                  <a:srgbClr val="F31116"/>
                </a:solidFill>
                <a:latin typeface="Calibri" pitchFamily="34" charset="0"/>
              </a:rPr>
              <a:t>Коль скоро для возникновения живого организма необходим другой живой организм, то откуда же взялся самый первый живой организм?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461" y="234466"/>
            <a:ext cx="90861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/>
              <a:t>Современная теория – теория биохимической эволюции</a:t>
            </a:r>
          </a:p>
          <a:p>
            <a:pPr algn="ctr"/>
            <a:r>
              <a:rPr lang="ru-RU" sz="2400" b="1" dirty="0" smtClean="0"/>
              <a:t>Теория А.И.Опарина</a:t>
            </a:r>
            <a:endParaRPr lang="ru-RU" sz="2400" b="1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9847" y="1146373"/>
            <a:ext cx="821537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Появление жизни А.И. Опарин рассматривал как единый естественный процесс, который состоял из протекавшей в условиях ранней Земли первоначальной химической эволюции, перешедшей постепенно на качественно новый уровень - биохимическую эволюцию.</a:t>
            </a:r>
            <a:endParaRPr kumimoji="0" lang="ru-RU" sz="44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469812"/>
            <a:ext cx="5760640" cy="4043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51045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00034" y="714356"/>
            <a:ext cx="428628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Первым этапом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-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небиологический синтез органических молекул из неорганических</a:t>
            </a:r>
            <a:r>
              <a:rPr lang="ru-RU" sz="28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(абиогенез)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214290"/>
            <a:ext cx="3857652" cy="390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2214554"/>
            <a:ext cx="5715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6" y="4143380"/>
            <a:ext cx="455295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772134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260350"/>
            <a:ext cx="9144000" cy="6130963"/>
            <a:chOff x="441" y="8694"/>
            <a:chExt cx="10620" cy="6193"/>
          </a:xfrm>
        </p:grpSpPr>
        <p:sp>
          <p:nvSpPr>
            <p:cNvPr id="21509" name="Text Box 8"/>
            <p:cNvSpPr txBox="1">
              <a:spLocks noChangeArrowheads="1"/>
            </p:cNvSpPr>
            <p:nvPr/>
          </p:nvSpPr>
          <p:spPr bwMode="auto">
            <a:xfrm>
              <a:off x="3681" y="8694"/>
              <a:ext cx="5220" cy="900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 dirty="0"/>
                <a:t>Комплекс условий на первичной Земле</a:t>
              </a:r>
            </a:p>
          </p:txBody>
        </p:sp>
        <p:sp>
          <p:nvSpPr>
            <p:cNvPr id="21510" name="Line 9"/>
            <p:cNvSpPr>
              <a:spLocks noChangeShapeType="1"/>
            </p:cNvSpPr>
            <p:nvPr/>
          </p:nvSpPr>
          <p:spPr bwMode="auto">
            <a:xfrm flipH="1">
              <a:off x="2241" y="9234"/>
              <a:ext cx="14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1511" name="Line 10"/>
            <p:cNvSpPr>
              <a:spLocks noChangeShapeType="1"/>
            </p:cNvSpPr>
            <p:nvPr/>
          </p:nvSpPr>
          <p:spPr bwMode="auto">
            <a:xfrm>
              <a:off x="8901" y="9234"/>
              <a:ext cx="16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1512" name="Line 11"/>
            <p:cNvSpPr>
              <a:spLocks noChangeShapeType="1"/>
            </p:cNvSpPr>
            <p:nvPr/>
          </p:nvSpPr>
          <p:spPr bwMode="auto">
            <a:xfrm>
              <a:off x="2241" y="9234"/>
              <a:ext cx="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1513" name="Text Box 12"/>
            <p:cNvSpPr txBox="1">
              <a:spLocks noChangeArrowheads="1"/>
            </p:cNvSpPr>
            <p:nvPr/>
          </p:nvSpPr>
          <p:spPr bwMode="auto">
            <a:xfrm>
              <a:off x="441" y="9954"/>
              <a:ext cx="2520" cy="1580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b="1" dirty="0"/>
                <a:t>Достаточно высокая температура поверхности планеты</a:t>
              </a:r>
            </a:p>
          </p:txBody>
        </p:sp>
        <p:sp>
          <p:nvSpPr>
            <p:cNvPr id="21514" name="Line 13"/>
            <p:cNvSpPr>
              <a:spLocks noChangeShapeType="1"/>
            </p:cNvSpPr>
            <p:nvPr/>
          </p:nvSpPr>
          <p:spPr bwMode="auto">
            <a:xfrm>
              <a:off x="4581" y="959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1515" name="Text Box 14"/>
            <p:cNvSpPr txBox="1">
              <a:spLocks noChangeArrowheads="1"/>
            </p:cNvSpPr>
            <p:nvPr/>
          </p:nvSpPr>
          <p:spPr bwMode="auto">
            <a:xfrm>
              <a:off x="3321" y="9954"/>
              <a:ext cx="2520" cy="1620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n-US" sz="1600" b="1" i="1" dirty="0" smtClean="0"/>
            </a:p>
            <a:p>
              <a:pPr algn="ctr"/>
              <a:r>
                <a:rPr lang="ru-RU" sz="1600" b="1" i="1" dirty="0" smtClean="0"/>
                <a:t>Активная </a:t>
              </a:r>
              <a:r>
                <a:rPr lang="ru-RU" sz="1600" b="1" i="1" dirty="0"/>
                <a:t>вулканическая деятельность</a:t>
              </a:r>
            </a:p>
          </p:txBody>
        </p:sp>
        <p:sp>
          <p:nvSpPr>
            <p:cNvPr id="21516" name="Line 15"/>
            <p:cNvSpPr>
              <a:spLocks noChangeShapeType="1"/>
            </p:cNvSpPr>
            <p:nvPr/>
          </p:nvSpPr>
          <p:spPr bwMode="auto">
            <a:xfrm>
              <a:off x="6921" y="959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1517" name="Text Box 16"/>
            <p:cNvSpPr txBox="1">
              <a:spLocks noChangeArrowheads="1"/>
            </p:cNvSpPr>
            <p:nvPr/>
          </p:nvSpPr>
          <p:spPr bwMode="auto">
            <a:xfrm>
              <a:off x="6021" y="9954"/>
              <a:ext cx="2340" cy="1620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n-US" sz="1600" b="1" dirty="0" smtClean="0"/>
            </a:p>
            <a:p>
              <a:pPr algn="ctr"/>
              <a:r>
                <a:rPr lang="ru-RU" sz="1600" b="1" dirty="0" smtClean="0"/>
                <a:t>Грозовые </a:t>
              </a:r>
              <a:r>
                <a:rPr lang="ru-RU" sz="1600" b="1" dirty="0"/>
                <a:t>электрические разряды</a:t>
              </a:r>
            </a:p>
          </p:txBody>
        </p:sp>
        <p:sp>
          <p:nvSpPr>
            <p:cNvPr id="21518" name="Line 17"/>
            <p:cNvSpPr>
              <a:spLocks noChangeShapeType="1"/>
            </p:cNvSpPr>
            <p:nvPr/>
          </p:nvSpPr>
          <p:spPr bwMode="auto">
            <a:xfrm>
              <a:off x="10521" y="9234"/>
              <a:ext cx="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1519" name="Text Box 18"/>
            <p:cNvSpPr txBox="1">
              <a:spLocks noChangeArrowheads="1"/>
            </p:cNvSpPr>
            <p:nvPr/>
          </p:nvSpPr>
          <p:spPr bwMode="auto">
            <a:xfrm>
              <a:off x="8721" y="9954"/>
              <a:ext cx="2340" cy="1580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en-US" sz="1600" b="1" dirty="0" smtClean="0"/>
            </a:p>
            <a:p>
              <a:pPr algn="ctr"/>
              <a:r>
                <a:rPr lang="ru-RU" sz="1600" b="1" dirty="0" smtClean="0"/>
                <a:t>Ультрафиолетовое </a:t>
              </a:r>
              <a:r>
                <a:rPr lang="ru-RU" sz="1600" b="1" dirty="0"/>
                <a:t>излучение</a:t>
              </a:r>
            </a:p>
          </p:txBody>
        </p:sp>
        <p:sp>
          <p:nvSpPr>
            <p:cNvPr id="21520" name="Line 19"/>
            <p:cNvSpPr>
              <a:spLocks noChangeShapeType="1"/>
            </p:cNvSpPr>
            <p:nvPr/>
          </p:nvSpPr>
          <p:spPr bwMode="auto">
            <a:xfrm>
              <a:off x="1701" y="12114"/>
              <a:ext cx="84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1521" name="Line 20"/>
            <p:cNvSpPr>
              <a:spLocks noChangeShapeType="1"/>
            </p:cNvSpPr>
            <p:nvPr/>
          </p:nvSpPr>
          <p:spPr bwMode="auto">
            <a:xfrm>
              <a:off x="1701" y="1175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1522" name="Line 21"/>
            <p:cNvSpPr>
              <a:spLocks noChangeShapeType="1"/>
            </p:cNvSpPr>
            <p:nvPr/>
          </p:nvSpPr>
          <p:spPr bwMode="auto">
            <a:xfrm>
              <a:off x="4401" y="11574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1523" name="Line 22"/>
            <p:cNvSpPr>
              <a:spLocks noChangeShapeType="1"/>
            </p:cNvSpPr>
            <p:nvPr/>
          </p:nvSpPr>
          <p:spPr bwMode="auto">
            <a:xfrm>
              <a:off x="7101" y="11574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1524" name="Line 23"/>
            <p:cNvSpPr>
              <a:spLocks noChangeShapeType="1"/>
            </p:cNvSpPr>
            <p:nvPr/>
          </p:nvSpPr>
          <p:spPr bwMode="auto">
            <a:xfrm>
              <a:off x="10161" y="11394"/>
              <a:ext cx="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1525" name="Line 24"/>
            <p:cNvSpPr>
              <a:spLocks noChangeShapeType="1"/>
            </p:cNvSpPr>
            <p:nvPr/>
          </p:nvSpPr>
          <p:spPr bwMode="auto">
            <a:xfrm>
              <a:off x="5841" y="1211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1526" name="Text Box 25"/>
            <p:cNvSpPr txBox="1">
              <a:spLocks noChangeArrowheads="1"/>
            </p:cNvSpPr>
            <p:nvPr/>
          </p:nvSpPr>
          <p:spPr bwMode="auto">
            <a:xfrm>
              <a:off x="4041" y="12474"/>
              <a:ext cx="3600" cy="900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b="1" dirty="0"/>
                <a:t>Результат их воздействия</a:t>
              </a:r>
            </a:p>
          </p:txBody>
        </p:sp>
        <p:sp>
          <p:nvSpPr>
            <p:cNvPr id="21527" name="Line 26"/>
            <p:cNvSpPr>
              <a:spLocks noChangeShapeType="1"/>
            </p:cNvSpPr>
            <p:nvPr/>
          </p:nvSpPr>
          <p:spPr bwMode="auto">
            <a:xfrm>
              <a:off x="5841" y="13374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1528" name="Text Box 27"/>
            <p:cNvSpPr txBox="1">
              <a:spLocks noChangeArrowheads="1"/>
            </p:cNvSpPr>
            <p:nvPr/>
          </p:nvSpPr>
          <p:spPr bwMode="auto">
            <a:xfrm>
              <a:off x="3843" y="13627"/>
              <a:ext cx="4320" cy="1260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600" b="1" dirty="0"/>
                <a:t>Синтез органических веществ из неорганических соединений, протекающий в водной среде.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446205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323528" y="1168588"/>
            <a:ext cx="3960440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      </a:t>
            </a:r>
            <a:r>
              <a:rPr kumimoji="0" lang="ru-RU" sz="220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В 1953 году американские ученые Пьер </a:t>
            </a:r>
            <a:r>
              <a:rPr kumimoji="0" lang="ru-RU" sz="220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Юри</a:t>
            </a:r>
            <a:r>
              <a:rPr kumimoji="0" lang="ru-RU" sz="220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и Стэнли Миллер, А.И. Опарина в ряде </a:t>
            </a:r>
            <a:r>
              <a:rPr kumimoji="0" lang="ru-RU" sz="220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экспериментов</a:t>
            </a:r>
            <a:r>
              <a:rPr kumimoji="0" lang="ru-RU" sz="220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смоделировали условия, происходящие на первобытной Земле, и синтезировали </a:t>
            </a:r>
            <a:r>
              <a:rPr lang="ru-RU" sz="22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и </a:t>
            </a:r>
            <a:r>
              <a:rPr lang="ru-RU" sz="2200" dirty="0" smtClean="0">
                <a:latin typeface="Calibri" pitchFamily="34" charset="0"/>
              </a:rPr>
              <a:t>углекислоты, аммиака, метана, водорода и воды </a:t>
            </a:r>
            <a:r>
              <a:rPr kumimoji="0" lang="ru-RU" sz="220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многие биологические вещества (аминокислоты, </a:t>
            </a:r>
            <a:r>
              <a:rPr kumimoji="0" lang="ru-RU" sz="2200" u="none" strike="noStrike" cap="none" normalizeH="0" baseline="0" dirty="0" err="1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аденин</a:t>
            </a:r>
            <a:r>
              <a:rPr kumimoji="0" lang="ru-RU" sz="220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, простые сахара). </a:t>
            </a:r>
            <a:endParaRPr kumimoji="0" lang="ru-RU" sz="2200" u="none" strike="noStrike" cap="none" normalizeH="0" baseline="0" dirty="0" smtClean="0">
              <a:ln>
                <a:noFill/>
              </a:ln>
              <a:effectLst/>
              <a:latin typeface="Calibri" pitchFamily="34" charset="0"/>
              <a:cs typeface="Arial" pitchFamily="34" charset="0"/>
            </a:endParaRPr>
          </a:p>
        </p:txBody>
      </p:sp>
      <p:pic>
        <p:nvPicPr>
          <p:cNvPr id="6" name="Picture 5" descr="1101020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4" y="428604"/>
            <a:ext cx="4466690" cy="6024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9248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357158" y="571480"/>
            <a:ext cx="828680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Второй этап - концентрация органических веществ</a:t>
            </a:r>
            <a:r>
              <a:rPr kumimoji="0" lang="ru-RU" sz="20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По </a:t>
            </a:r>
            <a:r>
              <a:rPr lang="ru-RU" sz="1400" dirty="0" smtClean="0">
                <a:latin typeface="Calibri" pitchFamily="34" charset="0"/>
                <a:ea typeface="Times New Roman" pitchFamily="18" charset="0"/>
                <a:cs typeface="Arial" pitchFamily="34" charset="0"/>
              </a:rPr>
              <a:t>А.И. О</a:t>
            </a:r>
            <a:r>
              <a:rPr kumimoji="0" lang="ru-RU" sz="14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парину высокомолекулярные соединения могут самопроизвольно концентрироваться и образовывать коацерваты.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Коацерват - это сгусток, образующийся при концентрировании органического вещества в первичном океане. </a:t>
            </a:r>
            <a:endParaRPr kumimoji="0" lang="ru-RU" sz="40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2500306"/>
            <a:ext cx="3357586" cy="3558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86182" y="3286124"/>
            <a:ext cx="5017309" cy="1666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3656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79388" y="260350"/>
            <a:ext cx="8785225" cy="5761038"/>
            <a:chOff x="1341" y="594"/>
            <a:chExt cx="9900" cy="7200"/>
          </a:xfrm>
        </p:grpSpPr>
        <p:sp>
          <p:nvSpPr>
            <p:cNvPr id="23557" name="Text Box 5"/>
            <p:cNvSpPr txBox="1">
              <a:spLocks noChangeArrowheads="1"/>
            </p:cNvSpPr>
            <p:nvPr/>
          </p:nvSpPr>
          <p:spPr bwMode="auto">
            <a:xfrm>
              <a:off x="2061" y="594"/>
              <a:ext cx="8416" cy="720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>
                  <a:solidFill>
                    <a:srgbClr val="000066"/>
                  </a:solidFill>
                </a:rPr>
                <a:t>Коацерватная капля = сгусток органических веществ</a:t>
              </a:r>
            </a:p>
          </p:txBody>
        </p:sp>
        <p:sp>
          <p:nvSpPr>
            <p:cNvPr id="23558" name="Line 6"/>
            <p:cNvSpPr>
              <a:spLocks noChangeShapeType="1"/>
            </p:cNvSpPr>
            <p:nvPr/>
          </p:nvSpPr>
          <p:spPr bwMode="auto">
            <a:xfrm>
              <a:off x="5841" y="1314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59" name="Text Box 7"/>
            <p:cNvSpPr txBox="1">
              <a:spLocks noChangeArrowheads="1"/>
            </p:cNvSpPr>
            <p:nvPr/>
          </p:nvSpPr>
          <p:spPr bwMode="auto">
            <a:xfrm>
              <a:off x="3554" y="1697"/>
              <a:ext cx="4860" cy="893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>
                  <a:solidFill>
                    <a:srgbClr val="000066"/>
                  </a:solidFill>
                </a:rPr>
                <a:t>Характерные для неё процессы</a:t>
              </a:r>
            </a:p>
          </p:txBody>
        </p:sp>
        <p:sp>
          <p:nvSpPr>
            <p:cNvPr id="23560" name="Line 8"/>
            <p:cNvSpPr>
              <a:spLocks noChangeShapeType="1"/>
            </p:cNvSpPr>
            <p:nvPr/>
          </p:nvSpPr>
          <p:spPr bwMode="auto">
            <a:xfrm flipH="1">
              <a:off x="2061" y="2214"/>
              <a:ext cx="14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1" name="Line 9"/>
            <p:cNvSpPr>
              <a:spLocks noChangeShapeType="1"/>
            </p:cNvSpPr>
            <p:nvPr/>
          </p:nvSpPr>
          <p:spPr bwMode="auto">
            <a:xfrm>
              <a:off x="2061" y="2214"/>
              <a:ext cx="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2" name="Text Box 10"/>
            <p:cNvSpPr txBox="1">
              <a:spLocks noChangeArrowheads="1"/>
            </p:cNvSpPr>
            <p:nvPr/>
          </p:nvSpPr>
          <p:spPr bwMode="auto">
            <a:xfrm>
              <a:off x="1341" y="2934"/>
              <a:ext cx="2520" cy="2700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dirty="0">
                  <a:solidFill>
                    <a:srgbClr val="000066"/>
                  </a:solidFill>
                </a:rPr>
                <a:t>Распад одной капли на две или несколько более мелких</a:t>
              </a:r>
            </a:p>
            <a:p>
              <a:pPr algn="ctr"/>
              <a:r>
                <a:rPr lang="ru-RU" sz="1600" dirty="0">
                  <a:solidFill>
                    <a:srgbClr val="000066"/>
                  </a:solidFill>
                </a:rPr>
                <a:t>(напоминает деление клетки у живого организма)</a:t>
              </a:r>
            </a:p>
          </p:txBody>
        </p:sp>
        <p:sp>
          <p:nvSpPr>
            <p:cNvPr id="23563" name="Line 11"/>
            <p:cNvSpPr>
              <a:spLocks noChangeShapeType="1"/>
            </p:cNvSpPr>
            <p:nvPr/>
          </p:nvSpPr>
          <p:spPr bwMode="auto">
            <a:xfrm>
              <a:off x="8361" y="2214"/>
              <a:ext cx="16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4" name="Line 12"/>
            <p:cNvSpPr>
              <a:spLocks noChangeShapeType="1"/>
            </p:cNvSpPr>
            <p:nvPr/>
          </p:nvSpPr>
          <p:spPr bwMode="auto">
            <a:xfrm>
              <a:off x="9981" y="2214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5" name="Text Box 13"/>
            <p:cNvSpPr txBox="1">
              <a:spLocks noChangeArrowheads="1"/>
            </p:cNvSpPr>
            <p:nvPr/>
          </p:nvSpPr>
          <p:spPr bwMode="auto">
            <a:xfrm>
              <a:off x="8541" y="2754"/>
              <a:ext cx="2700" cy="2700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ru-RU" dirty="0" smtClean="0">
                <a:solidFill>
                  <a:srgbClr val="000066"/>
                </a:solidFill>
              </a:endParaRPr>
            </a:p>
            <a:p>
              <a:pPr algn="ctr"/>
              <a:r>
                <a:rPr lang="ru-RU" dirty="0" smtClean="0">
                  <a:solidFill>
                    <a:srgbClr val="000066"/>
                  </a:solidFill>
                </a:rPr>
                <a:t>Увеличение </a:t>
              </a:r>
              <a:r>
                <a:rPr lang="ru-RU" dirty="0">
                  <a:solidFill>
                    <a:srgbClr val="000066"/>
                  </a:solidFill>
                </a:rPr>
                <a:t>размеров капли </a:t>
              </a:r>
              <a:r>
                <a:rPr lang="ru-RU" sz="1600" dirty="0">
                  <a:solidFill>
                    <a:srgbClr val="000066"/>
                  </a:solidFill>
                </a:rPr>
                <a:t>(напоминает процесс роста у живого организма)</a:t>
              </a:r>
              <a:endParaRPr lang="ru-RU" dirty="0">
                <a:solidFill>
                  <a:srgbClr val="000066"/>
                </a:solidFill>
              </a:endParaRPr>
            </a:p>
          </p:txBody>
        </p:sp>
        <p:sp>
          <p:nvSpPr>
            <p:cNvPr id="23566" name="Line 14"/>
            <p:cNvSpPr>
              <a:spLocks noChangeShapeType="1"/>
            </p:cNvSpPr>
            <p:nvPr/>
          </p:nvSpPr>
          <p:spPr bwMode="auto">
            <a:xfrm>
              <a:off x="5841" y="2574"/>
              <a:ext cx="0" cy="3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7" name="Line 15"/>
            <p:cNvSpPr>
              <a:spLocks noChangeShapeType="1"/>
            </p:cNvSpPr>
            <p:nvPr/>
          </p:nvSpPr>
          <p:spPr bwMode="auto">
            <a:xfrm>
              <a:off x="2601" y="5814"/>
              <a:ext cx="64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8" name="Line 16"/>
            <p:cNvSpPr>
              <a:spLocks noChangeShapeType="1"/>
            </p:cNvSpPr>
            <p:nvPr/>
          </p:nvSpPr>
          <p:spPr bwMode="auto">
            <a:xfrm>
              <a:off x="2601" y="581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69" name="Line 17"/>
            <p:cNvSpPr>
              <a:spLocks noChangeShapeType="1"/>
            </p:cNvSpPr>
            <p:nvPr/>
          </p:nvSpPr>
          <p:spPr bwMode="auto">
            <a:xfrm>
              <a:off x="9081" y="581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3570" name="Text Box 18"/>
            <p:cNvSpPr txBox="1">
              <a:spLocks noChangeArrowheads="1"/>
            </p:cNvSpPr>
            <p:nvPr/>
          </p:nvSpPr>
          <p:spPr bwMode="auto">
            <a:xfrm>
              <a:off x="1701" y="6174"/>
              <a:ext cx="2160" cy="1440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>
                  <a:solidFill>
                    <a:srgbClr val="000066"/>
                  </a:solidFill>
                </a:rPr>
                <a:t>Поглощение веществ из внешней среды</a:t>
              </a:r>
            </a:p>
          </p:txBody>
        </p:sp>
        <p:sp>
          <p:nvSpPr>
            <p:cNvPr id="23571" name="Text Box 19"/>
            <p:cNvSpPr txBox="1">
              <a:spLocks noChangeArrowheads="1"/>
            </p:cNvSpPr>
            <p:nvPr/>
          </p:nvSpPr>
          <p:spPr bwMode="auto">
            <a:xfrm>
              <a:off x="4761" y="6174"/>
              <a:ext cx="2520" cy="1620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>
                  <a:solidFill>
                    <a:srgbClr val="000066"/>
                  </a:solidFill>
                </a:rPr>
                <a:t>Синтез и распад (расщепление) молекул веществ внутри капли</a:t>
              </a:r>
            </a:p>
          </p:txBody>
        </p:sp>
        <p:sp>
          <p:nvSpPr>
            <p:cNvPr id="23572" name="Text Box 20"/>
            <p:cNvSpPr txBox="1">
              <a:spLocks noChangeArrowheads="1"/>
            </p:cNvSpPr>
            <p:nvPr/>
          </p:nvSpPr>
          <p:spPr bwMode="auto">
            <a:xfrm>
              <a:off x="8001" y="6174"/>
              <a:ext cx="2520" cy="1620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>
                  <a:solidFill>
                    <a:srgbClr val="000066"/>
                  </a:solidFill>
                </a:rPr>
                <a:t>Выделение веществ во внешнюю среду</a:t>
              </a:r>
            </a:p>
          </p:txBody>
        </p:sp>
      </p:grpSp>
      <p:sp>
        <p:nvSpPr>
          <p:cNvPr id="13333" name="Text Box 21"/>
          <p:cNvSpPr txBox="1">
            <a:spLocks noChangeArrowheads="1"/>
          </p:cNvSpPr>
          <p:nvPr/>
        </p:nvSpPr>
        <p:spPr bwMode="auto">
          <a:xfrm>
            <a:off x="428596" y="6092825"/>
            <a:ext cx="85011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rgbClr val="000066"/>
                </a:solidFill>
              </a:rPr>
              <a:t>Напоминают процесс обмена веществ у живого организма</a:t>
            </a:r>
          </a:p>
        </p:txBody>
      </p:sp>
    </p:spTree>
    <p:extLst>
      <p:ext uri="{BB962C8B-B14F-4D97-AF65-F5344CB8AC3E}">
        <p14:creationId xmlns:p14="http://schemas.microsoft.com/office/powerpoint/2010/main" val="92106623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1142984"/>
            <a:ext cx="6090341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8" y="2285992"/>
            <a:ext cx="3286148" cy="4217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85720" y="511054"/>
            <a:ext cx="82868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Третий этап-возникновение молекул, способных самовоспроизводиться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kumimoji="0" lang="ru-RU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              </a:t>
            </a:r>
            <a:endParaRPr kumimoji="0" lang="ru-RU" sz="32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29322" y="1071546"/>
            <a:ext cx="30003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Arial" pitchFamily="34" charset="0"/>
              </a:rPr>
              <a:t>Образование молекулы ДНК- носителя генетической информации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97938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642910" y="500042"/>
            <a:ext cx="778674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4 этап - Образование биологических мембранных комплексов, отграничивающих внутреннее содержимое системы и обеспечивающее связь с окружающей средой .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0" y="1142984"/>
            <a:ext cx="7024714" cy="5371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1789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357166"/>
            <a:ext cx="85725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Пятый  этап</a:t>
            </a:r>
            <a:r>
              <a:rPr lang="ru-RU" sz="2000" dirty="0"/>
              <a:t> </a:t>
            </a:r>
            <a:r>
              <a:rPr lang="ru-RU" sz="2000" dirty="0" smtClean="0"/>
              <a:t>- </a:t>
            </a:r>
            <a:r>
              <a:rPr lang="ru-RU" sz="2000" b="1" dirty="0" smtClean="0"/>
              <a:t>Появление </a:t>
            </a:r>
            <a:r>
              <a:rPr lang="ru-RU" sz="2000" b="1" dirty="0"/>
              <a:t>первых клеточных организмов - </a:t>
            </a:r>
            <a:r>
              <a:rPr lang="ru-RU" sz="2400" b="1" dirty="0" err="1" smtClean="0"/>
              <a:t>пробионтов</a:t>
            </a:r>
            <a:endParaRPr lang="ru-RU" sz="2400" dirty="0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1142984"/>
            <a:ext cx="3357586" cy="4335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2" y="1000108"/>
            <a:ext cx="2928958" cy="2538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60" y="3143248"/>
            <a:ext cx="4286280" cy="3327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642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031"/>
          <a:stretch>
            <a:fillRect/>
          </a:stretch>
        </p:blipFill>
        <p:spPr bwMode="auto">
          <a:xfrm>
            <a:off x="142844" y="642918"/>
            <a:ext cx="6500858" cy="5648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571472" y="326389"/>
            <a:ext cx="688129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Шестой  этап – появление процесса фотосинтеза 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44208" y="4127715"/>
            <a:ext cx="24482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биологическая </a:t>
            </a:r>
            <a:r>
              <a:rPr lang="ru-RU" sz="2000" b="1" dirty="0" smtClean="0"/>
              <a:t>эволюция </a:t>
            </a:r>
            <a:r>
              <a:rPr lang="ru-RU" sz="2400" b="1" u="sng" dirty="0" smtClean="0"/>
              <a:t>(биогенез)</a:t>
            </a:r>
            <a:endParaRPr lang="ru-RU" sz="2000" u="sng" dirty="0"/>
          </a:p>
        </p:txBody>
      </p:sp>
      <p:sp>
        <p:nvSpPr>
          <p:cNvPr id="12" name="Стрелка углом 11"/>
          <p:cNvSpPr/>
          <p:nvPr/>
        </p:nvSpPr>
        <p:spPr>
          <a:xfrm rot="5400000">
            <a:off x="6500826" y="2428868"/>
            <a:ext cx="1714512" cy="142876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Умножение 1">
            <a:hlinkClick r:id="rId3" action="ppaction://hlinksldjump"/>
          </p:cNvPr>
          <p:cNvSpPr/>
          <p:nvPr/>
        </p:nvSpPr>
        <p:spPr>
          <a:xfrm>
            <a:off x="8072462" y="5949280"/>
            <a:ext cx="459978" cy="36004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30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357158" y="2399220"/>
            <a:ext cx="84296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теория абиогенеза </a:t>
            </a:r>
            <a:r>
              <a:rPr kumimoji="0" lang="ru-RU" sz="28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- </a:t>
            </a:r>
            <a:r>
              <a:rPr lang="ru-RU" sz="2400" b="1" dirty="0">
                <a:latin typeface="Calibri" pitchFamily="34" charset="0"/>
              </a:rPr>
              <a:t>живое происходит из неживого</a:t>
            </a:r>
            <a:r>
              <a:rPr kumimoji="0" lang="ru-RU" sz="24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714356"/>
            <a:ext cx="853784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u="sng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теория биогенеза </a:t>
            </a:r>
            <a:r>
              <a:rPr lang="ru-RU" sz="2000" b="1" u="sng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ru-RU" sz="2400" b="1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все </a:t>
            </a:r>
            <a:r>
              <a:rPr lang="ru-RU" sz="2400" b="1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живое происходит только от живого</a:t>
            </a:r>
            <a:r>
              <a:rPr lang="ru-RU" sz="2000" b="1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lang="ru-RU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b="1" u="sng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714348" y="1326520"/>
            <a:ext cx="650085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«биогенез» - </a:t>
            </a:r>
            <a:r>
              <a:rPr lang="ru-RU" sz="20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био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» – жизнь; </a:t>
            </a:r>
            <a:r>
              <a:rPr lang="ru-RU" sz="20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«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генезис» – развитие. 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3143248"/>
            <a:ext cx="84296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«абиогенез» -  «а» - отрицание; </a:t>
            </a:r>
            <a:r>
              <a:rPr lang="ru-RU" sz="20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био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» – жизнь; </a:t>
            </a:r>
            <a:r>
              <a:rPr lang="ru-RU" sz="20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«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генезис» – развитие.  </a:t>
            </a:r>
          </a:p>
        </p:txBody>
      </p:sp>
    </p:spTree>
    <p:extLst>
      <p:ext uri="{BB962C8B-B14F-4D97-AF65-F5344CB8AC3E}">
        <p14:creationId xmlns:p14="http://schemas.microsoft.com/office/powerpoint/2010/main" val="1333098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548680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Установите со­от­вет­ствие между </a:t>
            </a:r>
            <a:r>
              <a:rPr lang="ru-RU" dirty="0" smtClean="0"/>
              <a:t>гипотезой о происхождении жизни и теорией, </a:t>
            </a:r>
            <a:r>
              <a:rPr lang="ru-RU" dirty="0"/>
              <a:t>для </a:t>
            </a:r>
            <a:r>
              <a:rPr lang="ru-RU" dirty="0" smtClean="0"/>
              <a:t>ко­то­рой эта гипотеза относится: </a:t>
            </a:r>
            <a:r>
              <a:rPr lang="ru-RU" dirty="0"/>
              <a:t>к каж­до­му эле­мен­ту пер­во­го столб­ца под­бе­ри­те со­от­вет­ству­ю­щий эле­мент из вто­ро­го столбца.</a:t>
            </a:r>
          </a:p>
          <a:p>
            <a:r>
              <a:rPr lang="ru-RU" dirty="0"/>
              <a:t> 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14478" y="1896647"/>
            <a:ext cx="4373545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lang="ru-RU" sz="16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А. </a:t>
            </a:r>
            <a:r>
              <a:rPr kumimoji="0" lang="ru-RU" sz="16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гипотеза стационарного состояния, согласно которой жизнь существовала всегда;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endParaRPr kumimoji="0" lang="ru-RU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lang="ru-RU" sz="16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Б. </a:t>
            </a:r>
            <a:r>
              <a:rPr kumimoji="0" lang="ru-RU" sz="16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гипотеза многократного само-произвольного самозарождения жизни из неживого вещества (Витализма);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endParaRPr kumimoji="0" lang="ru-RU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lang="ru-RU" sz="16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В. </a:t>
            </a:r>
            <a:r>
              <a:rPr kumimoji="0" lang="ru-RU" sz="16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гипотеза, основанная на признании сверхъестественного происхождения жизни в результате акта божественного творения;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endParaRPr kumimoji="0" lang="ru-RU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lang="ru-RU" sz="16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Г. </a:t>
            </a:r>
            <a:r>
              <a:rPr kumimoji="0" lang="ru-RU" sz="16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гипотеза панспермии – внеземного происхождения жизни;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</a:tabLst>
            </a:pPr>
            <a:endParaRPr kumimoji="0" lang="ru-RU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lang="ru-RU" sz="16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Д. </a:t>
            </a:r>
            <a:r>
              <a:rPr kumimoji="0" lang="ru-RU" sz="16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гипотеза эволюционного возникновения жизни на Земле в ходе физической и химической эволюции и т. д. или биохимической эволюции</a:t>
            </a:r>
            <a:endParaRPr kumimoji="0" lang="ru-RU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3185" y="1528157"/>
            <a:ext cx="38418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Calibri" pitchFamily="34" charset="0"/>
              </a:rPr>
              <a:t>Гипотезы происхождения жизни</a:t>
            </a:r>
            <a:endParaRPr lang="ru-RU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292081" y="1916048"/>
            <a:ext cx="36029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</a:t>
            </a: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теория абиогенеза</a:t>
            </a:r>
            <a:r>
              <a:rPr kumimoji="0" lang="ru-RU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живое происходит из неживого</a:t>
            </a:r>
            <a:r>
              <a:rPr kumimoji="0" lang="ru-RU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92081" y="2780928"/>
            <a:ext cx="3602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u="sng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2. теория </a:t>
            </a:r>
            <a:r>
              <a:rPr lang="ru-RU" b="1" u="sng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биогенеза </a:t>
            </a:r>
            <a:r>
              <a:rPr lang="ru-RU" b="1" u="sng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ru-RU" b="1" dirty="0" smtClean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все </a:t>
            </a:r>
            <a:r>
              <a:rPr lang="ru-RU" b="1" dirty="0">
                <a:solidFill>
                  <a:prstClr val="black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живое происходит только от живого.</a:t>
            </a:r>
            <a:endParaRPr lang="ru-RU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b="1" u="sng" dirty="0">
              <a:solidFill>
                <a:prstClr val="black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916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14348" y="1285860"/>
          <a:ext cx="7715304" cy="4143405"/>
        </p:xfrm>
        <a:graphic>
          <a:graphicData uri="http://schemas.openxmlformats.org/drawingml/2006/table">
            <a:tbl>
              <a:tblPr/>
              <a:tblGrid>
                <a:gridCol w="2571768"/>
                <a:gridCol w="5143536"/>
              </a:tblGrid>
              <a:tr h="5524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Calibri"/>
                          <a:ea typeface="Times New Roman"/>
                        </a:rPr>
                        <a:t>1. «Первичный бульон»-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Calibri"/>
                          <a:ea typeface="Times New Roman"/>
                        </a:rPr>
                        <a:t>А. многомолекулярные комплексы, окруженные водной оболочкой;</a:t>
                      </a:r>
                      <a:endParaRPr lang="ru-RU" sz="2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4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Calibri"/>
                          <a:ea typeface="Times New Roman"/>
                        </a:rPr>
                        <a:t>2. Коацерваты-</a:t>
                      </a:r>
                      <a:endParaRPr lang="ru-RU" sz="2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Calibri"/>
                          <a:ea typeface="Times New Roman"/>
                        </a:rPr>
                        <a:t>Б. синтез молекул органических веществ из неорганических, без участия живых организмов;</a:t>
                      </a:r>
                      <a:endParaRPr lang="ru-RU" sz="2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49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Calibri"/>
                          <a:ea typeface="Times New Roman"/>
                        </a:rPr>
                        <a:t>3. Матричный синтез-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Calibri"/>
                          <a:ea typeface="Times New Roman"/>
                        </a:rPr>
                        <a:t>В. Открытые саморегулирующиеся и самовоспроизводящие системы, существующие на Земле, построенные из биополимеров-белков и нуклеиновых кислот;</a:t>
                      </a:r>
                      <a:endParaRPr lang="ru-RU" sz="2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86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Calibri"/>
                          <a:ea typeface="Times New Roman"/>
                        </a:rPr>
                        <a:t>4. Живые организмы-</a:t>
                      </a:r>
                      <a:endParaRPr lang="ru-RU" sz="2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Calibri"/>
                          <a:ea typeface="Times New Roman"/>
                        </a:rPr>
                        <a:t>Г. Внезапное изменение наследственных свойств организма, приводящее к изменению тех или иных его признаков;</a:t>
                      </a:r>
                      <a:endParaRPr lang="ru-RU" sz="2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4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Calibri"/>
                          <a:ea typeface="Times New Roman"/>
                        </a:rPr>
                        <a:t>5. Абиогенный синтез-</a:t>
                      </a:r>
                      <a:endParaRPr lang="ru-RU" sz="2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Calibri"/>
                          <a:ea typeface="Times New Roman"/>
                        </a:rPr>
                        <a:t>Д. растворенные в воде компоненты первичной атмосферы, различные соли;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4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Calibri"/>
                          <a:ea typeface="Times New Roman"/>
                        </a:rPr>
                        <a:t>6. Мутация-</a:t>
                      </a:r>
                      <a:endParaRPr lang="ru-RU" sz="2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Calibri"/>
                          <a:ea typeface="Times New Roman"/>
                        </a:rPr>
                        <a:t>Е. процесс самовоспроизведения простейших </a:t>
                      </a:r>
                      <a:r>
                        <a:rPr lang="ru-RU" sz="1800" dirty="0" err="1">
                          <a:latin typeface="Calibri"/>
                          <a:ea typeface="Times New Roman"/>
                        </a:rPr>
                        <a:t>полинуклеотидов</a:t>
                      </a:r>
                      <a:r>
                        <a:rPr lang="ru-RU" sz="1800" dirty="0">
                          <a:latin typeface="Calibri"/>
                          <a:ea typeface="Times New Roman"/>
                        </a:rPr>
                        <a:t>.</a:t>
                      </a:r>
                      <a:endParaRPr lang="ru-RU" sz="2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714348" y="469264"/>
            <a:ext cx="778674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Каждому термину, указанному в левой колонке, подберите соответствующее ему определение, приведенное в правой колонке.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785786" y="5750172"/>
            <a:ext cx="507206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Ответ: 1-Д; 2-А; 3-Е; 4-В; 5-Б; 6-Г.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987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1091</TotalTime>
  <Words>1253</Words>
  <Application>Microsoft Office PowerPoint</Application>
  <PresentationFormat>Экран (4:3)</PresentationFormat>
  <Paragraphs>132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Исполнительная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Теория панспермии- жизнь на нашу планету занесена извне, из Вселенной.</vt:lpstr>
      <vt:lpstr>                                            </vt:lpstr>
      <vt:lpstr>Опровержение теории  самопроизвольного зарождения жизни</vt:lpstr>
      <vt:lpstr>Ладзаро Спалланцани</vt:lpstr>
      <vt:lpstr>Французская Академия наук назначила в 1859 г. специальную премию за попытку ответить на вопрос о самопроизвольном зарождении, которую получил в 1862 г. Луи Пастер</vt:lpstr>
      <vt:lpstr>Презентация PowerPoint</vt:lpstr>
      <vt:lpstr>Подтверждение теории биогенеза породило другую проблему.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XXX</dc:creator>
  <cp:lastModifiedBy>Bars</cp:lastModifiedBy>
  <cp:revision>21</cp:revision>
  <dcterms:created xsi:type="dcterms:W3CDTF">2010-02-08T17:35:39Z</dcterms:created>
  <dcterms:modified xsi:type="dcterms:W3CDTF">2019-05-25T17:09:12Z</dcterms:modified>
</cp:coreProperties>
</file>