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handoutMasterIdLst>
    <p:handoutMasterId r:id="rId19"/>
  </p:handoutMasterIdLst>
  <p:sldIdLst>
    <p:sldId id="259" r:id="rId3"/>
    <p:sldId id="260" r:id="rId4"/>
    <p:sldId id="261" r:id="rId5"/>
    <p:sldId id="262" r:id="rId6"/>
    <p:sldId id="268" r:id="rId7"/>
    <p:sldId id="264" r:id="rId8"/>
    <p:sldId id="269" r:id="rId9"/>
    <p:sldId id="265" r:id="rId10"/>
    <p:sldId id="258" r:id="rId11"/>
    <p:sldId id="266" r:id="rId12"/>
    <p:sldId id="267" r:id="rId13"/>
    <p:sldId id="270" r:id="rId14"/>
    <p:sldId id="274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9900"/>
    <a:srgbClr val="D60093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F4EB80-25AB-4F0E-B151-E4F4A2922E81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09BC9-3D61-4178-B67B-E42A6FDBA0C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285861"/>
            <a:ext cx="7772400" cy="1214446"/>
          </a:xfrm>
        </p:spPr>
        <p:txBody>
          <a:bodyPr/>
          <a:lstStyle>
            <a:lvl1pPr>
              <a:defRPr>
                <a:solidFill>
                  <a:srgbClr val="D6009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57187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99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99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535113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2174875"/>
            <a:ext cx="385447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385606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85606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92961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714356"/>
            <a:ext cx="2822603" cy="7207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14356"/>
            <a:ext cx="4926040" cy="54118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10" y="1500174"/>
            <a:ext cx="2822603" cy="46259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57231"/>
            <a:ext cx="5486400" cy="387034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99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792961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600200"/>
            <a:ext cx="78581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CB78-09D0-4BEF-BBCC-7C71EAC5E3AD}" type="datetimeFigureOut">
              <a:rPr lang="ru-RU" smtClean="0"/>
              <a:pPr/>
              <a:t>12.10.2011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826BA-FE90-4795-AAAA-69635F0B8A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D60093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764704"/>
            <a:ext cx="792088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u="sng" dirty="0" smtClean="0">
                <a:latin typeface="Bookman Old Style" pitchFamily="18" charset="0"/>
              </a:rPr>
              <a:t>Тема урока</a:t>
            </a:r>
            <a:r>
              <a:rPr lang="ru-RU" sz="3600" b="1" dirty="0" smtClean="0">
                <a:latin typeface="Bookman Old Style" pitchFamily="18" charset="0"/>
              </a:rPr>
              <a:t>: </a:t>
            </a:r>
          </a:p>
          <a:p>
            <a:endParaRPr lang="en-US" sz="1200" b="1" dirty="0" smtClean="0">
              <a:latin typeface="Bookman Old Style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3000" b="1" dirty="0" smtClean="0">
                <a:latin typeface="Bookman Old Style" pitchFamily="18" charset="0"/>
              </a:rPr>
              <a:t>«ОСОБЕННОСТИ СТРОЕНИЕ КЛЕТОК </a:t>
            </a:r>
            <a:endParaRPr lang="en-US" sz="3000" b="1" dirty="0" smtClean="0">
              <a:latin typeface="Bookman Old Style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3000" b="1" dirty="0" smtClean="0">
                <a:latin typeface="Bookman Old Style" pitchFamily="18" charset="0"/>
              </a:rPr>
              <a:t>РАСТЕНИЙ, ЖИВОТНЫХ, ГРИБОВ»</a:t>
            </a:r>
            <a:endParaRPr lang="ru-RU" sz="3000" b="1" dirty="0"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3429000"/>
            <a:ext cx="7128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solidFill>
                  <a:srgbClr val="FF0000"/>
                </a:solidFill>
              </a:rPr>
              <a:t>Вопрос урока: </a:t>
            </a:r>
          </a:p>
          <a:p>
            <a:pPr algn="just">
              <a:lnSpc>
                <a:spcPct val="150000"/>
              </a:lnSpc>
            </a:pPr>
            <a:r>
              <a:rPr lang="ru-RU" sz="2400" b="1" i="1" dirty="0" smtClean="0">
                <a:solidFill>
                  <a:srgbClr val="FF0000"/>
                </a:solidFill>
              </a:rPr>
              <a:t>Выяснить имеются ли сходства или различия в строении клеток растений, животных и грибов?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71600" y="3068960"/>
            <a:ext cx="7344816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Обязательными компонентами любой клетки является: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ОБОЛОЧКА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ЯДРО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ЦИТОПЛАЗМА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683568" y="842229"/>
            <a:ext cx="63367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Что общего между клетками растений, животных и грибов?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81540">
            <a:off x="6930574" y="921313"/>
            <a:ext cx="1345488" cy="1903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  <a:grayscl/>
          </a:blip>
          <a:srcRect l="11995" t="18775" r="13634" b="18641"/>
          <a:stretch>
            <a:fillRect/>
          </a:stretch>
        </p:blipFill>
        <p:spPr bwMode="auto">
          <a:xfrm>
            <a:off x="4932040" y="3645024"/>
            <a:ext cx="3222358" cy="2078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 стрелкой 6"/>
          <p:cNvCxnSpPr/>
          <p:nvPr/>
        </p:nvCxnSpPr>
        <p:spPr>
          <a:xfrm>
            <a:off x="2771800" y="4005064"/>
            <a:ext cx="2808312" cy="360040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051720" y="4437112"/>
            <a:ext cx="3960440" cy="288032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203848" y="4941168"/>
            <a:ext cx="2736304" cy="288032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836712"/>
            <a:ext cx="80153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ЭУКАРИОТЫ</a:t>
            </a:r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  - </a:t>
            </a:r>
            <a:r>
              <a:rPr lang="ru-RU" sz="2000" b="1" dirty="0" smtClean="0">
                <a:latin typeface="Bookman Old Style" pitchFamily="18" charset="0"/>
              </a:rPr>
              <a:t>организмы, </a:t>
            </a:r>
            <a:r>
              <a:rPr lang="ru-RU" sz="2000" b="1" u="sng" dirty="0" smtClean="0">
                <a:solidFill>
                  <a:srgbClr val="FF0000"/>
                </a:solidFill>
                <a:latin typeface="Bookman Old Style" pitchFamily="18" charset="0"/>
              </a:rPr>
              <a:t>имеющие</a:t>
            </a:r>
            <a:r>
              <a:rPr lang="ru-RU" sz="2000" b="1" dirty="0" smtClean="0">
                <a:latin typeface="Bookman Old Style" pitchFamily="18" charset="0"/>
              </a:rPr>
              <a:t> четко </a:t>
            </a:r>
          </a:p>
          <a:p>
            <a:r>
              <a:rPr lang="ru-RU" sz="2000" b="1" dirty="0" smtClean="0">
                <a:latin typeface="Bookman Old Style" pitchFamily="18" charset="0"/>
              </a:rPr>
              <a:t>                                                         оформленное </a:t>
            </a:r>
            <a:r>
              <a:rPr lang="ru-RU" sz="2000" b="1" u="sng" dirty="0" smtClean="0">
                <a:solidFill>
                  <a:srgbClr val="FF0000"/>
                </a:solidFill>
                <a:latin typeface="Bookman Old Style" pitchFamily="18" charset="0"/>
              </a:rPr>
              <a:t>ядро</a:t>
            </a:r>
            <a:endParaRPr lang="ru-RU" sz="2000" b="1" u="sng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755576" y="1700808"/>
            <a:ext cx="7488832" cy="2592288"/>
            <a:chOff x="755576" y="2132856"/>
            <a:chExt cx="7488832" cy="2592288"/>
          </a:xfrm>
        </p:grpSpPr>
        <p:sp>
          <p:nvSpPr>
            <p:cNvPr id="5" name="Овал 4"/>
            <p:cNvSpPr/>
            <p:nvPr/>
          </p:nvSpPr>
          <p:spPr>
            <a:xfrm>
              <a:off x="2915816" y="2132856"/>
              <a:ext cx="3240360" cy="936104"/>
            </a:xfrm>
            <a:prstGeom prst="ellipse">
              <a:avLst/>
            </a:prstGeom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1"/>
              <a:tileRect/>
            </a:gradFill>
            <a:ln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00CC"/>
                  </a:solidFill>
                  <a:latin typeface="Bookman Old Style" pitchFamily="18" charset="0"/>
                </a:rPr>
                <a:t>ЭУКАРИОТЫ</a:t>
              </a:r>
              <a:endParaRPr lang="ru-RU" sz="2000" b="1" dirty="0">
                <a:solidFill>
                  <a:srgbClr val="0000CC"/>
                </a:solidFill>
                <a:latin typeface="Bookman Old Style" pitchFamily="18" charset="0"/>
              </a:endParaRPr>
            </a:p>
          </p:txBody>
        </p:sp>
        <p:sp>
          <p:nvSpPr>
            <p:cNvPr id="7" name="Овал 6"/>
            <p:cNvSpPr/>
            <p:nvPr/>
          </p:nvSpPr>
          <p:spPr>
            <a:xfrm>
              <a:off x="755576" y="3789040"/>
              <a:ext cx="2376264" cy="936104"/>
            </a:xfrm>
            <a:prstGeom prst="ellipse">
              <a:avLst/>
            </a:prstGeom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1"/>
              <a:tileRect/>
            </a:gradFill>
            <a:ln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rgbClr val="0000CC"/>
                  </a:solidFill>
                  <a:latin typeface="Bookman Old Style" pitchFamily="18" charset="0"/>
                </a:rPr>
                <a:t>Царство растений</a:t>
              </a:r>
              <a:endParaRPr lang="ru-RU" b="1" dirty="0">
                <a:solidFill>
                  <a:srgbClr val="0000CC"/>
                </a:solidFill>
                <a:latin typeface="Bookman Old Style" pitchFamily="18" charset="0"/>
              </a:endParaRPr>
            </a:p>
          </p:txBody>
        </p:sp>
        <p:sp>
          <p:nvSpPr>
            <p:cNvPr id="8" name="Овал 7"/>
            <p:cNvSpPr/>
            <p:nvPr/>
          </p:nvSpPr>
          <p:spPr>
            <a:xfrm>
              <a:off x="3347864" y="3789040"/>
              <a:ext cx="2376264" cy="936104"/>
            </a:xfrm>
            <a:prstGeom prst="ellipse">
              <a:avLst/>
            </a:prstGeom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1"/>
              <a:tileRect/>
            </a:gradFill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rgbClr val="0000CC"/>
                  </a:solidFill>
                  <a:latin typeface="Bookman Old Style" pitchFamily="18" charset="0"/>
                </a:rPr>
                <a:t>Царство грибов</a:t>
              </a:r>
              <a:endParaRPr lang="ru-RU" b="1" dirty="0">
                <a:solidFill>
                  <a:srgbClr val="0000CC"/>
                </a:solidFill>
                <a:latin typeface="Bookman Old Style" pitchFamily="18" charset="0"/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5868144" y="3789040"/>
              <a:ext cx="2376264" cy="936104"/>
            </a:xfrm>
            <a:prstGeom prst="ellipse">
              <a:avLst/>
            </a:prstGeom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1"/>
              <a:tileRect/>
            </a:gradFill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rgbClr val="0000CC"/>
                  </a:solidFill>
                  <a:latin typeface="Bookman Old Style" pitchFamily="18" charset="0"/>
                </a:rPr>
                <a:t>Царство животных</a:t>
              </a:r>
              <a:endParaRPr lang="ru-RU" b="1" dirty="0">
                <a:solidFill>
                  <a:srgbClr val="0000CC"/>
                </a:solidFill>
                <a:latin typeface="Bookman Old Style" pitchFamily="18" charset="0"/>
              </a:endParaRPr>
            </a:p>
          </p:txBody>
        </p:sp>
        <p:cxnSp>
          <p:nvCxnSpPr>
            <p:cNvPr id="11" name="Прямая со стрелкой 10"/>
            <p:cNvCxnSpPr>
              <a:stCxn id="5" idx="4"/>
              <a:endCxn id="7" idx="0"/>
            </p:cNvCxnSpPr>
            <p:nvPr/>
          </p:nvCxnSpPr>
          <p:spPr>
            <a:xfrm flipH="1">
              <a:off x="1943708" y="3068960"/>
              <a:ext cx="2592288" cy="720080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/>
            <p:cNvCxnSpPr>
              <a:stCxn id="5" idx="4"/>
              <a:endCxn id="8" idx="0"/>
            </p:cNvCxnSpPr>
            <p:nvPr/>
          </p:nvCxnSpPr>
          <p:spPr>
            <a:xfrm>
              <a:off x="4535996" y="3068960"/>
              <a:ext cx="0" cy="720080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>
              <a:stCxn id="5" idx="4"/>
              <a:endCxn id="9" idx="0"/>
            </p:cNvCxnSpPr>
            <p:nvPr/>
          </p:nvCxnSpPr>
          <p:spPr>
            <a:xfrm>
              <a:off x="4535996" y="3068960"/>
              <a:ext cx="2520280" cy="720080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437112"/>
            <a:ext cx="252028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437112"/>
            <a:ext cx="201622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437112"/>
            <a:ext cx="267640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79832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ПРОКАРИОТЫ</a:t>
            </a:r>
            <a:r>
              <a:rPr lang="ru-RU" dirty="0" smtClean="0">
                <a:latin typeface="Bookman Old Style" pitchFamily="18" charset="0"/>
              </a:rPr>
              <a:t> – </a:t>
            </a:r>
            <a:r>
              <a:rPr lang="ru-RU" sz="2000" b="1" dirty="0" smtClean="0">
                <a:latin typeface="Bookman Old Style" pitchFamily="18" charset="0"/>
              </a:rPr>
              <a:t>организмы, </a:t>
            </a:r>
            <a:r>
              <a:rPr lang="ru-RU" sz="2000" b="1" u="sng" dirty="0" smtClean="0">
                <a:solidFill>
                  <a:srgbClr val="FF0000"/>
                </a:solidFill>
                <a:latin typeface="Bookman Old Style" pitchFamily="18" charset="0"/>
              </a:rPr>
              <a:t>не имеющие </a:t>
            </a:r>
            <a:r>
              <a:rPr lang="ru-RU" sz="2000" b="1" dirty="0" smtClean="0">
                <a:latin typeface="Bookman Old Style" pitchFamily="18" charset="0"/>
              </a:rPr>
              <a:t>четко </a:t>
            </a:r>
          </a:p>
          <a:p>
            <a:r>
              <a:rPr lang="ru-RU" sz="2000" b="1" dirty="0" smtClean="0">
                <a:latin typeface="Bookman Old Style" pitchFamily="18" charset="0"/>
              </a:rPr>
              <a:t>                                                       оформленного </a:t>
            </a:r>
            <a:r>
              <a:rPr lang="ru-RU" sz="2000" b="1" u="sng" dirty="0" smtClean="0">
                <a:solidFill>
                  <a:srgbClr val="FF0000"/>
                </a:solidFill>
                <a:latin typeface="Bookman Old Style" pitchFamily="18" charset="0"/>
              </a:rPr>
              <a:t>ядра</a:t>
            </a:r>
            <a:endParaRPr lang="ru-RU" sz="2000" b="1" u="sng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7843892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83568" y="764704"/>
          <a:ext cx="7776864" cy="5141204"/>
        </p:xfrm>
        <a:graphic>
          <a:graphicData uri="http://schemas.openxmlformats.org/drawingml/2006/table">
            <a:tbl>
              <a:tblPr/>
              <a:tblGrid>
                <a:gridCol w="1804329"/>
                <a:gridCol w="1944217"/>
                <a:gridCol w="2014159"/>
                <a:gridCol w="2014159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СТРОЕНИЕ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КЛЕТКИ 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РАСТИТЕЛЬНАЯ 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ЖИВОТНАЯ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ГРИБНАЯ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Запасное питательное вещество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крахмал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Способ питания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автотрофный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Оболочка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клеточная стенка (целлюлоза)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Ядро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Цитоплазма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Вакуоль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Хлоропласты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Митохондрии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Лизосомы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Ап.Гольджи</a:t>
                      </a:r>
                      <a:endParaRPr lang="ru-RU" sz="12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Bookman Old Style" pitchFamily="18" charset="0"/>
                          <a:ea typeface="Calibri"/>
                          <a:cs typeface="Times New Roman"/>
                        </a:rPr>
                        <a:t>ЭПС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Клеточный центр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Рибосомы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427984" y="1196752"/>
            <a:ext cx="2016224" cy="4536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1196752"/>
            <a:ext cx="1944216" cy="4536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444208" y="1196752"/>
            <a:ext cx="2016224" cy="4536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3356992"/>
            <a:ext cx="1800200" cy="237626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18876" t="14250" b="15156"/>
          <a:stretch>
            <a:fillRect/>
          </a:stretch>
        </p:blipFill>
        <p:spPr bwMode="auto">
          <a:xfrm>
            <a:off x="285720" y="285728"/>
            <a:ext cx="8715404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83568" y="764704"/>
          <a:ext cx="7776864" cy="5141204"/>
        </p:xfrm>
        <a:graphic>
          <a:graphicData uri="http://schemas.openxmlformats.org/drawingml/2006/table">
            <a:tbl>
              <a:tblPr/>
              <a:tblGrid>
                <a:gridCol w="1804329"/>
                <a:gridCol w="1944217"/>
                <a:gridCol w="2014159"/>
                <a:gridCol w="2014159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СТРОЕНИЕ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КЛЕТКИ 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РАСТИТЕЛЬНАЯ 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ЖИВОТНАЯ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ГРИБНАЯ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Запасное питательное вещество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крахмал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Способ питания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автотрофный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Оболочка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клеточная стенка (целлюлоза)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Ядро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Цитоплазма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Вакуоль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Хлоропласты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Митохондрии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Лизосомы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Ап.Гольджи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ЭПС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Клеточный центр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Рибосомы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427984" y="1196752"/>
            <a:ext cx="2016224" cy="4680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444208" y="1196752"/>
            <a:ext cx="2016224" cy="4680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18876" t="14000" b="28156"/>
          <a:stretch>
            <a:fillRect/>
          </a:stretch>
        </p:blipFill>
        <p:spPr bwMode="auto">
          <a:xfrm>
            <a:off x="214282" y="428604"/>
            <a:ext cx="8715404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83569" y="764704"/>
          <a:ext cx="7848871" cy="5141204"/>
        </p:xfrm>
        <a:graphic>
          <a:graphicData uri="http://schemas.openxmlformats.org/drawingml/2006/table">
            <a:tbl>
              <a:tblPr/>
              <a:tblGrid>
                <a:gridCol w="1821036"/>
                <a:gridCol w="1962219"/>
                <a:gridCol w="2032808"/>
                <a:gridCol w="2032808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СТРОЕНИЕ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КЛЕТКИ 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РАСТИТЕЛЬНАЯ 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ЖИВОТНАЯ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ГРИБНАЯ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Запасное питательное вещество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крахмал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Способ питания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автотрофный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Оболочка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клеточная стенка (целлюлоза)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хитин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Ядро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Цитоплазма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Вакуоль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Хлоропласты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Митохондрии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Лизосомы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Ап.Гольджи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ЭПС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Клеточный центр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Рибосомы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516216" y="1196752"/>
            <a:ext cx="2016224" cy="4680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8508" t="27773" r="8122" b="8250"/>
          <a:stretch>
            <a:fillRect/>
          </a:stretch>
        </p:blipFill>
        <p:spPr bwMode="auto">
          <a:xfrm>
            <a:off x="285720" y="928670"/>
            <a:ext cx="8658749" cy="53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14678" y="357166"/>
            <a:ext cx="3114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СТРОЕНИЕ ГРИБНОЙ  КЛЕТКИ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786446" y="1571612"/>
            <a:ext cx="24288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Поры ядерной мембраны</a:t>
            </a:r>
            <a:endParaRPr lang="ru-RU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215074" y="2928935"/>
            <a:ext cx="24288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Клеточная стенка</a:t>
            </a:r>
            <a:endParaRPr lang="ru-RU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857884" y="4643446"/>
            <a:ext cx="24288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Ядро </a:t>
            </a:r>
            <a:endParaRPr lang="ru-RU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929322" y="5286388"/>
            <a:ext cx="24288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Митохондрии </a:t>
            </a:r>
            <a:endParaRPr lang="ru-RU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14480" y="4357694"/>
            <a:ext cx="24288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Эндоплазматическая сеть </a:t>
            </a:r>
            <a:endParaRPr lang="ru-RU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5214950"/>
            <a:ext cx="24288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Жировые молекулы 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3569" y="764704"/>
          <a:ext cx="7848871" cy="5141204"/>
        </p:xfrm>
        <a:graphic>
          <a:graphicData uri="http://schemas.openxmlformats.org/drawingml/2006/table">
            <a:tbl>
              <a:tblPr/>
              <a:tblGrid>
                <a:gridCol w="1821036"/>
                <a:gridCol w="1962219"/>
                <a:gridCol w="2032808"/>
                <a:gridCol w="2032808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СТРОЕНИЕ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КЛЕТКИ 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РАСТИТЕЛЬНАЯ 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ЖИВОТНАЯ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ГРИБНАЯ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Запасное питательное вещество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крахмал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Способ питания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автотрофный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Оболочка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клеточная стенка (целлюлоза)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хитин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Ядро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Цитоплазма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Вакуоль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Хлоропласты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Митохондрии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Лизосомы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Ап.Гольджи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ЭПС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Клеточный центр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Рибосомы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827584" y="1052736"/>
            <a:ext cx="7632848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Общее между всеми клетками:</a:t>
            </a:r>
            <a:endParaRPr kumimoji="0" lang="ru-RU" sz="28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оболочка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ядро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цитоплазма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наличие запасного питательного вещества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3569" y="764704"/>
          <a:ext cx="7848871" cy="5141204"/>
        </p:xfrm>
        <a:graphic>
          <a:graphicData uri="http://schemas.openxmlformats.org/drawingml/2006/table">
            <a:tbl>
              <a:tblPr/>
              <a:tblGrid>
                <a:gridCol w="1821036"/>
                <a:gridCol w="1962219"/>
                <a:gridCol w="2032808"/>
                <a:gridCol w="2032808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СТРОЕНИЕ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КЛЕТКИ 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РАСТИТЕЛЬНАЯ 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ЖИВОТНАЯ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ГРИБНАЯ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КЛЕТКА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4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Запасное питательное вещество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крахмал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гликоген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Способ питания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автотрофный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гетеротрофный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Оболочка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клеточная стенка (целлюлоза)</a:t>
                      </a:r>
                      <a:endParaRPr lang="ru-RU" sz="14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Мембрана +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хитин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Ядро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Цитоплазма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Вакуоль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Хлоропласты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Митохондрии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Лизосомы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latin typeface="Bookman Old Style" pitchFamily="18" charset="0"/>
                          <a:ea typeface="Calibri"/>
                          <a:cs typeface="Times New Roman"/>
                        </a:rPr>
                        <a:t>Ап.Гольджи</a:t>
                      </a:r>
                      <a:endParaRPr lang="ru-RU" sz="1200" b="1" dirty="0"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ЭПС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Клеточный центр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1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Рибосомы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Bookman Old Style" pitchFamily="18" charset="0"/>
                          <a:ea typeface="Calibri"/>
                          <a:cs typeface="Times New Roman"/>
                        </a:rPr>
                        <a:t>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83568" y="649289"/>
            <a:ext cx="7848872" cy="500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92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Различия</a:t>
            </a:r>
            <a:r>
              <a:rPr kumimoji="0" lang="ru-RU" sz="2800" b="1" i="0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в строении клеток</a:t>
            </a:r>
          </a:p>
          <a:p>
            <a:pPr marL="0" marR="0" lvl="0" indent="292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2921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в строении оболочки</a:t>
            </a: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растений – клеточная стенка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грибов - хитин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2921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 в наборе органоидов</a:t>
            </a: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всех клеток – митохондрии, лизосомы, </a:t>
            </a:r>
            <a:r>
              <a:rPr kumimoji="0" lang="ru-RU" sz="140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ап</a:t>
            </a: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Гольджи</a:t>
            </a: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, ЭПС, рибосомы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растительной – вакуоль, хлоропласты, нет клеточного центра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грибов – нет вакуоли, хлоропластов, есть клеточный центр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2921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-типе питания клетки</a:t>
            </a: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400" dirty="0" smtClean="0"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растений – автотрофный</a:t>
            </a: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для животных</a:t>
            </a:r>
            <a:r>
              <a:rPr kumimoji="0" lang="ru-RU" sz="140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и грибов – гетеротрофный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2921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-в запасном веществе клетки</a:t>
            </a: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для растений – крахмал</a:t>
            </a:r>
          </a:p>
          <a:p>
            <a:pPr marR="0" lvl="0" indent="7143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400" dirty="0" smtClean="0">
                <a:latin typeface="Bookman Old Style" pitchFamily="18" charset="0"/>
                <a:cs typeface="Arial" pitchFamily="34" charset="0"/>
              </a:rPr>
              <a:t>для животных и грибов - гликоген</a:t>
            </a:r>
            <a:endParaRPr kumimoji="0" lang="ru-RU" sz="1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5556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77800" indent="-177800">
              <a:buFont typeface="+mj-lt"/>
              <a:buAutoNum type="arabicPeriod"/>
            </a:pPr>
            <a:r>
              <a:rPr lang="ru-RU" sz="1200" dirty="0" smtClean="0">
                <a:latin typeface="Bookman Old Style" pitchFamily="18" charset="0"/>
              </a:rPr>
              <a:t>Часть клетки, отделяющую ее содержимое от других клеток или внешней среды, называют ___________.</a:t>
            </a:r>
          </a:p>
          <a:p>
            <a:pPr marL="177800" indent="-177800">
              <a:buFont typeface="+mj-lt"/>
              <a:buAutoNum type="arabicPeriod"/>
            </a:pPr>
            <a:endParaRPr lang="ru-RU" sz="1200" dirty="0" smtClean="0">
              <a:latin typeface="Bookman Old Style" pitchFamily="18" charset="0"/>
            </a:endParaRPr>
          </a:p>
          <a:p>
            <a:pPr marL="177800" indent="-177800">
              <a:buFont typeface="+mj-lt"/>
              <a:buAutoNum type="arabicPeriod"/>
            </a:pPr>
            <a:r>
              <a:rPr lang="ru-RU" sz="1200" dirty="0" smtClean="0">
                <a:latin typeface="Bookman Old Style" pitchFamily="18" charset="0"/>
              </a:rPr>
              <a:t>Внутренняя среда клетки – это ____________________</a:t>
            </a:r>
          </a:p>
          <a:p>
            <a:pPr marL="177800" indent="-177800"/>
            <a:endParaRPr lang="ru-RU" sz="1200" dirty="0" smtClean="0">
              <a:latin typeface="Bookman Old Style" pitchFamily="18" charset="0"/>
            </a:endParaRPr>
          </a:p>
          <a:p>
            <a:pPr marL="177800" indent="-177800"/>
            <a:r>
              <a:rPr lang="ru-RU" sz="1200" dirty="0" smtClean="0">
                <a:latin typeface="Bookman Old Style" pitchFamily="18" charset="0"/>
              </a:rPr>
              <a:t>3. В клетке эукариот содержатся постоянные структурные компоненты </a:t>
            </a:r>
            <a:r>
              <a:rPr lang="ru-RU" sz="1200" smtClean="0">
                <a:latin typeface="Bookman Old Style" pitchFamily="18" charset="0"/>
              </a:rPr>
              <a:t>– ____________</a:t>
            </a:r>
            <a:endParaRPr lang="ru-RU" sz="1200" dirty="0" smtClean="0">
              <a:latin typeface="Bookman Old Style" pitchFamily="18" charset="0"/>
            </a:endParaRPr>
          </a:p>
          <a:p>
            <a:pPr marL="177800" indent="-177800"/>
            <a:endParaRPr lang="ru-RU" sz="1200" dirty="0" smtClean="0">
              <a:latin typeface="Bookman Old Style" pitchFamily="18" charset="0"/>
            </a:endParaRPr>
          </a:p>
          <a:p>
            <a:pPr marL="177800" indent="-177800"/>
            <a:r>
              <a:rPr lang="ru-RU" sz="1200" dirty="0" smtClean="0">
                <a:latin typeface="Bookman Old Style" pitchFamily="18" charset="0"/>
              </a:rPr>
              <a:t>4. К прокариотам относят:</a:t>
            </a:r>
          </a:p>
          <a:p>
            <a:pPr indent="268288"/>
            <a:r>
              <a:rPr lang="ru-RU" sz="1200" dirty="0" smtClean="0">
                <a:latin typeface="Bookman Old Style" pitchFamily="18" charset="0"/>
              </a:rPr>
              <a:t>А) водоросли                  В) грибы</a:t>
            </a:r>
          </a:p>
          <a:p>
            <a:pPr indent="268288"/>
            <a:r>
              <a:rPr lang="ru-RU" sz="1200" dirty="0" smtClean="0">
                <a:latin typeface="Bookman Old Style" pitchFamily="18" charset="0"/>
              </a:rPr>
              <a:t>Б) бактерии                   Г) мхи</a:t>
            </a:r>
          </a:p>
          <a:p>
            <a:pPr indent="268288"/>
            <a:endParaRPr lang="ru-RU" sz="1200" dirty="0" smtClean="0">
              <a:latin typeface="Bookman Old Style" pitchFamily="18" charset="0"/>
            </a:endParaRPr>
          </a:p>
          <a:p>
            <a:r>
              <a:rPr lang="ru-RU" sz="1200" dirty="0" smtClean="0">
                <a:latin typeface="Bookman Old Style" pitchFamily="18" charset="0"/>
              </a:rPr>
              <a:t>5. К эукариотам относят </a:t>
            </a:r>
          </a:p>
          <a:p>
            <a:pPr indent="268288"/>
            <a:r>
              <a:rPr lang="ru-RU" sz="1200" dirty="0" smtClean="0">
                <a:latin typeface="Bookman Old Style" pitchFamily="18" charset="0"/>
              </a:rPr>
              <a:t>А) растения                   В) животные</a:t>
            </a:r>
          </a:p>
          <a:p>
            <a:pPr indent="268288"/>
            <a:r>
              <a:rPr lang="ru-RU" sz="1200" dirty="0" smtClean="0">
                <a:latin typeface="Bookman Old Style" pitchFamily="18" charset="0"/>
              </a:rPr>
              <a:t>Б) грибы                        Г) все ответы правильны</a:t>
            </a:r>
          </a:p>
          <a:p>
            <a:pPr indent="268288"/>
            <a:endParaRPr lang="ru-RU" sz="1200" dirty="0" smtClean="0">
              <a:latin typeface="Bookman Old Style" pitchFamily="18" charset="0"/>
            </a:endParaRPr>
          </a:p>
          <a:p>
            <a:r>
              <a:rPr lang="ru-RU" sz="1200" dirty="0" smtClean="0">
                <a:latin typeface="Bookman Old Style" pitchFamily="18" charset="0"/>
              </a:rPr>
              <a:t>6. В клетках растений, в отличии от животных, запасное питательное вещество</a:t>
            </a:r>
          </a:p>
          <a:p>
            <a:pPr indent="268288"/>
            <a:r>
              <a:rPr lang="ru-RU" sz="1200" dirty="0" smtClean="0">
                <a:latin typeface="Bookman Old Style" pitchFamily="18" charset="0"/>
              </a:rPr>
              <a:t>А) крахмал                    В) сахар</a:t>
            </a:r>
          </a:p>
          <a:p>
            <a:pPr indent="268288"/>
            <a:r>
              <a:rPr lang="ru-RU" sz="1200" dirty="0" smtClean="0">
                <a:latin typeface="Bookman Old Style" pitchFamily="18" charset="0"/>
              </a:rPr>
              <a:t>Б) гликоген                   Г) соль</a:t>
            </a:r>
          </a:p>
          <a:p>
            <a:pPr indent="268288"/>
            <a:endParaRPr lang="ru-RU" sz="1200" dirty="0" smtClean="0">
              <a:latin typeface="Bookman Old Style" pitchFamily="18" charset="0"/>
            </a:endParaRPr>
          </a:p>
          <a:p>
            <a:r>
              <a:rPr lang="ru-RU" sz="1200" dirty="0" smtClean="0">
                <a:latin typeface="Bookman Old Style" pitchFamily="18" charset="0"/>
              </a:rPr>
              <a:t>7. В состав оболочки грибной клетки входит</a:t>
            </a:r>
          </a:p>
          <a:p>
            <a:r>
              <a:rPr lang="ru-RU" sz="1200" dirty="0" smtClean="0">
                <a:latin typeface="Bookman Old Style" pitchFamily="18" charset="0"/>
              </a:rPr>
              <a:t>А) целлюлоза                      В) хитин</a:t>
            </a:r>
          </a:p>
          <a:p>
            <a:r>
              <a:rPr lang="ru-RU" sz="1200" dirty="0" smtClean="0">
                <a:latin typeface="Bookman Old Style" pitchFamily="18" charset="0"/>
              </a:rPr>
              <a:t>Б) крахмал                         Г) гликоген</a:t>
            </a:r>
          </a:p>
          <a:p>
            <a:endParaRPr lang="ru-RU" sz="1200" dirty="0" smtClean="0">
              <a:latin typeface="Bookman Old Style" pitchFamily="18" charset="0"/>
            </a:endParaRPr>
          </a:p>
          <a:p>
            <a:pPr marL="228600" indent="-228600">
              <a:buAutoNum type="arabicPeriod" startAt="8"/>
            </a:pPr>
            <a:r>
              <a:rPr lang="ru-RU" sz="1200" dirty="0" smtClean="0">
                <a:latin typeface="Bookman Old Style" pitchFamily="18" charset="0"/>
              </a:rPr>
              <a:t>В клетках каких организмов всегда имеются хлоропласты</a:t>
            </a: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А) растений                       В) животных</a:t>
            </a: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Б) грибов                           Г) бактерий</a:t>
            </a:r>
          </a:p>
          <a:p>
            <a:pPr marL="228600" indent="-228600"/>
            <a:endParaRPr lang="ru-RU" sz="1200" dirty="0" smtClean="0">
              <a:latin typeface="Bookman Old Style" pitchFamily="18" charset="0"/>
            </a:endParaRP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9. В клетках каких организмов есть клеточный центр</a:t>
            </a: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А) растений и грибов        В) растений и бактерий</a:t>
            </a: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Б) грибов и животных       Г) во всех клетках</a:t>
            </a:r>
          </a:p>
          <a:p>
            <a:pPr marL="228600" indent="-228600"/>
            <a:endParaRPr lang="ru-RU" sz="1200" dirty="0" smtClean="0">
              <a:latin typeface="Bookman Old Style" pitchFamily="18" charset="0"/>
            </a:endParaRP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10. В клетках каких организмов есть вакуоли с клеточным соком</a:t>
            </a: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А) животных и грибов       В) только в клетках растений</a:t>
            </a:r>
          </a:p>
          <a:p>
            <a:pPr marL="228600" indent="-228600"/>
            <a:r>
              <a:rPr lang="ru-RU" sz="1200" dirty="0" smtClean="0">
                <a:latin typeface="Bookman Old Style" pitchFamily="18" charset="0"/>
              </a:rPr>
              <a:t>Б) растений и грибов         Г) только в клетках животных</a:t>
            </a:r>
          </a:p>
          <a:p>
            <a:pPr marL="228600" indent="-228600"/>
            <a:endParaRPr lang="ru-RU" sz="1200" dirty="0" smtClean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268760"/>
            <a:ext cx="633670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Оболочка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цитоплазма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оболочка, ядро, цитоплазма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Б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Г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А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В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А</a:t>
            </a:r>
          </a:p>
          <a:p>
            <a:pPr marL="342900" indent="-2540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 Б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Bookman Old Style" pitchFamily="18" charset="0"/>
              </a:rPr>
              <a:t>В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 startAt="2"/>
            </a:pP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692696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Bookman Old Style" pitchFamily="18" charset="0"/>
              </a:rPr>
              <a:t>ОТВЕТЫ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01038996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F42B2D-C424-48C3-8C8D-02AD688B82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TS010389964</Template>
  <TotalTime>269</TotalTime>
  <Words>727</Words>
  <Application>Microsoft Office PowerPoint</Application>
  <PresentationFormat>Экран (4:3)</PresentationFormat>
  <Paragraphs>350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TS010389964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XXX</dc:creator>
  <cp:lastModifiedBy>XXX</cp:lastModifiedBy>
  <cp:revision>30</cp:revision>
  <dcterms:created xsi:type="dcterms:W3CDTF">2011-08-25T12:47:19Z</dcterms:created>
  <dcterms:modified xsi:type="dcterms:W3CDTF">2011-10-12T13:15:58Z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TC103899649990</vt:lpwstr>
  </property>
</Properties>
</file>