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64" r:id="rId3"/>
    <p:sldId id="259" r:id="rId4"/>
    <p:sldId id="260" r:id="rId5"/>
    <p:sldId id="263" r:id="rId6"/>
    <p:sldId id="277" r:id="rId7"/>
    <p:sldId id="262" r:id="rId8"/>
    <p:sldId id="261" r:id="rId9"/>
    <p:sldId id="267" r:id="rId10"/>
    <p:sldId id="271" r:id="rId11"/>
    <p:sldId id="272" r:id="rId12"/>
    <p:sldId id="273" r:id="rId13"/>
    <p:sldId id="274" r:id="rId14"/>
    <p:sldId id="275" r:id="rId15"/>
    <p:sldId id="276" r:id="rId16"/>
    <p:sldId id="270" r:id="rId17"/>
    <p:sldId id="265" r:id="rId18"/>
    <p:sldId id="268" r:id="rId19"/>
    <p:sldId id="269" r:id="rId20"/>
    <p:sldId id="266" r:id="rId21"/>
    <p:sldId id="25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5FD1A-CBAC-46AD-A5BD-F32F356193B9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59303-C94D-4BD8-A1CB-A7FE1BA28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59303-C94D-4BD8-A1CB-A7FE1BA28CA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59303-C94D-4BD8-A1CB-A7FE1BA28C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D94AA-5D5B-4A88-B22E-D6AD4729E83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qwerty\Desktop\&#1091;&#1088;&#1086;&#1082;\XiaoYing_Video_1492450782024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qwerty\Desktop\&#1091;&#1088;&#1086;&#1082;\1.avi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qwerty\Desktop\&#1091;&#1088;&#1086;&#1082;\&#1052;&#1086;&#1081;%20&#1075;&#1086;&#1088;&#1086;&#1076;%20(&#1050;&#1091;&#1085;&#1075;&#1091;&#1088;).mp4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hyperlink" Target="&#1042;&#1083;&#1072;&#1076;&#1080;&#1084;&#1080;&#1088;%20&#1055;&#1091;&#1090;&#1080;&#1085;%20&#1086;%20&#1052;&#1077;&#1089;&#1090;&#1085;&#1086;&#1084;%20&#1057;&#1072;&#1084;&#1086;&#1091;&#1087;&#1088;&#1072;&#1074;&#1083;&#1077;&#1085;&#1080;&#1080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qwerty\Desktop\&#1091;&#1088;&#1086;&#1082;\&#1042;&#1083;&#1072;&#1076;&#1080;&#1084;&#1080;&#1088;%20&#1055;&#1091;&#1090;&#1080;&#1085;%20&#1086;%20&#1052;&#1077;&#1089;&#1090;&#1085;&#1086;&#1084;%20&#1057;&#1072;&#1084;&#1086;&#1091;&#1087;&#1088;&#1072;&#1074;&#1083;&#1077;&#1085;&#1080;&#1080;.mp4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hyperlink" Target="&#1060;&#1080;&#1083;&#1100;&#1084;%20&#1044;&#1077;&#1085;&#1100;%20&#1084;&#1077;&#1089;&#1090;&#1085;&#1086;&#1075;&#1086;%20&#1089;&#1072;&#1084;&#1086;&#1091;&#1087;&#1088;&#1072;&#1074;&#1083;&#1077;&#1085;&#1080;&#1103;%20-%20&#1057;&#1077;&#1075;&#1084;&#1077;&#1085;&#1090;1(00_00_19.561-00_01_23.391)(1)%20-%20&#1082;&#1086;&#1087;&#1080;&#1103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3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4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7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828800"/>
            <a:ext cx="84582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Парламентский урок</a:t>
            </a:r>
            <a:endParaRPr lang="ru-RU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8913"/>
            <a:ext cx="8515350" cy="64087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b="1" smtClean="0">
                <a:solidFill>
                  <a:srgbClr val="C00000"/>
                </a:solidFill>
              </a:rPr>
              <a:t>Местное самоуправление </a:t>
            </a:r>
            <a:r>
              <a:rPr lang="ru-RU" sz="2400" b="1" smtClean="0">
                <a:solidFill>
                  <a:srgbClr val="18116D"/>
                </a:solidFill>
              </a:rPr>
              <a:t>– самостоятельная, под свою ответственность, деятельность населения по решению непосредственно или через органы самоуправления вопросов местного значения.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850" y="1773238"/>
            <a:ext cx="8424863" cy="15113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Законодательные основы местного самоуправления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Конституция РФ (ст. 3, 12 и гл. 8)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Федеральный закон «Об общих принципах организации местного самоуправления в РФ» от 6 октября 2003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429000"/>
            <a:ext cx="8352928" cy="30243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Муниципальное право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– это право местного самоуправления.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Муниципальное право РФ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– это комплексная отрасль российского права, представляющая совокупность правовых норм, закрепляющих и регулирующих общественные отношения, возникающие в процессе организации местного самоуправления.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304800" y="260350"/>
            <a:ext cx="8588375" cy="63373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56895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Отличительные признаки отношений муниципально - правового регулирования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700213"/>
            <a:ext cx="4032250" cy="7921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</a:rPr>
              <a:t>Локально-территориальный характер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9338" y="1700213"/>
            <a:ext cx="4033837" cy="7921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</a:rPr>
              <a:t>Комплексный характер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492896"/>
            <a:ext cx="403244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Отношения возникают на местном уровне, в границах самоуправляющихся территорий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2492896"/>
            <a:ext cx="403244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Отношения связаны с реализацией задач во всех сферах жизни (экономической, бюджетно-финансовой, социально-культурной, жилищно-коммунальной и др.)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2195513" y="1268413"/>
            <a:ext cx="1439862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6" idx="0"/>
          </p:cNvCxnSpPr>
          <p:nvPr/>
        </p:nvCxnSpPr>
        <p:spPr>
          <a:xfrm>
            <a:off x="5435600" y="1268413"/>
            <a:ext cx="1439863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23850" y="4652963"/>
            <a:ext cx="8569325" cy="5048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Местное самоуправление – одна из форм народовластия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850" y="5373688"/>
            <a:ext cx="8569325" cy="12017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</a:rPr>
              <a:t>Ст.3, п. 2 Конституции РФ: «Народ осуществляет свою власть непосредственно, а также через органы государственной власти и органы местного самоуправления»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  <p:bldP spid="7" grpId="0" build="p" animBg="1"/>
      <p:bldP spid="8" grpId="0" build="p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304800" y="260350"/>
            <a:ext cx="8588375" cy="64087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260350"/>
            <a:ext cx="4032250" cy="2305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Обеспечение участия населения в решении местных дел, что предполагает развитие муниципальной демократии, создание условий для поддержки инициатив и социальной самодеятельности граждан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9338" y="260350"/>
            <a:ext cx="4033837" cy="2305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Управление муниципальной собственностью, формирование, утверждение и исполнение местного бюджета, установление местных налогов и сборов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850" y="2781300"/>
            <a:ext cx="2808288" cy="20875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Обеспечение развития соответствующей территории (утверждение программы ее развития и т. </a:t>
            </a:r>
            <a:r>
              <a:rPr lang="ru-RU" b="1" dirty="0" err="1">
                <a:solidFill>
                  <a:srgbClr val="00206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27763" y="2781300"/>
            <a:ext cx="2643187" cy="20875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Охрана общественного порядка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475" y="2997200"/>
            <a:ext cx="2520950" cy="180022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Функции, основные направления муниципальной деятельности, полномочия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5229225"/>
            <a:ext cx="4103688" cy="14176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Защита интересов  и прав местного самоуправления, гарантированных Конституцией РФ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32363" y="5229225"/>
            <a:ext cx="3938587" cy="14176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Обеспечение потребностей населения в социально-культурных, коммунально-бытовых и иных услугах</a:t>
            </a:r>
          </a:p>
        </p:txBody>
      </p:sp>
      <p:cxnSp>
        <p:nvCxnSpPr>
          <p:cNvPr id="13" name="Прямая соединительная линия 12"/>
          <p:cNvCxnSpPr>
            <a:stCxn id="9" idx="3"/>
            <a:endCxn id="8" idx="1"/>
          </p:cNvCxnSpPr>
          <p:nvPr/>
        </p:nvCxnSpPr>
        <p:spPr>
          <a:xfrm flipV="1">
            <a:off x="5940425" y="3824288"/>
            <a:ext cx="287338" cy="73025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9" idx="1"/>
            <a:endCxn id="7" idx="3"/>
          </p:cNvCxnSpPr>
          <p:nvPr/>
        </p:nvCxnSpPr>
        <p:spPr>
          <a:xfrm rot="10800000">
            <a:off x="3132138" y="3824288"/>
            <a:ext cx="287337" cy="7302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10" idx="0"/>
          </p:cNvCxnSpPr>
          <p:nvPr/>
        </p:nvCxnSpPr>
        <p:spPr>
          <a:xfrm rot="10800000" flipV="1">
            <a:off x="2376488" y="4797425"/>
            <a:ext cx="1690687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1" idx="0"/>
          </p:cNvCxnSpPr>
          <p:nvPr/>
        </p:nvCxnSpPr>
        <p:spPr>
          <a:xfrm>
            <a:off x="5292725" y="4797425"/>
            <a:ext cx="1608138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219700" y="2565400"/>
            <a:ext cx="576263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35375" y="2565400"/>
            <a:ext cx="576263" cy="431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uild="p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587680" cy="93610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Конституционные гарантии правомочий местного самоуправления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5538"/>
            <a:ext cx="8588375" cy="5472112"/>
          </a:xfrm>
        </p:spPr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solidFill>
                  <a:srgbClr val="C00000"/>
                </a:solidFill>
              </a:rPr>
              <a:t>Конституция РФ устанавливает: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/>
              <a:t> органы местного самоуправления не входят в систему органов государственной власти (ст.12);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/>
              <a:t>Структура органов местного самоуправления определяется населением самостоятельно (ст.131);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/>
              <a:t>Изменение границ территорий, в которых осуществляется местное самоуправление, допускается с учетом мнения населения соответствующих территорий (ст. 131);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/>
              <a:t>Органы местного самоуправления самостоятельно управляют муниципальной собственностью, формируют, утверждают и исполняют местный бюджет, устанавливают местные налоги и сборы (ст.132);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/>
              <a:t>Конституция РФ гарантирует (ст. 133):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 smtClean="0"/>
              <a:t> судебную защиту нарушенных прав местного самоуправления;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 smtClean="0"/>
              <a:t>Компенсацию дополнительных расходов, возникших в результате решений, принятых органами государственной власти;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 smtClean="0"/>
              <a:t>Запрет на ограничение прав местного самоуправления.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913"/>
            <a:ext cx="8588375" cy="936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304800" y="765175"/>
            <a:ext cx="8588375" cy="59039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3850" y="836613"/>
            <a:ext cx="5616575" cy="5048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Вопросы местного значения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88913"/>
            <a:ext cx="8569325" cy="5762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Предметы ведения местного самоуправления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56325" y="836613"/>
            <a:ext cx="2736850" cy="3384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Отдельные государственные полномочия, которыми могут наделяться законом органы местного самоуправления (например, государственная регистрация актов гражданского состояния)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6013" y="1341438"/>
            <a:ext cx="4824412" cy="5746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Принятие и изменение уставов муниципальных образований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1916113"/>
            <a:ext cx="4824412" cy="57626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Владение, пользование, распоряжение муниципальной собственностью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6013" y="2492375"/>
            <a:ext cx="4824412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Местные финансы, формирование, утверждение и исполнение местного бюджета, установление местных налогов и сборов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6013" y="3357563"/>
            <a:ext cx="4824412" cy="9858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Содержание и использование муниципального жилищного фонда и нежилых помещений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16013" y="4365625"/>
            <a:ext cx="4824412" cy="8636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Организация, содержание и развитие муниципальных учреждений образования, здравоохранения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6013" y="5229225"/>
            <a:ext cx="4824412" cy="4318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Охрана общественного порядка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16013" y="5661025"/>
            <a:ext cx="4824412" cy="5762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Регулирование планировки и застройки территорий муниципальных образований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16013" y="6237288"/>
            <a:ext cx="4824412" cy="43180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Другие вопросы местной жизни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-2196306" y="3861594"/>
            <a:ext cx="5040312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4" idx="1"/>
          </p:cNvCxnSpPr>
          <p:nvPr/>
        </p:nvCxnSpPr>
        <p:spPr>
          <a:xfrm>
            <a:off x="323850" y="6453188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8" idx="1"/>
          </p:cNvCxnSpPr>
          <p:nvPr/>
        </p:nvCxnSpPr>
        <p:spPr>
          <a:xfrm rot="10800000">
            <a:off x="323850" y="2205038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7" idx="1"/>
          </p:cNvCxnSpPr>
          <p:nvPr/>
        </p:nvCxnSpPr>
        <p:spPr>
          <a:xfrm rot="10800000">
            <a:off x="323850" y="1628775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0" idx="1"/>
          </p:cNvCxnSpPr>
          <p:nvPr/>
        </p:nvCxnSpPr>
        <p:spPr>
          <a:xfrm rot="10800000" flipV="1">
            <a:off x="323850" y="3849688"/>
            <a:ext cx="792163" cy="1111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9" idx="1"/>
          </p:cNvCxnSpPr>
          <p:nvPr/>
        </p:nvCxnSpPr>
        <p:spPr>
          <a:xfrm rot="10800000">
            <a:off x="323850" y="2924175"/>
            <a:ext cx="792163" cy="254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1" idx="1"/>
          </p:cNvCxnSpPr>
          <p:nvPr/>
        </p:nvCxnSpPr>
        <p:spPr>
          <a:xfrm rot="10800000">
            <a:off x="323850" y="4797425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12" idx="1"/>
          </p:cNvCxnSpPr>
          <p:nvPr/>
        </p:nvCxnSpPr>
        <p:spPr>
          <a:xfrm rot="10800000">
            <a:off x="323850" y="5445125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3" idx="1"/>
          </p:cNvCxnSpPr>
          <p:nvPr/>
        </p:nvCxnSpPr>
        <p:spPr>
          <a:xfrm rot="10800000">
            <a:off x="323850" y="5949950"/>
            <a:ext cx="7921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Глава Кунгурского муниципального округа</a:t>
            </a:r>
            <a:endParaRPr lang="ru-RU" dirty="0"/>
          </a:p>
        </p:txBody>
      </p:sp>
      <p:pic>
        <p:nvPicPr>
          <p:cNvPr id="5" name="Рисунок 4" descr="11627DSC_86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571612"/>
            <a:ext cx="3321101" cy="4974336"/>
          </a:xfrm>
          <a:prstGeom prst="rect">
            <a:avLst/>
          </a:prstGeom>
        </p:spPr>
      </p:pic>
      <p:pic>
        <p:nvPicPr>
          <p:cNvPr id="6" name="Рисунок 5" descr="img78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1643050"/>
            <a:ext cx="2668874" cy="22145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3504" y="4786322"/>
            <a:ext cx="3143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Вадим Иванович </a:t>
            </a:r>
            <a:r>
              <a:rPr lang="ru-RU" sz="3200" b="1" dirty="0" err="1" smtClean="0"/>
              <a:t>Лысанов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sun9-54.userapi.com/impg/h_todnwtRQBAqPyFSExsFTzmlqhvCkcQC3UUiQ/1yiiymC0ymI.jpg?size=564x847&amp;quality=96&amp;sign=0069da83b401a78f727bf31555dec0f2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qwerty\Desktop\1yiiymC0y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2330886" cy="3500462"/>
          </a:xfrm>
          <a:prstGeom prst="rect">
            <a:avLst/>
          </a:prstGeom>
          <a:noFill/>
        </p:spPr>
      </p:pic>
      <p:pic>
        <p:nvPicPr>
          <p:cNvPr id="1028" name="Picture 4" descr="C:\Users\qwerty\Desktop\56208b45c5800efd96853b5841cd902b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428868"/>
            <a:ext cx="3071834" cy="3163989"/>
          </a:xfrm>
          <a:prstGeom prst="rect">
            <a:avLst/>
          </a:prstGeom>
          <a:noFill/>
        </p:spPr>
      </p:pic>
      <p:pic>
        <p:nvPicPr>
          <p:cNvPr id="1029" name="Picture 5" descr="C:\Users\qwerty\Desktop\image_15700557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428736"/>
            <a:ext cx="2286032" cy="3429048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/>
          <a:srcRect l="15557" t="38899" r="54054" b="47816"/>
          <a:stretch>
            <a:fillRect/>
          </a:stretch>
        </p:blipFill>
        <p:spPr bwMode="auto">
          <a:xfrm>
            <a:off x="4638675" y="5643578"/>
            <a:ext cx="4362481" cy="107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/>
          <a:srcRect l="15058" t="23611" r="54054" b="63758"/>
          <a:stretch>
            <a:fillRect/>
          </a:stretch>
        </p:blipFill>
        <p:spPr bwMode="auto">
          <a:xfrm>
            <a:off x="0" y="5643578"/>
            <a:ext cx="4550216" cy="104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/>
          <a:srcRect l="15557" t="53724" r="55050" b="35416"/>
          <a:stretch>
            <a:fillRect/>
          </a:stretch>
        </p:blipFill>
        <p:spPr bwMode="auto">
          <a:xfrm>
            <a:off x="1785918" y="0"/>
            <a:ext cx="5933592" cy="123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Работа в группах 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Задание 1 группе</a:t>
            </a:r>
            <a:r>
              <a:rPr lang="ru-RU" dirty="0" smtClean="0"/>
              <a:t>. Представьте положительные стороны в жизни и деятельности местного самоуправления в Голдыревском сельском поселении и как их сохранить. </a:t>
            </a:r>
          </a:p>
          <a:p>
            <a:r>
              <a:rPr lang="ru-RU" b="1" dirty="0" smtClean="0"/>
              <a:t>Задание 2 группе</a:t>
            </a:r>
            <a:r>
              <a:rPr lang="ru-RU" dirty="0" smtClean="0"/>
              <a:t>. Представьте отрицательные стороны в жизни и деятельности местного самоуправления в Голдыревском сельском поселении и как их решить.</a:t>
            </a:r>
          </a:p>
          <a:p>
            <a:r>
              <a:rPr lang="ru-RU" b="1" dirty="0" smtClean="0"/>
              <a:t>Задание 3 группе</a:t>
            </a:r>
            <a:r>
              <a:rPr lang="ru-RU" dirty="0" smtClean="0"/>
              <a:t>. Спрогнозируйте как будет развиваться </a:t>
            </a:r>
            <a:r>
              <a:rPr lang="ru-RU" dirty="0" err="1" smtClean="0"/>
              <a:t>Голдыревское</a:t>
            </a:r>
            <a:r>
              <a:rPr lang="ru-RU" dirty="0" smtClean="0"/>
              <a:t> сельское поселение через 5 и 10 лет.</a:t>
            </a:r>
            <a:endParaRPr lang="ru-RU" dirty="0"/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7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XiaoYing_Video_149245078202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1076305"/>
            <a:ext cx="7500990" cy="5625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1571612"/>
            <a:ext cx="8734452" cy="4913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5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3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4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7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Мой город (Кунгур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9"/>
          <a:stretch>
            <a:fillRect/>
          </a:stretch>
        </p:blipFill>
        <p:spPr>
          <a:xfrm>
            <a:off x="1285852" y="1571612"/>
            <a:ext cx="6375448" cy="4781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278605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При полной неготовности нашего народа к сложной демократической жизни она (демократия) должна постепенно, терпеливо и прочно строиться снизу, а не просто возглашаться громковещательно и стремительно сверху, сразу во всем объеме и шири… Чтобы обустроить Россию надо начинать с демократии малых пространств: небольшого города, поселка, станицы, волости…только на этом уровне можно выбирать людей во власть, хорошо известных всем жителям по деловым способностям и качествам…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 А.И.Солженицын.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500042"/>
            <a:ext cx="84582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hlinkClick r:id="rId7" action="ppaction://hlinkfile"/>
              </a:rPr>
              <a:t>Выступление В.В.Путина</a:t>
            </a:r>
            <a:b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hlinkClick r:id="rId7" action="ppaction://hlinkfile"/>
              </a:rPr>
            </a:b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hlinkClick r:id="rId7" action="ppaction://hlinkfile"/>
              </a:rPr>
              <a:t>на форуме дискуссионного клуба «Валдай» от 19 сентября 2013</a:t>
            </a:r>
            <a:endParaRPr lang="ru-RU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3071810"/>
            <a:ext cx="6400800" cy="256699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Определите, какой важный вопрос поднимает президент в своём выступлении?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Почему поднятая проблема актуальна?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3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4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7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Владимир Путин о Местном Самоуправлени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9"/>
          <a:stretch>
            <a:fillRect/>
          </a:stretch>
        </p:blipFill>
        <p:spPr>
          <a:xfrm>
            <a:off x="857224" y="571480"/>
            <a:ext cx="7643834" cy="573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2000" dirty="0" smtClean="0">
                <a:hlinkClick r:id="rId7" action="ppaction://hlinkfile"/>
              </a:rPr>
              <a:t>Указом Президента Российской Федерации  от 10 июня 2012 года № 805 «О Дне местного самоуправления» 21 апреля объявлен Днем местного самоуправления, развития демократии и гражданского общества</a:t>
            </a:r>
            <a:endParaRPr lang="ru-RU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Users\qwerty\Desktop\день.jpg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 b="24868"/>
          <a:stretch>
            <a:fillRect/>
          </a:stretch>
        </p:blipFill>
        <p:spPr bwMode="auto">
          <a:xfrm>
            <a:off x="1366892" y="1600200"/>
            <a:ext cx="6410216" cy="3400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3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4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7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828800"/>
            <a:ext cx="84582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Парламентский урок по теме «Роль местного самоуправления. Образование Кунгурского муниципального округа. Судьба Голдыревского </a:t>
            </a:r>
            <a:r>
              <a:rPr lang="ru-RU" sz="4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сельского поселения»</a:t>
            </a:r>
            <a:endParaRPr lang="ru-RU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Социологический опрос</a:t>
            </a:r>
            <a:endParaRPr lang="ru-RU" sz="3600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1. </a:t>
            </a:r>
            <a:r>
              <a:rPr lang="ru-RU" sz="1800" b="1" dirty="0" smtClean="0"/>
              <a:t>Что такое местное самоуправление?</a:t>
            </a:r>
            <a:endParaRPr lang="ru-RU" sz="1800" dirty="0" smtClean="0"/>
          </a:p>
          <a:p>
            <a:r>
              <a:rPr lang="ru-RU" sz="1800" dirty="0" smtClean="0"/>
              <a:t>а) представительство государства на местах, предназначенное для исполнения распоряжений государственной власти  - </a:t>
            </a:r>
            <a:r>
              <a:rPr lang="ru-RU" sz="1800" b="1" u="sng" dirty="0" smtClean="0"/>
              <a:t>ответили 10 человек</a:t>
            </a:r>
            <a:endParaRPr lang="ru-RU" sz="1800" dirty="0" smtClean="0"/>
          </a:p>
          <a:p>
            <a:r>
              <a:rPr lang="ru-RU" sz="1800" dirty="0" smtClean="0"/>
              <a:t>б) форма осуществления народом своей власти, самостоятельное и под свою ответственность решение населением вопросов местного значения  - </a:t>
            </a:r>
            <a:r>
              <a:rPr lang="ru-RU" sz="1800" b="1" dirty="0" smtClean="0"/>
              <a:t>ответили 21 человека</a:t>
            </a:r>
            <a:endParaRPr lang="ru-RU" sz="1800" dirty="0" smtClean="0"/>
          </a:p>
          <a:p>
            <a:r>
              <a:rPr lang="ru-RU" sz="1800" dirty="0" smtClean="0"/>
              <a:t>в) затрудняюсь ответить – </a:t>
            </a:r>
            <a:r>
              <a:rPr lang="ru-RU" sz="1800" b="1" dirty="0" smtClean="0"/>
              <a:t>3 человек</a:t>
            </a:r>
            <a:endParaRPr lang="ru-RU" sz="1800" dirty="0" smtClean="0"/>
          </a:p>
          <a:p>
            <a:pPr lvl="0"/>
            <a:r>
              <a:rPr lang="ru-RU" sz="1800" dirty="0" smtClean="0"/>
              <a:t>2. Назовите фамилию главы муниципального образования (бывшего Кунгурского района), главы администрации вашего сельского поселения</a:t>
            </a:r>
          </a:p>
          <a:p>
            <a:r>
              <a:rPr lang="ru-RU" sz="1800" b="1" dirty="0" smtClean="0"/>
              <a:t>5 человек </a:t>
            </a:r>
            <a:r>
              <a:rPr lang="ru-RU" sz="1800" dirty="0" smtClean="0"/>
              <a:t>отметили экс - главу Кунгурского муниципального района Крохалева С.Л., </a:t>
            </a:r>
            <a:r>
              <a:rPr lang="ru-RU" sz="1800" b="1" dirty="0" smtClean="0"/>
              <a:t>26</a:t>
            </a:r>
            <a:r>
              <a:rPr lang="ru-RU" sz="1800" dirty="0" smtClean="0"/>
              <a:t> человек не указали, 1 человек указал Путина В.В.</a:t>
            </a:r>
          </a:p>
          <a:p>
            <a:r>
              <a:rPr lang="ru-RU" sz="1800" b="1" dirty="0" smtClean="0"/>
              <a:t>16 человек </a:t>
            </a:r>
            <a:r>
              <a:rPr lang="ru-RU" sz="1800" dirty="0" smtClean="0"/>
              <a:t>отметили экс - главу Голдыревского сельского поселения Штро О.И., </a:t>
            </a:r>
            <a:r>
              <a:rPr lang="ru-RU" sz="1800" b="1" dirty="0" smtClean="0"/>
              <a:t>15</a:t>
            </a:r>
            <a:r>
              <a:rPr lang="ru-RU" sz="1800" dirty="0" smtClean="0"/>
              <a:t> человек не отметили, 3 человека назвали  Синицкую Т.И..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7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286412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/>
              <a:t>3. От какого органа власти в большей степени зависит жизнь людей в вашем муниципальном образовании?</a:t>
            </a:r>
          </a:p>
          <a:p>
            <a:r>
              <a:rPr lang="ru-RU" sz="1600" dirty="0" smtClean="0"/>
              <a:t>а) от руководства страны, Президента и правительства -  упоминает </a:t>
            </a:r>
            <a:r>
              <a:rPr lang="ru-RU" sz="1600" b="1" dirty="0" smtClean="0"/>
              <a:t>9 человек </a:t>
            </a:r>
            <a:endParaRPr lang="ru-RU" sz="1600" dirty="0" smtClean="0"/>
          </a:p>
          <a:p>
            <a:r>
              <a:rPr lang="ru-RU" sz="1600" dirty="0" smtClean="0"/>
              <a:t>б) от руководства области, республики – упоминают </a:t>
            </a:r>
            <a:r>
              <a:rPr lang="ru-RU" sz="1600" b="1" dirty="0" smtClean="0"/>
              <a:t>2 человека</a:t>
            </a:r>
            <a:endParaRPr lang="ru-RU" sz="1600" dirty="0" smtClean="0"/>
          </a:p>
          <a:p>
            <a:r>
              <a:rPr lang="ru-RU" sz="1600" dirty="0" smtClean="0"/>
              <a:t>в) от главы города, руководства района – упоминают </a:t>
            </a:r>
            <a:r>
              <a:rPr lang="ru-RU" sz="1600" b="1" dirty="0" smtClean="0"/>
              <a:t>19 человек</a:t>
            </a:r>
            <a:endParaRPr lang="ru-RU" sz="1600" dirty="0" smtClean="0"/>
          </a:p>
          <a:p>
            <a:r>
              <a:rPr lang="ru-RU" sz="1600" dirty="0" smtClean="0"/>
              <a:t>г) от других органов местного самоуправления муниципального образования – </a:t>
            </a:r>
            <a:r>
              <a:rPr lang="ru-RU" sz="1600" b="1" dirty="0" smtClean="0"/>
              <a:t>упоминаю 5 человека</a:t>
            </a:r>
            <a:endParaRPr lang="ru-RU" sz="1600" dirty="0" smtClean="0"/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) затрудняюсь ответить – </a:t>
            </a:r>
            <a:r>
              <a:rPr lang="ru-RU" sz="1600" b="1" dirty="0" smtClean="0"/>
              <a:t>2 человека</a:t>
            </a:r>
            <a:endParaRPr lang="ru-RU" sz="1600" dirty="0" smtClean="0"/>
          </a:p>
          <a:p>
            <a:pPr lvl="0"/>
            <a:r>
              <a:rPr lang="ru-RU" sz="1600" dirty="0" smtClean="0"/>
              <a:t> 4. Интересна ли вам информация о деятельности органов местного самоуправления?</a:t>
            </a:r>
          </a:p>
          <a:p>
            <a:r>
              <a:rPr lang="ru-RU" sz="1600" dirty="0" smtClean="0"/>
              <a:t>а) да сказали  </a:t>
            </a:r>
            <a:r>
              <a:rPr lang="ru-RU" sz="1600" b="1" dirty="0" smtClean="0"/>
              <a:t>14 человек</a:t>
            </a:r>
            <a:endParaRPr lang="ru-RU" sz="1600" dirty="0" smtClean="0"/>
          </a:p>
          <a:p>
            <a:r>
              <a:rPr lang="ru-RU" sz="1600" dirty="0" smtClean="0"/>
              <a:t>б) нет  отметили </a:t>
            </a:r>
            <a:r>
              <a:rPr lang="ru-RU" sz="1600" b="1" dirty="0" smtClean="0"/>
              <a:t>18 человек</a:t>
            </a:r>
            <a:endParaRPr lang="ru-RU" sz="1600" dirty="0" smtClean="0"/>
          </a:p>
          <a:p>
            <a:r>
              <a:rPr lang="ru-RU" sz="1600" dirty="0" smtClean="0"/>
              <a:t>в) затрудняюсь ответить отметили  </a:t>
            </a:r>
            <a:r>
              <a:rPr lang="ru-RU" sz="1600" b="1" dirty="0" smtClean="0"/>
              <a:t>2 человек</a:t>
            </a:r>
            <a:endParaRPr lang="ru-RU" sz="1600" dirty="0" smtClean="0"/>
          </a:p>
          <a:p>
            <a:pPr lvl="0"/>
            <a:r>
              <a:rPr lang="ru-RU" sz="1600" b="1" dirty="0" smtClean="0"/>
              <a:t>5. </a:t>
            </a:r>
            <a:r>
              <a:rPr lang="ru-RU" sz="1600" dirty="0" smtClean="0"/>
              <a:t>Знаете ли вы, где можете получить информацию о деятельности органов местного самоуправления?</a:t>
            </a:r>
          </a:p>
          <a:p>
            <a:pPr lvl="0"/>
            <a:r>
              <a:rPr lang="ru-RU" sz="1600" dirty="0" smtClean="0"/>
              <a:t>а) да – </a:t>
            </a:r>
            <a:r>
              <a:rPr lang="ru-RU" sz="1600" b="1" dirty="0" smtClean="0"/>
              <a:t>19 человек</a:t>
            </a:r>
            <a:endParaRPr lang="ru-RU" sz="1600" dirty="0" smtClean="0"/>
          </a:p>
          <a:p>
            <a:pPr lvl="0"/>
            <a:r>
              <a:rPr lang="ru-RU" sz="1600" dirty="0" smtClean="0"/>
              <a:t>б) нет – </a:t>
            </a:r>
            <a:r>
              <a:rPr lang="ru-RU" sz="1600" b="1" dirty="0" smtClean="0"/>
              <a:t>11 человек</a:t>
            </a:r>
            <a:endParaRPr lang="ru-RU" sz="1600" dirty="0" smtClean="0"/>
          </a:p>
          <a:p>
            <a:r>
              <a:rPr lang="ru-RU" sz="1600" dirty="0" smtClean="0"/>
              <a:t>в) затрудняюсь ответить – </a:t>
            </a:r>
            <a:r>
              <a:rPr lang="ru-RU" sz="1600" b="1" dirty="0" smtClean="0"/>
              <a:t>5 человек</a:t>
            </a:r>
            <a:endParaRPr lang="ru-RU" sz="1600" dirty="0" smtClean="0"/>
          </a:p>
          <a:p>
            <a:endParaRPr lang="ru-RU" sz="1600" b="1" dirty="0"/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7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4" name="Picture 19" descr="1333803167_russia"/>
            <p:cNvPicPr>
              <a:picLocks noChangeAspect="1" noChangeArrowheads="1"/>
            </p:cNvPicPr>
            <p:nvPr/>
          </p:nvPicPr>
          <p:blipFill>
            <a:blip r:embed="rId2">
              <a:lum bright="72000" contrast="-84000"/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20" descr="04684213"/>
            <p:cNvPicPr>
              <a:picLocks noChangeAspect="1" noChangeArrowheads="1"/>
            </p:cNvPicPr>
            <p:nvPr/>
          </p:nvPicPr>
          <p:blipFill>
            <a:blip r:embed="rId3"/>
            <a:srcRect l="40741"/>
            <a:stretch>
              <a:fillRect/>
            </a:stretch>
          </p:blipFill>
          <p:spPr bwMode="auto">
            <a:xfrm>
              <a:off x="5664" y="0"/>
              <a:ext cx="9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21" descr="04684213 - копия"/>
            <p:cNvPicPr>
              <a:picLocks noChangeAspect="1" noChangeArrowheads="1"/>
            </p:cNvPicPr>
            <p:nvPr/>
          </p:nvPicPr>
          <p:blipFill>
            <a:blip r:embed="rId4"/>
            <a:srcRect t="28572"/>
            <a:stretch>
              <a:fillRect/>
            </a:stretch>
          </p:blipFill>
          <p:spPr bwMode="auto">
            <a:xfrm>
              <a:off x="0" y="4111"/>
              <a:ext cx="566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2" descr="04684213 - копия"/>
            <p:cNvPicPr>
              <a:picLocks noChangeAspect="1" noChangeArrowheads="1"/>
            </p:cNvPicPr>
            <p:nvPr/>
          </p:nvPicPr>
          <p:blipFill>
            <a:blip r:embed="rId5"/>
            <a:srcRect l="35135" t="74577" r="32434" b="-116"/>
            <a:stretch>
              <a:fillRect/>
            </a:stretch>
          </p:blipFill>
          <p:spPr bwMode="auto">
            <a:xfrm>
              <a:off x="0" y="0"/>
              <a:ext cx="98" cy="4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3" descr="04684213 - копия"/>
            <p:cNvPicPr>
              <a:picLocks noChangeAspect="1" noChangeArrowheads="1"/>
            </p:cNvPicPr>
            <p:nvPr/>
          </p:nvPicPr>
          <p:blipFill>
            <a:blip r:embed="rId6"/>
            <a:srcRect l="74577" t="48650" r="-116" b="43645"/>
            <a:stretch>
              <a:fillRect/>
            </a:stretch>
          </p:blipFill>
          <p:spPr bwMode="auto">
            <a:xfrm>
              <a:off x="0" y="15"/>
              <a:ext cx="5664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828800"/>
            <a:ext cx="84582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Особенности местного самоуправления</a:t>
            </a:r>
          </a:p>
        </p:txBody>
      </p:sp>
      <p:pic>
        <p:nvPicPr>
          <p:cNvPr id="2053" name="Picture 24" descr="1185569"/>
          <p:cNvPicPr>
            <a:picLocks noChangeAspect="1" noChangeArrowheads="1"/>
          </p:cNvPicPr>
          <p:nvPr/>
        </p:nvPicPr>
        <p:blipFill>
          <a:blip r:embed="rId7">
            <a:lum bright="-6000"/>
          </a:blip>
          <a:srcRect/>
          <a:stretch>
            <a:fillRect/>
          </a:stretch>
        </p:blipFill>
        <p:spPr bwMode="auto">
          <a:xfrm>
            <a:off x="152400" y="1524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937</Words>
  <Application>Microsoft Office PowerPoint</Application>
  <PresentationFormat>Экран (4:3)</PresentationFormat>
  <Paragraphs>83</Paragraphs>
  <Slides>21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Парламентский урок</vt:lpstr>
      <vt:lpstr>Слайд 2</vt:lpstr>
      <vt:lpstr>Выступление В.В.Путина на форуме дискуссионного клуба «Валдай» от 19 сентября 2013</vt:lpstr>
      <vt:lpstr>Слайд 4</vt:lpstr>
      <vt:lpstr>Указом Президента Российской Федерации  от 10 июня 2012 года № 805 «О Дне местного самоуправления» 21 апреля объявлен Днем местного самоуправления, развития демократии и гражданского общества</vt:lpstr>
      <vt:lpstr>Парламентский урок по теме «Роль местного самоуправления. Образование Кунгурского муниципального округа. Судьба Голдыревского сельского поселения»</vt:lpstr>
      <vt:lpstr>Социологический опрос</vt:lpstr>
      <vt:lpstr>Слайд 8</vt:lpstr>
      <vt:lpstr>Особенности местного самоуправления</vt:lpstr>
      <vt:lpstr>Слайд 10</vt:lpstr>
      <vt:lpstr>Слайд 11</vt:lpstr>
      <vt:lpstr>Слайд 12</vt:lpstr>
      <vt:lpstr>Конституционные гарантии правомочий местного самоуправления</vt:lpstr>
      <vt:lpstr>Слайд 14</vt:lpstr>
      <vt:lpstr>Глава Кунгурского муниципального округа</vt:lpstr>
      <vt:lpstr>Слайд 16</vt:lpstr>
      <vt:lpstr>Работа в группах </vt:lpstr>
      <vt:lpstr>Слайд 18</vt:lpstr>
      <vt:lpstr>Слайд 19</vt:lpstr>
      <vt:lpstr>При полной неготовности нашего народа к сложной демократической жизни она (демократия) должна постепенно, терпеливо и прочно строиться снизу, а не просто возглашаться громковещательно и стремительно сверху, сразу во всем объеме и шири… Чтобы обустроить Россию надо начинать с демократии малых пространств: небольшого города, поселка, станицы, волости…только на этом уровне можно выбирать людей во власть, хорошо известных всем жителям по деловым способностям и качествам…  А.И.Солженицын. 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qwerty</cp:lastModifiedBy>
  <cp:revision>33</cp:revision>
  <dcterms:created xsi:type="dcterms:W3CDTF">2017-04-17T18:29:52Z</dcterms:created>
  <dcterms:modified xsi:type="dcterms:W3CDTF">2021-09-15T08:50:56Z</dcterms:modified>
</cp:coreProperties>
</file>