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6" r:id="rId22"/>
    <p:sldId id="278" r:id="rId23"/>
    <p:sldId id="279" r:id="rId24"/>
    <p:sldId id="280" r:id="rId25"/>
    <p:sldId id="281" r:id="rId26"/>
    <p:sldId id="28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0C162-6BCA-4EBB-A5DA-96E7850FAECA}" type="datetimeFigureOut">
              <a:rPr lang="ru-RU" smtClean="0"/>
              <a:pPr/>
              <a:t>30.08.2018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82F79-2733-47EF-830E-8585FA7BF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9" y="332656"/>
            <a:ext cx="7262192" cy="194421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6600" dirty="0" smtClean="0">
                <a:solidFill>
                  <a:srgbClr val="C00000"/>
                </a:solidFill>
                <a:latin typeface="Monotype Corsiva" pitchFamily="66" charset="0"/>
              </a:rPr>
              <a:t>Тематический урок</a:t>
            </a:r>
            <a:br>
              <a:rPr lang="ru-RU" sz="6600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sz="6600" dirty="0" smtClean="0">
                <a:solidFill>
                  <a:srgbClr val="C00000"/>
                </a:solidFill>
                <a:latin typeface="Monotype Corsiva" pitchFamily="66" charset="0"/>
              </a:rPr>
              <a:t>«Россия-Родина моя!»</a:t>
            </a:r>
            <a:endParaRPr lang="ru-RU" sz="6600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2844" y="3857628"/>
            <a:ext cx="8748464" cy="260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42564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latin typeface="Monotype Corsiva" pitchFamily="66" charset="0"/>
              </a:rPr>
              <a:t>Петр </a:t>
            </a:r>
            <a:r>
              <a:rPr lang="en-US" sz="3600" b="1" dirty="0" smtClean="0">
                <a:latin typeface="Monotype Corsiva" pitchFamily="66" charset="0"/>
              </a:rPr>
              <a:t>I</a:t>
            </a:r>
            <a:r>
              <a:rPr lang="ru-RU" sz="3600" b="1" dirty="0" smtClean="0">
                <a:latin typeface="Monotype Corsiva" pitchFamily="66" charset="0"/>
              </a:rPr>
              <a:t/>
            </a:r>
            <a:br>
              <a:rPr lang="ru-RU" sz="3600" b="1" dirty="0" smtClean="0">
                <a:latin typeface="Monotype Corsiva" pitchFamily="66" charset="0"/>
              </a:rPr>
            </a:br>
            <a:r>
              <a:rPr lang="ru-RU" sz="3600" b="1" dirty="0" smtClean="0">
                <a:latin typeface="Monotype Corsiva" pitchFamily="66" charset="0"/>
              </a:rPr>
              <a:t>основал Российскую империю </a:t>
            </a:r>
            <a:br>
              <a:rPr lang="ru-RU" sz="3600" b="1" dirty="0" smtClean="0">
                <a:latin typeface="Monotype Corsiva" pitchFamily="66" charset="0"/>
              </a:rPr>
            </a:br>
            <a:r>
              <a:rPr lang="ru-RU" sz="3600" b="1" dirty="0" smtClean="0">
                <a:latin typeface="Monotype Corsiva" pitchFamily="66" charset="0"/>
              </a:rPr>
              <a:t>со столицей в Петербурге</a:t>
            </a:r>
            <a:endParaRPr lang="ru-RU" sz="3600" b="1" dirty="0">
              <a:latin typeface="Monotype Corsiva" pitchFamily="66" charset="0"/>
            </a:endParaRPr>
          </a:p>
        </p:txBody>
      </p:sp>
      <p:pic>
        <p:nvPicPr>
          <p:cNvPr id="7" name="Содержимое 6" descr="C:\Documents and Settings\Admin\Рабочий стол\Копия kushevskyi_petr_i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643050"/>
            <a:ext cx="482918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Admin\Рабочий стол\a523e10a354e3d7e3652acb2d2e90efa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2714620"/>
            <a:ext cx="5643602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Флаг России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http://www.klass39.ru/wp-content/uploads/2017/08/http3A2F2Fimage.newsru.com2Fpict2Fid2Flarge2F1588173_20130822183459-640x48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14282" y="785794"/>
            <a:ext cx="5572164" cy="40544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www.klass39.ru/wp-content/uploads/2017/08/561136-600x337.jpg?af7849"/>
          <p:cNvPicPr/>
          <p:nvPr/>
        </p:nvPicPr>
        <p:blipFill rotWithShape="1">
          <a:blip r:embed="rId3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t="9512"/>
          <a:stretch/>
        </p:blipFill>
        <p:spPr bwMode="auto">
          <a:xfrm>
            <a:off x="5000628" y="4572008"/>
            <a:ext cx="3860800" cy="19621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857256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Герб </a:t>
            </a:r>
            <a:r>
              <a:rPr lang="en-US" b="1" dirty="0" smtClean="0">
                <a:solidFill>
                  <a:srgbClr val="C00000"/>
                </a:solidFill>
                <a:latin typeface="Monotype Corsiva" pitchFamily="66" charset="0"/>
              </a:rPr>
              <a:t>  </a:t>
            </a:r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России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http://www.klass39.ru/wp-content/uploads/2017/08/48705089cf7e-672x800.png?af7849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t="2487" b="10112"/>
          <a:stretch/>
        </p:blipFill>
        <p:spPr bwMode="auto">
          <a:xfrm>
            <a:off x="2000232" y="642918"/>
            <a:ext cx="5063886" cy="526891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785786" y="5857892"/>
            <a:ext cx="785818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Ещё одним символом государственности является герб. Герб с изображением двуглавого орла, на груди которого на щите размещен Георгий Победоносец, поражающий змея.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Гимн России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http://www.klass39.ru/wp-content/uploads/2017/08/hymn_russia-800x58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938267" y="857250"/>
            <a:ext cx="7267466" cy="52689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928670"/>
          </a:xfrm>
        </p:spPr>
        <p:txBody>
          <a:bodyPr/>
          <a:lstStyle/>
          <a:p>
            <a:r>
              <a:rPr lang="ru-RU" b="1" dirty="0" smtClean="0">
                <a:solidFill>
                  <a:srgbClr val="006600"/>
                </a:solidFill>
                <a:latin typeface="Monotype Corsiva" pitchFamily="66" charset="0"/>
              </a:rPr>
              <a:t>Москва-столица России</a:t>
            </a:r>
            <a:endParaRPr lang="ru-RU" b="1" dirty="0">
              <a:solidFill>
                <a:srgbClr val="006600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http://www.klass39.ru/wp-content/uploads/2017/08/moscow-kremlin-600x337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85720" y="571480"/>
            <a:ext cx="5715000" cy="320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www.klass39.ru/wp-content/uploads/2017/08/056d8bf875bf12b-600x337.jpg?af7849"/>
          <p:cNvPicPr/>
          <p:nvPr/>
        </p:nvPicPr>
        <p:blipFill>
          <a:blip r:embed="rId3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929058" y="3714752"/>
            <a:ext cx="4833620" cy="271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Московский Кремль 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http://www.klass39.ru/wp-content/uploads/2017/08/city-0000742__1365023519__615-615x41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14348" y="1142984"/>
            <a:ext cx="7643866" cy="4643470"/>
          </a:xfrm>
          <a:prstGeom prst="rect">
            <a:avLst/>
          </a:prstGeom>
          <a:noFill/>
          <a:ln>
            <a:noFill/>
          </a:ln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928794" y="6072206"/>
            <a:ext cx="530626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11111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Кремль – это крепостное укрепление.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 fontScale="90000"/>
          </a:bodyPr>
          <a:lstStyle/>
          <a:p>
            <a:r>
              <a:rPr lang="ru-RU" sz="3100" b="1" dirty="0">
                <a:solidFill>
                  <a:srgbClr val="006600"/>
                </a:solidFill>
                <a:latin typeface="Monotype Corsiva" pitchFamily="66" charset="0"/>
              </a:rPr>
              <a:t>Одно из самых знаменитых сооружений Московского Кремля – Спасская башня, на которой расположены куранты. Бой этих курантов является воззванием к единству всех россиян.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http://www.klass39.ru/wp-content/uploads/2017/08/bashni_moskovskogo_kremlya_15-600x399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214414" y="2000240"/>
            <a:ext cx="6643714" cy="42307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    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Знаменитые </a:t>
            </a:r>
            <a:r>
              <a:rPr lang="ru-RU" sz="6000" b="1" dirty="0">
                <a:solidFill>
                  <a:srgbClr val="C00000"/>
                </a:solidFill>
                <a:latin typeface="Monotype Corsiva" pitchFamily="66" charset="0"/>
              </a:rPr>
              <a:t>ученые, которые подарили миру огромное число ценных изобретений, </a:t>
            </a:r>
            <a:r>
              <a:rPr lang="ru-RU" sz="6000" b="1" dirty="0" smtClean="0">
                <a:solidFill>
                  <a:srgbClr val="C00000"/>
                </a:solidFill>
                <a:latin typeface="Monotype Corsiva" pitchFamily="66" charset="0"/>
              </a:rPr>
              <a:t>законов</a:t>
            </a:r>
            <a:r>
              <a:rPr lang="ru-RU" sz="6000" b="1" dirty="0">
                <a:solidFill>
                  <a:srgbClr val="C00000"/>
                </a:solidFill>
                <a:latin typeface="Monotype Corsiva" pitchFamily="66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www.klass39.ru/wp-content/uploads/2017/08/1-600x40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28596" y="142852"/>
            <a:ext cx="8286808" cy="62151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www.klass39.ru/wp-content/uploads/2017/08/2-600x40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42910" y="214290"/>
            <a:ext cx="8072494" cy="62151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www.klass39.ru/wp-content/uploads/2017/08/4-600x48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00034" y="285728"/>
            <a:ext cx="8358246" cy="62865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www.klass39.ru/wp-content/uploads/2017/08/3-600x400-600x400.jpg?af7849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7999" r="8668"/>
          <a:stretch/>
        </p:blipFill>
        <p:spPr bwMode="auto">
          <a:xfrm>
            <a:off x="428596" y="214290"/>
            <a:ext cx="8358246" cy="60722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www.klass39.ru/wp-content/uploads/2017/08/5-600x40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71472" y="214290"/>
            <a:ext cx="7929618" cy="60007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www.klass39.ru/wp-content/uploads/2017/08/7-600x432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28596" y="214290"/>
            <a:ext cx="8143932" cy="60722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www.klass39.ru/wp-content/uploads/2017/08/6-600x40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00034" y="214290"/>
            <a:ext cx="8143932" cy="61436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0033CC"/>
                </a:solidFill>
                <a:latin typeface="Monotype Corsiva" pitchFamily="66" charset="0"/>
              </a:rPr>
              <a:t>Знаменитые российские деятели культуры и искусства известны всему миру.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http://www.klass39.ru/wp-content/uploads/2017/08/%D0%A1%D0%A8-00-152-720x55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14348" y="1142984"/>
            <a:ext cx="7572428" cy="535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Monotype Corsiva" pitchFamily="66" charset="0"/>
              </a:rPr>
              <a:t>Великие русские художники</a:t>
            </a:r>
            <a:endParaRPr lang="ru-RU" b="1" dirty="0"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http://www.klass39.ru/wp-content/uploads/2017/08/klass39_1-600x50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857224" y="1000108"/>
            <a:ext cx="7358114" cy="54292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www.klass39.ru/wp-content/uploads/2017/08/klass39_2-600x40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42910" y="428604"/>
            <a:ext cx="8001056" cy="57864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www.klass39.ru/wp-content/uploads/2017/08/klass39_3-600x40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14348" y="500042"/>
            <a:ext cx="7715304" cy="5857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83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6600"/>
                </a:solidFill>
                <a:latin typeface="Monotype Corsiva" pitchFamily="66" charset="0"/>
              </a:rPr>
              <a:t>Великие русские композиторы</a:t>
            </a:r>
            <a:endParaRPr lang="ru-RU" b="1" dirty="0">
              <a:solidFill>
                <a:srgbClr val="006600"/>
              </a:solidFill>
              <a:latin typeface="Monotype Corsiva" pitchFamily="66" charset="0"/>
            </a:endParaRPr>
          </a:p>
        </p:txBody>
      </p:sp>
      <p:pic>
        <p:nvPicPr>
          <p:cNvPr id="4" name="Содержимое 3" descr="http://www.klass39.ru/wp-content/uploads/2017/08/stend-russkie-kompozitory-596x510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85786" y="1142984"/>
            <a:ext cx="7215237" cy="54292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0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А ещё в России есть самое </a:t>
            </a: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самое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… 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Самое большое в мире болото — Большое Васюганское болото. Его площадь составляет 53-55 тыс. кв.км.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3" name="Рисунок 2" descr="http://www.klass39.ru/wp-content/uploads/2017/08/vasyuganskie-bolota1-600x400.jpg?af7849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71472" y="1643050"/>
            <a:ext cx="7715304" cy="47402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rgbClr val="0033CC"/>
                </a:solidFill>
                <a:latin typeface="Monotype Corsiva" pitchFamily="66" charset="0"/>
              </a:rPr>
              <a:t>Самое глубокое озеро на планете Земле — озеро Байкал (глубина достигает 1642 м).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Содержимое 3" descr="http://www.klass39.ru/wp-content/uploads/2017/08/%D0%9E%D1%82%D0%B4%D1%8B%D1%85-%D0%BD%D0%B0-%D0%91%D0%B0%D0%B9%D0%BA%D0%B0%D0%BB%D0%B5-2-600x337.jpg?af7849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642910" y="1428736"/>
            <a:ext cx="7929618" cy="49292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878684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Самые древние горы в мире — Уральские горы, которые разделяют Россию на Европейскую и Азиатскую части…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Monotype Corsiva" pitchFamily="66" charset="0"/>
            </a:endParaRPr>
          </a:p>
        </p:txBody>
      </p:sp>
      <p:pic>
        <p:nvPicPr>
          <p:cNvPr id="36865" name="Рисунок 18" descr="http://www.klass39.ru/wp-content/uploads/2017/08/7262046ea69994cf8cf06b93db141e74-700x368.jpg?af78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000240"/>
            <a:ext cx="8382019" cy="440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Monotype Corsiva" pitchFamily="66" charset="0"/>
              </a:rPr>
              <a:t>В России находится единственный горячий источник, богатый полезными свойствами минеральных вод в Ессентуках и известный своими </a:t>
            </a:r>
            <a:r>
              <a:rPr lang="ru-RU" sz="3200" b="1" dirty="0" err="1">
                <a:solidFill>
                  <a:srgbClr val="C00000"/>
                </a:solidFill>
                <a:latin typeface="Monotype Corsiva" pitchFamily="66" charset="0"/>
              </a:rPr>
              <a:t>гидросульфидными</a:t>
            </a:r>
            <a:r>
              <a:rPr lang="ru-RU" sz="3200" b="1" dirty="0">
                <a:solidFill>
                  <a:srgbClr val="C00000"/>
                </a:solidFill>
                <a:latin typeface="Monotype Corsiva" pitchFamily="66" charset="0"/>
              </a:rPr>
              <a:t> ваннами.</a:t>
            </a:r>
            <a:r>
              <a:rPr lang="ru-RU" sz="2800" b="1" dirty="0">
                <a:latin typeface="Monotype Corsiva" pitchFamily="66" charset="0"/>
              </a:rPr>
              <a:t/>
            </a:r>
            <a:br>
              <a:rPr lang="ru-RU" sz="2800" b="1" dirty="0">
                <a:latin typeface="Monotype Corsiva" pitchFamily="66" charset="0"/>
              </a:rPr>
            </a:br>
            <a:endParaRPr lang="ru-RU" sz="2800" b="1" dirty="0">
              <a:latin typeface="Monotype Corsiva" pitchFamily="66" charset="0"/>
            </a:endParaRPr>
          </a:p>
        </p:txBody>
      </p:sp>
      <p:pic>
        <p:nvPicPr>
          <p:cNvPr id="4" name="Содержимое 3" descr="C:\Documents and Settings\Admin\Рабочий стол\74stu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928802"/>
            <a:ext cx="5214974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214446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Monotype Corsiva" pitchFamily="66" charset="0"/>
              </a:rPr>
              <a:t>В России самый большой в мире ледокольный флот…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Флот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 — это большое количество кораблей и членов их экипажа как правило под единым командованием. 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://www.klass39.ru/wp-content/uploads/2017/08/icebreakeryamal.28rosatomflo-600x307.jpg?af7849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857224" y="2571744"/>
            <a:ext cx="7358114" cy="3857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153</Words>
  <Application>Microsoft Office PowerPoint</Application>
  <PresentationFormat>Экран (4:3)</PresentationFormat>
  <Paragraphs>21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Тематический урок «Россия-Родина моя!»</vt:lpstr>
      <vt:lpstr>Петр I основал Российскую империю  со столицей в Петербурге</vt:lpstr>
      <vt:lpstr>Флаг России</vt:lpstr>
      <vt:lpstr>Герб   России</vt:lpstr>
      <vt:lpstr>Гимн России</vt:lpstr>
      <vt:lpstr>Москва-столица России</vt:lpstr>
      <vt:lpstr>Московский Кремль </vt:lpstr>
      <vt:lpstr>Одно из самых знаменитых сооружений Московского Кремля – Спасская башня, на которой расположены куранты. Бой этих курантов является воззванием к единству всех россиян. 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Знаменитые российские деятели культуры и искусства известны всему миру. </vt:lpstr>
      <vt:lpstr>Великие русские художники</vt:lpstr>
      <vt:lpstr>Слайд 19</vt:lpstr>
      <vt:lpstr>Слайд 20</vt:lpstr>
      <vt:lpstr>Великие русские композиторы</vt:lpstr>
      <vt:lpstr>Слайд 22</vt:lpstr>
      <vt:lpstr>Самое глубокое озеро на планете Земле — озеро Байкал (глубина достигает 1642 м). </vt:lpstr>
      <vt:lpstr>Слайд 24</vt:lpstr>
      <vt:lpstr>В России находится единственный горячий источник, богатый полезными свойствами минеральных вод в Ессентуках и известный своими гидросульфидными ваннами. </vt:lpstr>
      <vt:lpstr>В России самый большой в мире ледокольный флот… 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9</cp:revision>
  <dcterms:created xsi:type="dcterms:W3CDTF">2018-08-30T15:03:14Z</dcterms:created>
  <dcterms:modified xsi:type="dcterms:W3CDTF">2018-08-30T17:37:31Z</dcterms:modified>
</cp:coreProperties>
</file>