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02" r:id="rId2"/>
    <p:sldId id="280" r:id="rId3"/>
    <p:sldId id="277" r:id="rId4"/>
    <p:sldId id="290" r:id="rId5"/>
    <p:sldId id="303" r:id="rId6"/>
    <p:sldId id="304" r:id="rId7"/>
    <p:sldId id="297" r:id="rId8"/>
    <p:sldId id="299" r:id="rId9"/>
    <p:sldId id="300" r:id="rId10"/>
    <p:sldId id="286" r:id="rId11"/>
    <p:sldId id="291" r:id="rId12"/>
    <p:sldId id="276" r:id="rId13"/>
    <p:sldId id="293" r:id="rId14"/>
    <p:sldId id="261" r:id="rId15"/>
    <p:sldId id="292" r:id="rId16"/>
    <p:sldId id="262" r:id="rId17"/>
    <p:sldId id="263" r:id="rId18"/>
    <p:sldId id="258" r:id="rId19"/>
    <p:sldId id="288" r:id="rId20"/>
    <p:sldId id="264" r:id="rId21"/>
    <p:sldId id="267" r:id="rId22"/>
    <p:sldId id="268" r:id="rId23"/>
    <p:sldId id="294" r:id="rId24"/>
    <p:sldId id="295" r:id="rId25"/>
    <p:sldId id="269" r:id="rId26"/>
    <p:sldId id="272" r:id="rId27"/>
    <p:sldId id="271" r:id="rId28"/>
    <p:sldId id="281" r:id="rId29"/>
    <p:sldId id="259" r:id="rId30"/>
    <p:sldId id="273" r:id="rId31"/>
    <p:sldId id="274" r:id="rId32"/>
    <p:sldId id="275" r:id="rId33"/>
    <p:sldId id="284" r:id="rId34"/>
    <p:sldId id="279" r:id="rId35"/>
    <p:sldId id="283" r:id="rId36"/>
    <p:sldId id="289" r:id="rId37"/>
    <p:sldId id="282" r:id="rId38"/>
    <p:sldId id="265" r:id="rId39"/>
    <p:sldId id="301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CC99"/>
    <a:srgbClr val="CCFFFF"/>
    <a:srgbClr val="CCECFF"/>
    <a:srgbClr val="FF0000"/>
    <a:srgbClr val="66FF99"/>
    <a:srgbClr val="99CC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80" autoAdjust="0"/>
    <p:restoredTop sz="94674" autoAdjust="0"/>
  </p:normalViewPr>
  <p:slideViewPr>
    <p:cSldViewPr>
      <p:cViewPr varScale="1">
        <p:scale>
          <a:sx n="80" d="100"/>
          <a:sy n="80" d="100"/>
        </p:scale>
        <p:origin x="142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ru-RU"/>
              <a:t>"Кто вдадеет информацией"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A5B3BAD-6AFD-476F-B9FB-93924A5E4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7652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r>
              <a:rPr lang="ru-RU"/>
              <a:t>"Кто вдадеет информацией"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260F716-4670-4370-A88A-89B9C84A44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7084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D9D4ED-2506-4E28-A3B9-99EDEBEF1F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28456-8A23-479D-8CCA-34A13BA16D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38313-EB7C-4696-9BEB-8533A9A674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56E3E-2F4E-4919-B287-6940D018E0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0F88A-F2DB-4B06-BF6D-8B168C605E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BA09E-A44E-49BA-950E-2F451C5C06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F8915-618D-4574-90DF-115945D30A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82E8B-E479-4D5C-9957-8D29127841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BD521-5379-46AB-A642-9054BA3805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A0C91-1121-4C38-9429-18634A00E9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22D91-A490-4E8E-95AB-86FC52D18D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C0D8A-FB51-4979-8B7D-976A07596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F88A5-096F-4E24-B68B-BE96F83C08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4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9DD931D-53A9-4B53-9B50-984E3F345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 advTm="4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infosgs.narod.ru/27.htm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u.wikipedia.org/wiki/%D0%98%D0%BD%D1%84%D0%BE%D1%80%D0%BC%D0%B0%D1%86%D0%B8%D0%BE%D0%BD%D0%BD%D0%BE%D0%B5_%D0%BE%D0%B1%D1%89%D0%B5%D1%81%D1%82%D0%B2%D0%B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ynopsis.kubsu.ru/informatic/master/lecture/themes1_3.ht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fio.ifmo.ru/archive/group26/c4wu5/3.htm" TargetMode="External"/><Relationship Id="rId3" Type="http://schemas.openxmlformats.org/officeDocument/2006/relationships/image" Target="../media/image16.jpeg"/><Relationship Id="rId7" Type="http://schemas.openxmlformats.org/officeDocument/2006/relationships/audio" Target="../media/audio1.bin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volution.allbest.ru/programming/00018959_0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hyperlink" Target="http://synopsis.kubsu.ru/informatic/master/lecture/themes1_5.htm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bin"/><Relationship Id="rId5" Type="http://schemas.openxmlformats.org/officeDocument/2006/relationships/image" Target="../media/image23.jpeg"/><Relationship Id="rId4" Type="http://schemas.openxmlformats.org/officeDocument/2006/relationships/hyperlink" Target="http://www.admhmao.ru/inform/Seminar/01_03_00/Foto/prir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uainfo.com/photos/big/178063_1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0money.ucoz.ru/4_0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snti.ru/inf_res/part3.html" TargetMode="External"/><Relationship Id="rId4" Type="http://schemas.openxmlformats.org/officeDocument/2006/relationships/audio" Target="../media/audio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sklad-zakonov.narod.ru/Vlad_st/cals2.files/image00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nteltec.ru/publish/articles/textan/ibook.shtml" TargetMode="External"/><Relationship Id="rId4" Type="http://schemas.openxmlformats.org/officeDocument/2006/relationships/audio" Target="../media/audio1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po-comp.ru/images/2339015.jpg" TargetMode="External"/><Relationship Id="rId7" Type="http://schemas.openxmlformats.org/officeDocument/2006/relationships/hyperlink" Target="http://ru.wikipedia.org/wiki/%D0%98%D0%BD%D1%84%D0%BE%D1%80%D0%BC%D0%B0%D1%86%D0%B8%D0%BE%D0%BD%D0%BD%D0%B0%D1%8F_%D1%81%D0%B8%D1%81%D1%82%D0%B5%D0%BC%D0%B0" TargetMode="External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bin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u.wikipedia.org/wiki/GIS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o.bti.secna.ru/lib/book_it/ha_inf_obsh.html" TargetMode="External"/><Relationship Id="rId5" Type="http://schemas.openxmlformats.org/officeDocument/2006/relationships/audio" Target="../media/audio1.bin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nfo.kz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u.wikipedia.org/wiki/IT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lossary.ru/cgi-bin/gl_sch2.cgi?R0pIt(uwsg.outt:l!vwukzqy: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aspersky.ru/reading_room?chapter=207367649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u.wikipedia.org/wiki/%D0%97%D0%B0%D1%89%D0%B8%D1%82%D0%B0_%D0%B8%D0%BD%D1%84%D0%BE%D1%80%D0%BC%D0%B0%D1%86%D0%B8%D0%B8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nfojournal.ru/biblioteca.ht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net-law.ru/" TargetMode="Externa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hyperlink" Target="http://yz.firo.ru/" TargetMode="External"/><Relationship Id="rId7" Type="http://schemas.openxmlformats.org/officeDocument/2006/relationships/hyperlink" Target="http://www.yakutia.ru/" TargetMode="External"/><Relationship Id="rId2" Type="http://schemas.openxmlformats.org/officeDocument/2006/relationships/hyperlink" Target="http://www.ioso.ru/distan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sbatishev.narod.ru/test" TargetMode="External"/><Relationship Id="rId5" Type="http://schemas.openxmlformats.org/officeDocument/2006/relationships/hyperlink" Target="http://synopsis.kubsu.ru/informatic" TargetMode="External"/><Relationship Id="rId4" Type="http://schemas.openxmlformats.org/officeDocument/2006/relationships/hyperlink" Target="http://tests.pp.ru/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6691" y="1836095"/>
            <a:ext cx="80494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317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Информационная культура </a:t>
            </a:r>
          </a:p>
          <a:p>
            <a:pPr algn="ctr"/>
            <a:r>
              <a:rPr lang="ru-RU" sz="3600" b="1" dirty="0" smtClean="0">
                <a:ln w="317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</a:p>
          <a:p>
            <a:pPr algn="ctr"/>
            <a:r>
              <a:rPr lang="ru-RU" sz="3600" b="1" dirty="0" smtClean="0">
                <a:ln w="317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информационная грамотность</a:t>
            </a:r>
            <a:endParaRPr lang="ru-RU" sz="3600" dirty="0">
              <a:ln w="3175">
                <a:solidFill>
                  <a:schemeClr val="accent5">
                    <a:lumMod val="75000"/>
                  </a:schemeClr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2270" y="4975411"/>
            <a:ext cx="3543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Подготовила: </a:t>
            </a:r>
          </a:p>
          <a:p>
            <a:pPr algn="ctr"/>
            <a:r>
              <a:rPr lang="ru-RU" dirty="0" smtClean="0"/>
              <a:t>учитель информатики</a:t>
            </a:r>
          </a:p>
          <a:p>
            <a:pPr algn="ctr"/>
            <a:r>
              <a:rPr lang="ru-RU" dirty="0" err="1" smtClean="0"/>
              <a:t>Тоторкулова</a:t>
            </a:r>
            <a:r>
              <a:rPr lang="ru-RU" smtClean="0"/>
              <a:t> Г.М.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87317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Информационная революция </a:t>
            </a:r>
            <a:b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современного мира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5257800"/>
          </a:xfrm>
        </p:spPr>
        <p:txBody>
          <a:bodyPr/>
          <a:lstStyle/>
          <a:p>
            <a:pPr marL="0" indent="363538" algn="just"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В мире накоплен огромный информационный потенциал.</a:t>
            </a:r>
          </a:p>
          <a:p>
            <a:pPr marL="0" indent="363538" algn="just"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Общая сумма знаний человечества менялась</a:t>
            </a:r>
            <a:r>
              <a:rPr lang="en-US" sz="2800" smtClean="0"/>
              <a:t> </a:t>
            </a:r>
            <a:r>
              <a:rPr lang="ru-RU" sz="2800" smtClean="0"/>
              <a:t>раньше очень медленно, но уже с 1900г. она удваивалась каждые 50 лет, к 1950г. удвоение происходило каждые 10 лет, к 1970г. – каждые 5 лет, а с 1990г. – ежегодно.</a:t>
            </a:r>
          </a:p>
          <a:p>
            <a:pPr marL="0" indent="363538" algn="just"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Процесс фундаментальных преобразований производительных сил общества, вызванный увеличением использования в производстве знаний и ускоренным обновлением информационных технологий, получил название "Информационной революции" .</a:t>
            </a:r>
          </a:p>
          <a:p>
            <a:pPr marL="0" indent="363538" eaLnBrk="1" hangingPunct="1">
              <a:lnSpc>
                <a:spcPct val="90000"/>
              </a:lnSpc>
            </a:pPr>
            <a:endParaRPr lang="ru-RU" sz="2800" smtClean="0"/>
          </a:p>
        </p:txBody>
      </p:sp>
      <p:pic>
        <p:nvPicPr>
          <p:cNvPr id="5124" name="Picture 4" descr="0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533400"/>
            <a:ext cx="1981200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15" name="Rectangle 11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Информатизация общества</a:t>
            </a:r>
          </a:p>
        </p:txBody>
      </p:sp>
      <p:sp>
        <p:nvSpPr>
          <p:cNvPr id="6147" name="Rectangle 137"/>
          <p:cNvSpPr>
            <a:spLocks noChangeArrowheads="1"/>
          </p:cNvSpPr>
          <p:nvPr/>
        </p:nvSpPr>
        <p:spPr bwMode="auto">
          <a:xfrm>
            <a:off x="0" y="793750"/>
            <a:ext cx="9144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000" b="1"/>
              <a:t>Информатизация</a:t>
            </a:r>
            <a:r>
              <a:rPr lang="ru-RU" sz="2000"/>
              <a:t> - одна из немногих, если не единственная область экономики, которая, несмотря на современную кризисную ситуацию в нашем обществе, бурно развивается. Это, по-видимому, обусловлено тем, что увеличение содержания информации в каком-либо продукте дает возможность затрачивать на его изготовление меньше сырья, энергии и труда. </a:t>
            </a:r>
          </a:p>
          <a:p>
            <a:pPr algn="just"/>
            <a:r>
              <a:rPr lang="ru-RU" sz="2000"/>
              <a:t>Информация - единственный уникальный вид ресурсов, который в развитии человечества не только не истощается, но качественно совершенствуется. Она не требует ни простого, ни расширенного воспроизводства. </a:t>
            </a:r>
          </a:p>
        </p:txBody>
      </p:sp>
      <p:pic>
        <p:nvPicPr>
          <p:cNvPr id="6148" name="Picture 138" descr="J02002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4500" y="3581400"/>
            <a:ext cx="23495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139"/>
          <p:cNvSpPr>
            <a:spLocks noChangeArrowheads="1"/>
          </p:cNvSpPr>
          <p:nvPr/>
        </p:nvSpPr>
        <p:spPr bwMode="auto">
          <a:xfrm>
            <a:off x="0" y="4038600"/>
            <a:ext cx="65532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Информатизация</a:t>
            </a:r>
            <a:r>
              <a:rPr lang="ru-RU" sz="2400"/>
              <a:t> - комплексная система мероприятий, направленных на поддержку принятия решения по вопросам управления с помощью современных информационных технологий - объективный и неизбежный период развития современного общества. </a:t>
            </a:r>
          </a:p>
        </p:txBody>
      </p:sp>
      <p:sp>
        <p:nvSpPr>
          <p:cNvPr id="29836" name="Text Box 140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39" name="Text Box 19"/>
          <p:cNvSpPr txBox="1">
            <a:spLocks noChangeArrowheads="1"/>
          </p:cNvSpPr>
          <p:nvPr/>
        </p:nvSpPr>
        <p:spPr bwMode="auto">
          <a:xfrm>
            <a:off x="0" y="0"/>
            <a:ext cx="9144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Схема взаимодействия информационных процессов и управленческих действий</a:t>
            </a:r>
          </a:p>
        </p:txBody>
      </p:sp>
      <p:sp>
        <p:nvSpPr>
          <p:cNvPr id="7171" name="Oval 20"/>
          <p:cNvSpPr>
            <a:spLocks noChangeArrowheads="1"/>
          </p:cNvSpPr>
          <p:nvPr/>
        </p:nvSpPr>
        <p:spPr bwMode="auto">
          <a:xfrm>
            <a:off x="611188" y="2492375"/>
            <a:ext cx="4321175" cy="4105275"/>
          </a:xfrm>
          <a:prstGeom prst="ellipse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2000" b="1">
              <a:latin typeface="Times New Roman Cyr" pitchFamily="18" charset="-52"/>
            </a:endParaRPr>
          </a:p>
        </p:txBody>
      </p:sp>
      <p:sp>
        <p:nvSpPr>
          <p:cNvPr id="7172" name="Oval 21"/>
          <p:cNvSpPr>
            <a:spLocks noChangeArrowheads="1"/>
          </p:cNvSpPr>
          <p:nvPr/>
        </p:nvSpPr>
        <p:spPr bwMode="auto">
          <a:xfrm>
            <a:off x="4140200" y="2420938"/>
            <a:ext cx="4392613" cy="4176712"/>
          </a:xfrm>
          <a:prstGeom prst="ellipse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2000" b="1">
              <a:latin typeface="Times New Roman Cyr" pitchFamily="18" charset="-52"/>
            </a:endParaRPr>
          </a:p>
        </p:txBody>
      </p:sp>
      <p:sp>
        <p:nvSpPr>
          <p:cNvPr id="7173" name="Text Box 22"/>
          <p:cNvSpPr txBox="1">
            <a:spLocks noChangeArrowheads="1"/>
          </p:cNvSpPr>
          <p:nvPr/>
        </p:nvSpPr>
        <p:spPr bwMode="auto">
          <a:xfrm>
            <a:off x="684213" y="2708275"/>
            <a:ext cx="1728787" cy="650875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Реализация решения</a:t>
            </a:r>
          </a:p>
        </p:txBody>
      </p:sp>
      <p:sp>
        <p:nvSpPr>
          <p:cNvPr id="7174" name="Text Box 23"/>
          <p:cNvSpPr txBox="1">
            <a:spLocks noChangeArrowheads="1"/>
          </p:cNvSpPr>
          <p:nvPr/>
        </p:nvSpPr>
        <p:spPr bwMode="auto">
          <a:xfrm>
            <a:off x="611188" y="5516563"/>
            <a:ext cx="1368425" cy="650875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Принятие решения</a:t>
            </a:r>
          </a:p>
        </p:txBody>
      </p:sp>
      <p:sp>
        <p:nvSpPr>
          <p:cNvPr id="7175" name="Text Box 24"/>
          <p:cNvSpPr txBox="1">
            <a:spLocks noChangeArrowheads="1"/>
          </p:cNvSpPr>
          <p:nvPr/>
        </p:nvSpPr>
        <p:spPr bwMode="auto">
          <a:xfrm>
            <a:off x="4500563" y="3860800"/>
            <a:ext cx="2376487" cy="925513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Информационное обеспечение принятия решения</a:t>
            </a:r>
          </a:p>
        </p:txBody>
      </p:sp>
      <p:sp>
        <p:nvSpPr>
          <p:cNvPr id="7176" name="Text Box 25"/>
          <p:cNvSpPr txBox="1">
            <a:spLocks noChangeArrowheads="1"/>
          </p:cNvSpPr>
          <p:nvPr/>
        </p:nvSpPr>
        <p:spPr bwMode="auto">
          <a:xfrm>
            <a:off x="304800" y="1981200"/>
            <a:ext cx="1692275" cy="376238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Менеджмент</a:t>
            </a:r>
          </a:p>
        </p:txBody>
      </p:sp>
      <p:sp>
        <p:nvSpPr>
          <p:cNvPr id="7177" name="Text Box 26"/>
          <p:cNvSpPr txBox="1">
            <a:spLocks noChangeArrowheads="1"/>
          </p:cNvSpPr>
          <p:nvPr/>
        </p:nvSpPr>
        <p:spPr bwMode="auto">
          <a:xfrm>
            <a:off x="7019925" y="1773238"/>
            <a:ext cx="1873250" cy="376237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</a:rPr>
              <a:t>Информатика</a:t>
            </a:r>
          </a:p>
        </p:txBody>
      </p:sp>
      <p:sp>
        <p:nvSpPr>
          <p:cNvPr id="7178" name="Text Box 27"/>
          <p:cNvSpPr txBox="1">
            <a:spLocks noChangeArrowheads="1"/>
          </p:cNvSpPr>
          <p:nvPr/>
        </p:nvSpPr>
        <p:spPr bwMode="auto">
          <a:xfrm>
            <a:off x="4500563" y="2708275"/>
            <a:ext cx="1441450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Появление</a:t>
            </a:r>
          </a:p>
        </p:txBody>
      </p:sp>
      <p:sp>
        <p:nvSpPr>
          <p:cNvPr id="7179" name="Text Box 28"/>
          <p:cNvSpPr txBox="1">
            <a:spLocks noChangeArrowheads="1"/>
          </p:cNvSpPr>
          <p:nvPr/>
        </p:nvSpPr>
        <p:spPr bwMode="auto">
          <a:xfrm>
            <a:off x="6705600" y="2438400"/>
            <a:ext cx="792163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Сбор</a:t>
            </a:r>
          </a:p>
        </p:txBody>
      </p:sp>
      <p:sp>
        <p:nvSpPr>
          <p:cNvPr id="7180" name="Text Box 30"/>
          <p:cNvSpPr txBox="1">
            <a:spLocks noChangeArrowheads="1"/>
          </p:cNvSpPr>
          <p:nvPr/>
        </p:nvSpPr>
        <p:spPr bwMode="auto">
          <a:xfrm>
            <a:off x="7704138" y="4724400"/>
            <a:ext cx="1439862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Хранение</a:t>
            </a:r>
          </a:p>
        </p:txBody>
      </p:sp>
      <p:sp>
        <p:nvSpPr>
          <p:cNvPr id="7181" name="Text Box 31"/>
          <p:cNvSpPr txBox="1">
            <a:spLocks noChangeArrowheads="1"/>
          </p:cNvSpPr>
          <p:nvPr/>
        </p:nvSpPr>
        <p:spPr bwMode="auto">
          <a:xfrm>
            <a:off x="7524750" y="3860800"/>
            <a:ext cx="1439863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Обработка</a:t>
            </a:r>
          </a:p>
        </p:txBody>
      </p:sp>
      <p:sp>
        <p:nvSpPr>
          <p:cNvPr id="7182" name="Text Box 32"/>
          <p:cNvSpPr txBox="1">
            <a:spLocks noChangeArrowheads="1"/>
          </p:cNvSpPr>
          <p:nvPr/>
        </p:nvSpPr>
        <p:spPr bwMode="auto">
          <a:xfrm>
            <a:off x="7235825" y="5445125"/>
            <a:ext cx="1439863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Поиск</a:t>
            </a:r>
          </a:p>
        </p:txBody>
      </p:sp>
      <p:sp>
        <p:nvSpPr>
          <p:cNvPr id="7183" name="Text Box 33"/>
          <p:cNvSpPr txBox="1">
            <a:spLocks noChangeArrowheads="1"/>
          </p:cNvSpPr>
          <p:nvPr/>
        </p:nvSpPr>
        <p:spPr bwMode="auto">
          <a:xfrm>
            <a:off x="5364163" y="6381750"/>
            <a:ext cx="2232025" cy="284163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/>
              <a:t>Распространение</a:t>
            </a:r>
          </a:p>
        </p:txBody>
      </p:sp>
      <p:sp>
        <p:nvSpPr>
          <p:cNvPr id="7184" name="Text Box 34"/>
          <p:cNvSpPr txBox="1">
            <a:spLocks noChangeArrowheads="1"/>
          </p:cNvSpPr>
          <p:nvPr/>
        </p:nvSpPr>
        <p:spPr bwMode="auto">
          <a:xfrm>
            <a:off x="2555875" y="3933825"/>
            <a:ext cx="1800225" cy="863600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 anchorCtr="1"/>
          <a:lstStyle/>
          <a:p>
            <a:pPr algn="ctr">
              <a:spcBef>
                <a:spcPct val="50000"/>
              </a:spcBef>
            </a:pPr>
            <a:r>
              <a:rPr lang="ru-RU" b="1"/>
              <a:t>Потребление</a:t>
            </a:r>
          </a:p>
          <a:p>
            <a:pPr algn="ctr">
              <a:spcBef>
                <a:spcPct val="50000"/>
              </a:spcBef>
            </a:pPr>
            <a:r>
              <a:rPr lang="ru-RU" b="1"/>
              <a:t>информации</a:t>
            </a:r>
          </a:p>
        </p:txBody>
      </p:sp>
      <p:sp>
        <p:nvSpPr>
          <p:cNvPr id="7185" name="Line 35"/>
          <p:cNvSpPr>
            <a:spLocks noChangeShapeType="1"/>
          </p:cNvSpPr>
          <p:nvPr/>
        </p:nvSpPr>
        <p:spPr bwMode="auto">
          <a:xfrm flipH="1">
            <a:off x="4211638" y="5949950"/>
            <a:ext cx="144462" cy="142875"/>
          </a:xfrm>
          <a:prstGeom prst="line">
            <a:avLst/>
          </a:prstGeom>
          <a:noFill/>
          <a:ln w="41275">
            <a:solidFill>
              <a:srgbClr val="0000FF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86" name="Line 36"/>
          <p:cNvSpPr>
            <a:spLocks noChangeShapeType="1"/>
          </p:cNvSpPr>
          <p:nvPr/>
        </p:nvSpPr>
        <p:spPr bwMode="auto">
          <a:xfrm flipH="1" flipV="1">
            <a:off x="611188" y="4365625"/>
            <a:ext cx="0" cy="215900"/>
          </a:xfrm>
          <a:prstGeom prst="line">
            <a:avLst/>
          </a:prstGeom>
          <a:noFill/>
          <a:ln w="41275">
            <a:solidFill>
              <a:srgbClr val="0000FF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87" name="Line 37"/>
          <p:cNvSpPr>
            <a:spLocks noChangeShapeType="1"/>
          </p:cNvSpPr>
          <p:nvPr/>
        </p:nvSpPr>
        <p:spPr bwMode="auto">
          <a:xfrm>
            <a:off x="2700338" y="2492375"/>
            <a:ext cx="215900" cy="0"/>
          </a:xfrm>
          <a:prstGeom prst="line">
            <a:avLst/>
          </a:prstGeom>
          <a:noFill/>
          <a:ln w="41275">
            <a:solidFill>
              <a:srgbClr val="0000FF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88" name="Line 38"/>
          <p:cNvSpPr>
            <a:spLocks noChangeShapeType="1"/>
          </p:cNvSpPr>
          <p:nvPr/>
        </p:nvSpPr>
        <p:spPr bwMode="auto">
          <a:xfrm flipV="1">
            <a:off x="4324350" y="3463925"/>
            <a:ext cx="107950" cy="223838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89" name="Line 39"/>
          <p:cNvSpPr>
            <a:spLocks noChangeShapeType="1"/>
          </p:cNvSpPr>
          <p:nvPr/>
        </p:nvSpPr>
        <p:spPr bwMode="auto">
          <a:xfrm>
            <a:off x="8172450" y="3357563"/>
            <a:ext cx="95250" cy="149225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90" name="Line 40"/>
          <p:cNvSpPr>
            <a:spLocks noChangeShapeType="1"/>
          </p:cNvSpPr>
          <p:nvPr/>
        </p:nvSpPr>
        <p:spPr bwMode="auto">
          <a:xfrm flipV="1">
            <a:off x="5508625" y="2492375"/>
            <a:ext cx="215900" cy="73025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91" name="Line 41"/>
          <p:cNvSpPr>
            <a:spLocks noChangeShapeType="1"/>
          </p:cNvSpPr>
          <p:nvPr/>
        </p:nvSpPr>
        <p:spPr bwMode="auto">
          <a:xfrm>
            <a:off x="8523288" y="4343400"/>
            <a:ext cx="0" cy="215900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92" name="Line 42"/>
          <p:cNvSpPr>
            <a:spLocks noChangeShapeType="1"/>
          </p:cNvSpPr>
          <p:nvPr/>
        </p:nvSpPr>
        <p:spPr bwMode="auto">
          <a:xfrm flipH="1">
            <a:off x="8366125" y="5106988"/>
            <a:ext cx="71438" cy="215900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93" name="Line 43"/>
          <p:cNvSpPr>
            <a:spLocks noChangeShapeType="1"/>
          </p:cNvSpPr>
          <p:nvPr/>
        </p:nvSpPr>
        <p:spPr bwMode="auto">
          <a:xfrm flipH="1">
            <a:off x="7739063" y="5984875"/>
            <a:ext cx="144462" cy="142875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194" name="Line 44"/>
          <p:cNvSpPr>
            <a:spLocks noChangeShapeType="1"/>
          </p:cNvSpPr>
          <p:nvPr/>
        </p:nvSpPr>
        <p:spPr bwMode="auto">
          <a:xfrm flipH="1" flipV="1">
            <a:off x="4791075" y="6002338"/>
            <a:ext cx="125413" cy="100012"/>
          </a:xfrm>
          <a:prstGeom prst="line">
            <a:avLst/>
          </a:prstGeom>
          <a:noFill/>
          <a:ln w="41275">
            <a:solidFill>
              <a:srgbClr val="008000"/>
            </a:solidFill>
            <a:miter lim="800000"/>
            <a:headEnd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8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4930" y="2090172"/>
            <a:ext cx="77732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</a:rPr>
              <a:t>Информационная культура </a:t>
            </a:r>
            <a:r>
              <a:rPr lang="ru-RU" sz="2800" b="1" dirty="0" smtClean="0"/>
              <a:t>– это умение целенаправленно работать с информацией и использовать </a:t>
            </a:r>
            <a:r>
              <a:rPr lang="ru-RU" sz="2800" b="1" dirty="0"/>
              <a:t>для </a:t>
            </a:r>
            <a:r>
              <a:rPr lang="ru-RU" sz="2800" b="1" dirty="0" smtClean="0"/>
              <a:t>ее получения, обработки и передачи компьютерную информационную технологию, современные технические средства и методы 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12018544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Информационная культура проявляется в</a:t>
            </a:r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57200" y="1819297"/>
            <a:ext cx="8229600" cy="438912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Конкретных навыках использования технических устройств;</a:t>
            </a:r>
          </a:p>
          <a:p>
            <a:r>
              <a:rPr lang="ru-RU" dirty="0" smtClean="0"/>
              <a:t>Способности использовать  программные продукты;</a:t>
            </a:r>
          </a:p>
          <a:p>
            <a:r>
              <a:rPr lang="ru-RU" dirty="0" smtClean="0"/>
              <a:t>Умении извлекать информацию из различных источников;</a:t>
            </a:r>
          </a:p>
          <a:p>
            <a:r>
              <a:rPr lang="ru-RU" dirty="0" smtClean="0"/>
              <a:t>Владении основами аналитической  переработки информации;</a:t>
            </a:r>
          </a:p>
          <a:p>
            <a:r>
              <a:rPr lang="ru-RU" dirty="0" smtClean="0"/>
              <a:t>Знании особенностей информационных потоков в своей области деятельности;</a:t>
            </a:r>
          </a:p>
          <a:p>
            <a:r>
              <a:rPr lang="ru-RU" dirty="0" smtClean="0"/>
              <a:t>Умении работать различной информацией.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6343344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7" t="46295"/>
          <a:stretch/>
        </p:blipFill>
        <p:spPr>
          <a:xfrm>
            <a:off x="1" y="857250"/>
            <a:ext cx="1863027" cy="157911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5045" y="2005366"/>
            <a:ext cx="4430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Сегодня, когда поток информации увеличивается с каждым днем, умение правильно оценивать и отбирать нужную информацию становится очень важным навыком для любого человека. Этот навык называется информационной грамотностью и отличается от компьютерной грамотности, которая подразумевает умение использовать компьютерные приложения для решения поставленных задач. </a:t>
            </a:r>
          </a:p>
        </p:txBody>
      </p:sp>
      <p:pic>
        <p:nvPicPr>
          <p:cNvPr id="26" name="Picture 2" descr="Медийно-информационная грамотность | Государственная библиотека Юг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201" y="1519722"/>
            <a:ext cx="3496799" cy="349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665806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7" t="46295"/>
          <a:stretch/>
        </p:blipFill>
        <p:spPr>
          <a:xfrm>
            <a:off x="1" y="857250"/>
            <a:ext cx="1863027" cy="1579110"/>
          </a:xfrm>
          <a:prstGeom prst="rect">
            <a:avLst/>
          </a:prstGeom>
        </p:spPr>
      </p:pic>
      <p:pic>
        <p:nvPicPr>
          <p:cNvPr id="6146" name="Picture 2" descr="https://image.mel.fm/i/A/AQGPuYBpeI/59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285" y="1051907"/>
            <a:ext cx="4027715" cy="453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1494" y="1655928"/>
            <a:ext cx="6336587" cy="3485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100" b="1" dirty="0">
                <a:solidFill>
                  <a:srgbClr val="2C0058"/>
                </a:solidFill>
              </a:rPr>
              <a:t>Информационная грамотность позволяет: </a:t>
            </a:r>
          </a:p>
          <a:p>
            <a:r>
              <a:rPr lang="ru-RU" sz="2100" dirty="0"/>
              <a:t>• Определять потребность в конкретной информации. </a:t>
            </a:r>
          </a:p>
          <a:p>
            <a:r>
              <a:rPr lang="ru-RU" sz="2100" dirty="0"/>
              <a:t>• Находить источники информации. </a:t>
            </a:r>
          </a:p>
          <a:p>
            <a:r>
              <a:rPr lang="ru-RU" sz="2100" dirty="0"/>
              <a:t>• Подбирать или получать информацию. </a:t>
            </a:r>
          </a:p>
          <a:p>
            <a:r>
              <a:rPr lang="ru-RU" sz="2100" dirty="0"/>
              <a:t>• Анализировать и оценивать качество информации. </a:t>
            </a:r>
          </a:p>
          <a:p>
            <a:r>
              <a:rPr lang="ru-RU" sz="2100" dirty="0"/>
              <a:t>• Упорядочивать и хранить информацию. </a:t>
            </a:r>
          </a:p>
          <a:p>
            <a:r>
              <a:rPr lang="ru-RU" sz="2100" dirty="0"/>
              <a:t>• Этично и эффективно использовать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2552289066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7" t="46295"/>
          <a:stretch/>
        </p:blipFill>
        <p:spPr>
          <a:xfrm>
            <a:off x="1" y="857250"/>
            <a:ext cx="1863027" cy="157911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8512" y="1661822"/>
            <a:ext cx="725355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2C0058"/>
                </a:solidFill>
              </a:rPr>
              <a:t>При поиске информации важную роль играет умение критически оценивать информацию. Получая информацию в интернете, ответьте себе на 5 вопросов: </a:t>
            </a:r>
          </a:p>
          <a:p>
            <a:r>
              <a:rPr lang="ru-RU" dirty="0"/>
              <a:t>• Кто автор статьи, является ли он экспертом в той теме, о которой пишет? </a:t>
            </a:r>
          </a:p>
          <a:p>
            <a:r>
              <a:rPr lang="ru-RU" dirty="0"/>
              <a:t>• Соответствует ли содержание статьи тематике всего сайта? </a:t>
            </a:r>
          </a:p>
          <a:p>
            <a:r>
              <a:rPr lang="ru-RU" dirty="0"/>
              <a:t>• Есть ли информация о том, кем был создан сайт? </a:t>
            </a:r>
          </a:p>
          <a:p>
            <a:r>
              <a:rPr lang="ru-RU" dirty="0"/>
              <a:t>• Видна ли дата публикации статьи? </a:t>
            </a:r>
          </a:p>
          <a:p>
            <a:r>
              <a:rPr lang="ru-RU" dirty="0"/>
              <a:t>• Почему я считаю, что этой информации можно верить?</a:t>
            </a:r>
          </a:p>
        </p:txBody>
      </p:sp>
    </p:spTree>
    <p:extLst>
      <p:ext uri="{BB962C8B-B14F-4D97-AF65-F5344CB8AC3E}">
        <p14:creationId xmlns:p14="http://schemas.microsoft.com/office/powerpoint/2010/main" val="1682301017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-152400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07950" algn="ctr" eaLnBrk="0" hangingPunct="0">
              <a:defRPr/>
            </a:pPr>
            <a:r>
              <a:rPr lang="ru-RU" sz="40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Информационный обмен при изучении информатики</a:t>
            </a:r>
          </a:p>
        </p:txBody>
      </p:sp>
      <p:pic>
        <p:nvPicPr>
          <p:cNvPr id="9219" name="Picture 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485900"/>
            <a:ext cx="67056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Информационное общество</a:t>
            </a:r>
            <a:r>
              <a:rPr lang="ru-RU" smtClean="0"/>
              <a:t> 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990600"/>
            <a:ext cx="9144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tabLst>
                <a:tab pos="114300" algn="l"/>
              </a:tabLst>
            </a:pPr>
            <a:r>
              <a:rPr lang="ru-RU" sz="2000"/>
              <a:t>Бурное развитие компьютерной техники и информационных технологий послужило толчком к развитию общества, построенном на использовании различной информации и получившего название </a:t>
            </a:r>
            <a:r>
              <a:rPr lang="ru-RU" sz="2000" b="1"/>
              <a:t>информационного общества. </a:t>
            </a:r>
          </a:p>
          <a:p>
            <a:pPr algn="just">
              <a:tabLst>
                <a:tab pos="114300" algn="l"/>
              </a:tabLst>
            </a:pPr>
            <a:r>
              <a:rPr lang="ru-RU" sz="2000" u="sng"/>
              <a:t>Характерные черты информационного общества: </a:t>
            </a:r>
          </a:p>
        </p:txBody>
      </p:sp>
      <p:pic>
        <p:nvPicPr>
          <p:cNvPr id="10244" name="Picture 4" descr="b68439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3048000"/>
            <a:ext cx="2590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2667000"/>
            <a:ext cx="68580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/>
              <a:t>решена проблема информационного кризиса, т.е. разрешено противоречие между информационной лавиной и информационным голодом;</a:t>
            </a:r>
          </a:p>
          <a:p>
            <a:pPr>
              <a:buFontTx/>
              <a:buChar char="•"/>
            </a:pPr>
            <a:r>
              <a:rPr lang="ru-RU"/>
              <a:t>обеспечен приоритет информации по сравнению с другими ресурсами;</a:t>
            </a:r>
          </a:p>
          <a:p>
            <a:pPr>
              <a:buFontTx/>
              <a:buChar char="•"/>
            </a:pPr>
            <a:r>
              <a:rPr lang="ru-RU"/>
              <a:t>главной формой развития станет информационная экономика;</a:t>
            </a:r>
          </a:p>
          <a:p>
            <a:pPr>
              <a:buFontTx/>
              <a:buChar char="•"/>
            </a:pPr>
            <a:r>
              <a:rPr lang="ru-RU"/>
              <a:t>информационная технология приобретает глобальный характер, охватывая все сферы социальной деятельности человека;</a:t>
            </a:r>
          </a:p>
          <a:p>
            <a:pPr>
              <a:buFontTx/>
              <a:buChar char="•"/>
            </a:pPr>
            <a:r>
              <a:rPr lang="ru-RU"/>
              <a:t>формируется информационное единство всей человеческой цивилизации;</a:t>
            </a:r>
          </a:p>
          <a:p>
            <a:pPr>
              <a:buFontTx/>
              <a:buChar char="•"/>
            </a:pPr>
            <a:r>
              <a:rPr lang="ru-RU"/>
              <a:t>реализованы гуманистические принципы управления обществом и воздействия на окружающую среду. </a:t>
            </a:r>
          </a:p>
        </p:txBody>
      </p:sp>
      <p:sp>
        <p:nvSpPr>
          <p:cNvPr id="49158" name="Text Box 6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Информационная культура</a:t>
            </a:r>
          </a:p>
        </p:txBody>
      </p:sp>
      <p:sp>
        <p:nvSpPr>
          <p:cNvPr id="11267" name="Rectangle 35"/>
          <p:cNvSpPr>
            <a:spLocks noChangeArrowheads="1"/>
          </p:cNvSpPr>
          <p:nvPr/>
        </p:nvSpPr>
        <p:spPr bwMode="auto">
          <a:xfrm>
            <a:off x="0" y="1219200"/>
            <a:ext cx="9153525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57188" algn="just">
              <a:tabLst>
                <a:tab pos="114300" algn="l"/>
              </a:tabLst>
            </a:pPr>
            <a:r>
              <a:rPr lang="ru-RU" b="1"/>
              <a:t>Информационная культура</a:t>
            </a:r>
            <a:r>
              <a:rPr lang="ru-RU"/>
              <a:t> - умение целенаправленно работать с информацией и использовать для ее получения, обработки и передачи компьютерную информационную технологию, современные технические средства и методы. </a:t>
            </a:r>
          </a:p>
          <a:p>
            <a:pPr indent="357188" algn="just">
              <a:tabLst>
                <a:tab pos="114300" algn="l"/>
              </a:tabLst>
            </a:pPr>
            <a:r>
              <a:rPr lang="ru-RU"/>
              <a:t>Для свободной ориентации в информационном потоке человек должен обладать информационной культурой как одной из составляющих общей культуры. Информационная культура связана с социальной природой человека. Она является продуктом разнообразных творческих способностей человека и проявляется в некоторых аспектах: </a:t>
            </a:r>
          </a:p>
        </p:txBody>
      </p:sp>
      <p:pic>
        <p:nvPicPr>
          <p:cNvPr id="11268" name="Picture 37" descr="i?id=1373240&amp;tov=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4267200"/>
            <a:ext cx="2590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710" name="Text Box 38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257800" cy="24384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Проявление </a:t>
            </a:r>
            <a:b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информационной </a:t>
            </a:r>
            <a:b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культуры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2743200"/>
            <a:ext cx="9144000" cy="41148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 конкретных навыках по использованию технических устройств;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 способности использовать в своей деятельности компьютерную информационную технологию;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 умении извлекать информацию из различных источников: как из периодической печати, так и из электронных коммуникаций, представлять ее в понятном виде и уметь ее эффективно использовать;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во владении основами аналитической переработки информации;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 умении работать с различной информацией;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2300" smtClean="0"/>
              <a:t>в знании особенностей информационных потоков в своей области деятельности. </a:t>
            </a:r>
          </a:p>
        </p:txBody>
      </p:sp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0"/>
            <a:ext cx="3733800" cy="266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процессы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14400"/>
            <a:ext cx="9144000" cy="4343400"/>
          </a:xfrm>
        </p:spPr>
        <p:txBody>
          <a:bodyPr/>
          <a:lstStyle/>
          <a:p>
            <a:pPr marL="0" indent="357188" algn="just"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Информационные процессы</a:t>
            </a:r>
            <a:r>
              <a:rPr lang="ru-RU" sz="2400" smtClean="0"/>
              <a:t> - по определению Федерального Закона "Об информации, информационных технологиях и защите информации" от 8 июля 2006 г.  - процессы сбора, обработки, накопления, хранения, поиска и распространения информации.</a:t>
            </a:r>
          </a:p>
          <a:p>
            <a:pPr marL="0" indent="357188" algn="just"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Информационный процесс</a:t>
            </a:r>
            <a:r>
              <a:rPr lang="ru-RU" sz="2400" smtClean="0"/>
              <a:t> - совокупность последовательных действий (операций), производимых над информацией (в виде данных, сведений, фактов, идей, гипотез, теорий и пр.), для получения какого-либо результата (достижения цели). Информация проявляется именно в информационных процессах. Информационные процессы всегда протекают в каких-либо системах (социальных, социотехнических, биологических и пр.).</a:t>
            </a:r>
          </a:p>
        </p:txBody>
      </p:sp>
      <p:pic>
        <p:nvPicPr>
          <p:cNvPr id="13316" name="Picture 6" descr="MCBS00600_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200" y="5197475"/>
            <a:ext cx="236220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 descr="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5105400"/>
            <a:ext cx="3352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2" descr="стопка дисков_1_слита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5105400"/>
            <a:ext cx="2667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</a:t>
            </a:r>
            <a:r>
              <a:rPr lang="en-US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процессы</a:t>
            </a:r>
          </a:p>
        </p:txBody>
      </p:sp>
      <p:pic>
        <p:nvPicPr>
          <p:cNvPr id="14339" name="Picture 27" descr="lan_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4714875"/>
            <a:ext cx="17716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8" descr="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838200"/>
            <a:ext cx="17526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2362200"/>
            <a:ext cx="1778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30"/>
          <p:cNvSpPr>
            <a:spLocks noChangeArrowheads="1"/>
          </p:cNvSpPr>
          <p:nvPr/>
        </p:nvSpPr>
        <p:spPr bwMode="auto">
          <a:xfrm>
            <a:off x="304800" y="1143000"/>
            <a:ext cx="29479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660066"/>
                </a:solidFill>
              </a:rPr>
              <a:t>Создание информации</a:t>
            </a:r>
          </a:p>
          <a:p>
            <a:r>
              <a:rPr lang="ru-RU" b="1">
                <a:solidFill>
                  <a:srgbClr val="660066"/>
                </a:solidFill>
              </a:rPr>
              <a:t>Обработка информации</a:t>
            </a:r>
          </a:p>
        </p:txBody>
      </p:sp>
      <p:sp>
        <p:nvSpPr>
          <p:cNvPr id="14343" name="Rectangle 34"/>
          <p:cNvSpPr>
            <a:spLocks noChangeArrowheads="1"/>
          </p:cNvSpPr>
          <p:nvPr/>
        </p:nvSpPr>
        <p:spPr bwMode="auto">
          <a:xfrm>
            <a:off x="5715000" y="4114800"/>
            <a:ext cx="2817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660066"/>
                </a:solidFill>
              </a:rPr>
              <a:t>Хранение информации</a:t>
            </a:r>
          </a:p>
        </p:txBody>
      </p:sp>
      <p:sp>
        <p:nvSpPr>
          <p:cNvPr id="14344" name="Rectangle 35"/>
          <p:cNvSpPr>
            <a:spLocks noChangeArrowheads="1"/>
          </p:cNvSpPr>
          <p:nvPr/>
        </p:nvSpPr>
        <p:spPr bwMode="auto">
          <a:xfrm>
            <a:off x="304800" y="5638800"/>
            <a:ext cx="2817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660066"/>
                </a:solidFill>
              </a:rPr>
              <a:t>Передача информации</a:t>
            </a:r>
          </a:p>
        </p:txBody>
      </p:sp>
      <p:sp>
        <p:nvSpPr>
          <p:cNvPr id="14345" name="Rectangle 36"/>
          <p:cNvSpPr>
            <a:spLocks noChangeArrowheads="1"/>
          </p:cNvSpPr>
          <p:nvPr/>
        </p:nvSpPr>
        <p:spPr bwMode="auto">
          <a:xfrm>
            <a:off x="5943600" y="1371600"/>
            <a:ext cx="2414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660066"/>
                </a:solidFill>
              </a:rPr>
              <a:t>Поиск информации</a:t>
            </a:r>
          </a:p>
        </p:txBody>
      </p:sp>
      <p:sp>
        <p:nvSpPr>
          <p:cNvPr id="14346" name="Rectangle 37"/>
          <p:cNvSpPr>
            <a:spLocks noChangeArrowheads="1"/>
          </p:cNvSpPr>
          <p:nvPr/>
        </p:nvSpPr>
        <p:spPr bwMode="auto">
          <a:xfrm>
            <a:off x="0" y="3048000"/>
            <a:ext cx="32464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660066"/>
                </a:solidFill>
              </a:rPr>
              <a:t>Кодирование информации</a:t>
            </a:r>
          </a:p>
        </p:txBody>
      </p:sp>
      <p:pic>
        <p:nvPicPr>
          <p:cNvPr id="14347" name="Picture 3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1828800"/>
            <a:ext cx="2895600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40" descr="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72200" y="4648200"/>
            <a:ext cx="1752600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Rectangle 41"/>
          <p:cNvSpPr>
            <a:spLocks noChangeArrowheads="1"/>
          </p:cNvSpPr>
          <p:nvPr/>
        </p:nvSpPr>
        <p:spPr bwMode="auto">
          <a:xfrm>
            <a:off x="762000" y="533400"/>
            <a:ext cx="7459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- это любые процессы, связанные с преобразованием информации.</a:t>
            </a:r>
          </a:p>
        </p:txBody>
      </p:sp>
      <p:sp>
        <p:nvSpPr>
          <p:cNvPr id="51242" name="Text Box 42">
            <a:hlinkClick r:id="rId8" highlightClick="1">
              <a:snd r:embed="rId7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096000" y="6248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8" name="Rectangle 1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услуги</a:t>
            </a:r>
          </a:p>
        </p:txBody>
      </p:sp>
      <p:sp>
        <p:nvSpPr>
          <p:cNvPr id="15363" name="Rectangle 15"/>
          <p:cNvSpPr>
            <a:spLocks noChangeArrowheads="1"/>
          </p:cNvSpPr>
          <p:nvPr/>
        </p:nvSpPr>
        <p:spPr bwMode="auto">
          <a:xfrm>
            <a:off x="0" y="1066800"/>
            <a:ext cx="91440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5113" algn="just"/>
            <a:r>
              <a:rPr lang="ru-RU" sz="2400"/>
              <a:t>Информационные услуги - деятельность по обработке и распространению информации. Средства обработки информации - деятельность по производству технического оборудования для подготовки, распространения информации и информационных услуг. </a:t>
            </a:r>
          </a:p>
        </p:txBody>
      </p:sp>
      <p:pic>
        <p:nvPicPr>
          <p:cNvPr id="15364" name="Picture 21" descr="CA06E8C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409950"/>
            <a:ext cx="42672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6" name="Text Box 22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400800" y="6019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продукты</a:t>
            </a:r>
          </a:p>
        </p:txBody>
      </p:sp>
      <p:sp>
        <p:nvSpPr>
          <p:cNvPr id="16387" name="Rectangle 33"/>
          <p:cNvSpPr>
            <a:spLocks noChangeArrowheads="1"/>
          </p:cNvSpPr>
          <p:nvPr/>
        </p:nvSpPr>
        <p:spPr bwMode="auto">
          <a:xfrm>
            <a:off x="0" y="990600"/>
            <a:ext cx="91440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0" anchor="ctr">
            <a:spAutoFit/>
          </a:bodyPr>
          <a:lstStyle/>
          <a:p>
            <a:pPr indent="265113" algn="just"/>
            <a:r>
              <a:rPr lang="ru-RU" sz="2400"/>
              <a:t>Информационный продукт - документированная информация, подготовленная в соответствии с потребностями пользователей и представленная в форме товара. Информационными продуктами являются программные продукты, базы и банки данных и другая информация. </a:t>
            </a:r>
            <a:endParaRPr lang="ru-RU" sz="2400" b="1" i="1"/>
          </a:p>
          <a:p>
            <a:pPr indent="265113" eaLnBrk="0" hangingPunct="0"/>
            <a:endParaRPr lang="ru-RU" sz="2400"/>
          </a:p>
        </p:txBody>
      </p:sp>
      <p:pic>
        <p:nvPicPr>
          <p:cNvPr id="16388" name="Picture 36" descr="i?id=39712794&amp;tov=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86200"/>
            <a:ext cx="183991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8" descr="i?id=64981178&amp;tov=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8475" y="4495800"/>
            <a:ext cx="229552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40" descr="Картинка 3 из 60909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09800" y="3400425"/>
            <a:ext cx="46101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9" name="Text Box 41">
            <a:hlinkClick r:id="rId7" highlightClick="1">
              <a:snd r:embed="rId6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019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124200"/>
            <a:ext cx="9144000" cy="3733800"/>
          </a:xfrm>
        </p:spPr>
        <p:txBody>
          <a:bodyPr/>
          <a:lstStyle/>
          <a:p>
            <a:pPr marL="0" indent="357188" algn="just" eaLnBrk="1" hangingPunct="1">
              <a:spcBef>
                <a:spcPct val="0"/>
              </a:spcBef>
              <a:buFontTx/>
              <a:buNone/>
            </a:pPr>
            <a:r>
              <a:rPr lang="ru-RU" sz="2800" smtClean="0"/>
              <a:t>Информационные ресурсы входят в интеллектуальный фонд общества, определяемый накоплением, распределением и практической реализацией знаний квалифицированной рабочей силы, включающей выраженный в информации научный и производственный опыт не только современников из всех стран мира, но и предшественников за все времена. </a:t>
            </a:r>
          </a:p>
          <a:p>
            <a:pPr marL="0" indent="357188" algn="just" eaLnBrk="1" hangingPunct="1">
              <a:buFontTx/>
              <a:buNone/>
            </a:pPr>
            <a:endParaRPr lang="ru-RU" sz="2800" smtClean="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838200"/>
            <a:ext cx="533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0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ресурсы</a:t>
            </a:r>
          </a:p>
        </p:txBody>
      </p:sp>
      <p:pic>
        <p:nvPicPr>
          <p:cNvPr id="17412" name="Picture 10" descr="Картинка 4 из 4435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0"/>
            <a:ext cx="3657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562600" cy="2133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Государственные информационные ресурсы</a:t>
            </a:r>
            <a:endParaRPr lang="ru-RU" smtClean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0" y="2508250"/>
            <a:ext cx="9144000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5113" algn="just">
              <a:tabLst>
                <a:tab pos="114300" algn="l"/>
              </a:tabLst>
            </a:pPr>
            <a:r>
              <a:rPr lang="ru-RU"/>
              <a:t>Государственные информационные ресурсы РФ являются открытыми и общедоступными, за исключением отнесенной законом к категории ограниченного доступа. К информации открытого типа относятся:</a:t>
            </a:r>
          </a:p>
          <a:p>
            <a:pPr indent="265113" algn="just">
              <a:buFontTx/>
              <a:buChar char="•"/>
              <a:tabLst>
                <a:tab pos="114300" algn="l"/>
              </a:tabLst>
            </a:pPr>
            <a:r>
              <a:rPr lang="ru-RU"/>
              <a:t>законодательные и другие нормативные акты, устанавливающие правовой статус органов государственной власти, органов местного самоуправления, организаций, общественных объединений, а также права и обязанности граждан;</a:t>
            </a:r>
          </a:p>
          <a:p>
            <a:pPr indent="265113" algn="just">
              <a:buFontTx/>
              <a:buChar char="•"/>
              <a:tabLst>
                <a:tab pos="114300" algn="l"/>
              </a:tabLst>
            </a:pPr>
            <a:r>
              <a:rPr lang="ru-RU"/>
              <a:t>документы, содержащие информацию о чрезвычайных ситуациях, необходимую для обеспечения безопасного функционирования населенных пунктов, производственных объектов и населения в целом;</a:t>
            </a:r>
          </a:p>
          <a:p>
            <a:pPr indent="265113" algn="just">
              <a:buFontTx/>
              <a:buChar char="•"/>
              <a:tabLst>
                <a:tab pos="114300" algn="l"/>
              </a:tabLst>
            </a:pPr>
            <a:r>
              <a:rPr lang="ru-RU"/>
              <a:t>документы, содержащие информацию о деятельности органов государственной власти и органов местного самоуправления, об использовании бюджетных средств и других ресурсов, о состоянии экономики, за исключением сведений, отнесенных к государственной тайне;</a:t>
            </a:r>
          </a:p>
          <a:p>
            <a:pPr indent="265113" algn="just">
              <a:buFontTx/>
              <a:buChar char="•"/>
              <a:tabLst>
                <a:tab pos="114300" algn="l"/>
              </a:tabLst>
            </a:pPr>
            <a:r>
              <a:rPr lang="ru-RU"/>
              <a:t>документы, накопленные в открытых фондах библиотек, архивов, информационных систем органов государственной власти.</a:t>
            </a:r>
          </a:p>
        </p:txBody>
      </p:sp>
      <p:pic>
        <p:nvPicPr>
          <p:cNvPr id="18436" name="Picture 6" descr="Картинка 24 из 388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0"/>
            <a:ext cx="3581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7" name="Text Box 7">
            <a:hlinkClick r:id="rId5" highlightClick="1">
              <a:snd r:embed="rId4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3048000"/>
          </a:xfrm>
        </p:spPr>
        <p:txBody>
          <a:bodyPr/>
          <a:lstStyle/>
          <a:p>
            <a:pPr marL="176213" indent="266700" algn="just" eaLnBrk="1" hangingPunct="1">
              <a:spcBef>
                <a:spcPct val="0"/>
              </a:spcBef>
              <a:buFontTx/>
              <a:buNone/>
            </a:pPr>
            <a:r>
              <a:rPr lang="ru-RU" sz="2400" smtClean="0"/>
              <a:t>Одним из ключевых показателей информатизации является</a:t>
            </a:r>
            <a:r>
              <a:rPr lang="ru-RU" sz="2400" b="1" smtClean="0"/>
              <a:t> информационный потенциал,</a:t>
            </a:r>
            <a:r>
              <a:rPr lang="ru-RU" sz="2400" smtClean="0"/>
              <a:t> т.е. способность решать текущие и перспективные задачи информационного обслуживания общественного производства на уровне оптимальных возможностей, определяемых достигнутым в данный период в мире средним уровнем развития информационных технологий. </a:t>
            </a:r>
          </a:p>
          <a:p>
            <a:pPr marL="176213" indent="266700" algn="just" eaLnBrk="1" hangingPunct="1">
              <a:lnSpc>
                <a:spcPct val="80000"/>
              </a:lnSpc>
            </a:pPr>
            <a:endParaRPr lang="ru-RU" sz="2400" smtClean="0"/>
          </a:p>
        </p:txBody>
      </p:sp>
      <p:sp>
        <p:nvSpPr>
          <p:cNvPr id="13323" name="Rectangle 11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Информационное взаимодействие</a:t>
            </a:r>
          </a:p>
        </p:txBody>
      </p:sp>
      <p:pic>
        <p:nvPicPr>
          <p:cNvPr id="19460" name="Picture 14" descr="Картинка 7 из 813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3581400"/>
            <a:ext cx="443865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7" name="Text Box 15">
            <a:hlinkClick r:id="rId5" highlightClick="1">
              <a:snd r:embed="rId4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6294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Информационная деятельность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14800"/>
          </a:xfrm>
        </p:spPr>
        <p:txBody>
          <a:bodyPr/>
          <a:lstStyle/>
          <a:p>
            <a:pPr marL="0" indent="265113" algn="just" eaLnBrk="1" hangingPunct="1">
              <a:buFontTx/>
              <a:buNone/>
            </a:pPr>
            <a:r>
              <a:rPr lang="ru-RU" sz="2000" smtClean="0">
                <a:latin typeface="Times New Roman" pitchFamily="18" charset="0"/>
              </a:rPr>
              <a:t>Деятельность человека, связанную с процессами получения, преобразования, накопления и передачи информации называют </a:t>
            </a:r>
            <a:r>
              <a:rPr lang="ru-RU" sz="2000" b="1" smtClean="0">
                <a:latin typeface="Times New Roman" pitchFamily="18" charset="0"/>
              </a:rPr>
              <a:t>информационной деятельностью</a:t>
            </a:r>
            <a:r>
              <a:rPr lang="ru-RU" sz="2000" smtClean="0">
                <a:latin typeface="Times New Roman" pitchFamily="18" charset="0"/>
              </a:rPr>
              <a:t>. </a:t>
            </a:r>
          </a:p>
          <a:p>
            <a:pPr marL="0" indent="265113" algn="just" eaLnBrk="1" hangingPunct="1">
              <a:buFontTx/>
              <a:buNone/>
            </a:pPr>
            <a:r>
              <a:rPr lang="ru-RU" sz="2000" smtClean="0">
                <a:latin typeface="Times New Roman" pitchFamily="18" charset="0"/>
              </a:rPr>
              <a:t>По мере развития общества, научно-технического прогресса человечество создавало все новые средства и способы сбора, хранения, передачи информации. Но важнейшее в информационных процессах — обработка и целенаправленное преобразование информации — осуществлялось до недавнего времени исключительно человеком.</a:t>
            </a:r>
          </a:p>
          <a:p>
            <a:pPr marL="0" indent="265113" algn="just" eaLnBrk="1" hangingPunct="1">
              <a:buFontTx/>
              <a:buNone/>
            </a:pPr>
            <a:r>
              <a:rPr lang="ru-RU" sz="2000" smtClean="0">
                <a:latin typeface="Times New Roman" pitchFamily="18" charset="0"/>
              </a:rPr>
              <a:t>Однако постоянное совершенствование техники и производства привело к резкому возрастанию объема информации, с которой приходится оперировать человеку в процессе его профессиональной деятельности, постоянно увеличивался также объем информации, необходимой для решения задач планирования и управления производством.</a:t>
            </a:r>
          </a:p>
        </p:txBody>
      </p:sp>
      <p:pic>
        <p:nvPicPr>
          <p:cNvPr id="20484" name="Picture 5" descr="PH02208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4891088"/>
            <a:ext cx="2971800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8" descr="PH02746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70450"/>
            <a:ext cx="297180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Рисунок 81" descr="48353_3517016470"/>
          <p:cNvPicPr>
            <a:picLocks noChangeAspect="1" noChangeArrowheads="1"/>
          </p:cNvPicPr>
          <p:nvPr/>
        </p:nvPicPr>
        <p:blipFill>
          <a:blip r:embed="rId4">
            <a:lum bright="10000"/>
          </a:blip>
          <a:srcRect/>
          <a:stretch>
            <a:fillRect/>
          </a:stretch>
        </p:blipFill>
        <p:spPr bwMode="auto">
          <a:xfrm>
            <a:off x="6324600" y="4876800"/>
            <a:ext cx="2819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BD19582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2895600"/>
            <a:ext cx="158273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8" name="Rectangle 10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715000" cy="1524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системы</a:t>
            </a:r>
          </a:p>
        </p:txBody>
      </p:sp>
      <p:pic>
        <p:nvPicPr>
          <p:cNvPr id="21508" name="Picture 12" descr="Картинка 22 из 444227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304800"/>
            <a:ext cx="3581400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76625"/>
            <a:ext cx="6484938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14"/>
          <p:cNvSpPr>
            <a:spLocks noChangeArrowheads="1"/>
          </p:cNvSpPr>
          <p:nvPr/>
        </p:nvSpPr>
        <p:spPr bwMode="auto">
          <a:xfrm>
            <a:off x="0" y="1295400"/>
            <a:ext cx="55626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000"/>
              <a:t>Информационная система (ИС) — это система, построенная на базе компьютерной техники, предназначенная для хранения, поиска, обработки и передачи значительных объемов информации, имеющая определенную практическую сферу применения.</a:t>
            </a:r>
          </a:p>
        </p:txBody>
      </p:sp>
      <p:sp>
        <p:nvSpPr>
          <p:cNvPr id="17424" name="Text Box 16">
            <a:hlinkClick r:id="rId7" highlightClick="1">
              <a:snd r:embed="rId6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6294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Информационно-правовые</a:t>
            </a:r>
            <a:r>
              <a:rPr lang="en-US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системы </a:t>
            </a:r>
            <a:r>
              <a:rPr lang="ru-RU" smtClean="0"/>
              <a:t> 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185863"/>
            <a:ext cx="9144000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357188" algn="just">
              <a:defRPr/>
            </a:pPr>
            <a:r>
              <a:rPr lang="ru-RU" sz="1600" b="1"/>
              <a:t>Контур-Норматив </a:t>
            </a:r>
            <a:r>
              <a:rPr lang="ru-RU" sz="1600"/>
              <a:t>— это справочно-правовой сервис, функционирующий в режиме он-лайн, с помощью которого руководители, бухгалтеры, специалисты по кадрам могут круглосуточно получать доступ к актуальным нормативным документам и справочной документации по всем вопросам бухгалтерского, налогового, кадрового и управленческого учета.</a:t>
            </a:r>
          </a:p>
          <a:p>
            <a:pPr indent="357188" algn="just">
              <a:defRPr/>
            </a:pPr>
            <a:r>
              <a:rPr lang="ru-RU" sz="1600" b="1"/>
              <a:t>КонсультантПлюс</a:t>
            </a:r>
            <a:r>
              <a:rPr lang="ru-RU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600"/>
              <a:t>— имеются федеральные и международные документы, более одного миллиона судебных решений, финансовые консультации, законопроекты, разъяснения к правовым актам, уникальные аналитические материалы; представлено законодательство России и всех 83 регионов.</a:t>
            </a:r>
          </a:p>
          <a:p>
            <a:pPr indent="357188" algn="just">
              <a:defRPr/>
            </a:pPr>
            <a:r>
              <a:rPr lang="ru-RU" sz="1600" b="1"/>
              <a:t>Гарант </a:t>
            </a:r>
            <a:r>
              <a:rPr lang="ru-RU" sz="1600"/>
              <a:t>— имеются международные и федеральные документы, судебные решения, финансовые консультации и которая состоит из одной объединённой базы.</a:t>
            </a:r>
          </a:p>
          <a:p>
            <a:pPr indent="357188" algn="just">
              <a:defRPr/>
            </a:pPr>
            <a:r>
              <a:rPr lang="ru-RU" sz="1600" b="1"/>
              <a:t>Кодекс </a:t>
            </a:r>
            <a:r>
              <a:rPr lang="ru-RU" sz="1600"/>
              <a:t>— большое количество нормативно-технических документов — ГОСТов, СНиПов, РД и т. д. и имеющая специализированные справочные системы по различным отраслям деятельности (строительство, экология, электроэнергетика, охрана труда и пр.); также здесь имеются международные и федеральные документы, судебные решения, финансовые консультации, тексты указов президента.</a:t>
            </a:r>
          </a:p>
          <a:p>
            <a:pPr indent="357188" algn="just">
              <a:defRPr/>
            </a:pPr>
            <a:r>
              <a:rPr lang="ru-RU" sz="1600" b="1"/>
              <a:t>Референт</a:t>
            </a:r>
            <a:r>
              <a:rPr lang="ru-RU" sz="1600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600"/>
              <a:t>— уникальная база авторских материалов, Законодательство РФ, Москвы и МО по всем отраслям права — более молодая система в данном классе (первый релиз вышел в 1995 г.), что определяет как ее достоинства («свежий» подход к разработке, современный интерфейс, аналитические инструменты компьютерной сортировки документов), так и недостатки (небольшое количество материалов региональных арбитражных судов, по сравнению с аналогами).</a:t>
            </a:r>
          </a:p>
        </p:txBody>
      </p:sp>
      <p:pic>
        <p:nvPicPr>
          <p:cNvPr id="22532" name="Picture 4" descr="gara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533400"/>
            <a:ext cx="55054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Геоинформационные системы </a:t>
            </a:r>
            <a:r>
              <a:rPr lang="ru-RU" sz="4800" smtClean="0"/>
              <a:t> 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6200"/>
            <a:ext cx="7239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-57150" y="762000"/>
            <a:ext cx="920115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54013" algn="just"/>
            <a:r>
              <a:rPr lang="ru-RU" b="1"/>
              <a:t> Геоинформационные системы</a:t>
            </a:r>
            <a:r>
              <a:rPr lang="ru-RU"/>
              <a:t> (также </a:t>
            </a:r>
            <a:r>
              <a:rPr lang="ru-RU" b="1"/>
              <a:t>ГИС</a:t>
            </a:r>
            <a:r>
              <a:rPr lang="ru-RU"/>
              <a:t> — </a:t>
            </a:r>
            <a:r>
              <a:rPr lang="ru-RU" i="1"/>
              <a:t>географическая информационная система</a:t>
            </a:r>
            <a:r>
              <a:rPr lang="ru-RU"/>
              <a:t>) — системы, предназначенные для сбора, хранения, анализа и графической визуализации пространственных данных и связанной с ними информации о представленных в ГИС объектах. Другими словами, это инструменты, позволяющие пользователям искать, анализировать и редактировать цифровые карты, а также дополнительную информацию об объектах, например высоту здания, адрес, количество жильцов.</a:t>
            </a:r>
          </a:p>
          <a:p>
            <a:pPr indent="354013" algn="just"/>
            <a:r>
              <a:rPr lang="ru-RU"/>
              <a:t>ГИС включают в себя возможности СУБД, редакторов растровой и векторной графики и аналитических средств и применяются в картографии, геологии, метеорологии, землеустройстве, экологии, муниципальном управлении, транспорте, экономике, обороне.</a:t>
            </a:r>
          </a:p>
        </p:txBody>
      </p:sp>
      <p:sp>
        <p:nvSpPr>
          <p:cNvPr id="57349" name="Text Box 5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Информационная индустрия</a:t>
            </a:r>
          </a:p>
        </p:txBody>
      </p:sp>
      <p:pic>
        <p:nvPicPr>
          <p:cNvPr id="24579" name="Picture 6" descr="MCj029598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3810000"/>
            <a:ext cx="2667000" cy="236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-main-pic" descr="Картинка 7 из 2204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838200"/>
            <a:ext cx="3200400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5715000" cy="3276600"/>
          </a:xfrm>
        </p:spPr>
        <p:txBody>
          <a:bodyPr/>
          <a:lstStyle/>
          <a:p>
            <a:pPr marL="0" indent="354013" algn="just"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Информационная индустрия - производство информационных товаров и услуг на базе информационных технологий. Информационная индустрия включает производство вычислительной техники и  производство информации. </a:t>
            </a:r>
          </a:p>
        </p:txBody>
      </p:sp>
      <p:pic>
        <p:nvPicPr>
          <p:cNvPr id="24582" name="Picture 11" descr="epson-rx6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171950"/>
            <a:ext cx="4238625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4" name="Text Box 12">
            <a:hlinkClick r:id="rId6" highlightClick="1">
              <a:snd r:embed="rId5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-7938"/>
            <a:ext cx="9144000" cy="1311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4000" b="1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Государственный информационный регистр</a:t>
            </a:r>
            <a:endParaRPr lang="ru-RU" sz="4000"/>
          </a:p>
        </p:txBody>
      </p:sp>
      <p:pic>
        <p:nvPicPr>
          <p:cNvPr id="25603" name="Picture 8" descr="j02857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609600"/>
            <a:ext cx="182403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9"/>
          <p:cNvSpPr>
            <a:spLocks noChangeArrowheads="1"/>
          </p:cNvSpPr>
          <p:nvPr/>
        </p:nvSpPr>
        <p:spPr bwMode="auto">
          <a:xfrm>
            <a:off x="0" y="165735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65113" algn="just"/>
            <a:r>
              <a:rPr lang="ru-RU" sz="1400" b="1"/>
              <a:t>Государственный регистр электронных информационных ресурсов и информационных систем </a:t>
            </a:r>
            <a:r>
              <a:rPr lang="ru-RU" sz="1400"/>
              <a:t>формируется и функционирует согласно Правилам ведения Государственного регистра электронных информационных ресурсов и информационных систем и депозитария, утвержденным постановлением Правительства на основании сведений, ежегодно представляемых владельцами информационных ресурсов и информационных систем.</a:t>
            </a:r>
          </a:p>
          <a:p>
            <a:pPr indent="265113" algn="just"/>
            <a:r>
              <a:rPr lang="ru-RU" sz="1400" i="1"/>
              <a:t>Задачами</a:t>
            </a:r>
            <a:r>
              <a:rPr lang="ru-RU" sz="1400"/>
              <a:t> Государственного регистра электронных информационных ресурсов и информационных систем являются систематизация информации об информационных ресурсах и информационных системах, информирование физических и юридических лиц о содержащейся в Государственном регистре информации, информационное обеспечение государственных органов, представление информации разработчикам информационных ресурсов и информационных систем для организации интеграции информационных ресурсов и информационных систем, а также обмена данными между информационными ресурсами и информационных систем.</a:t>
            </a:r>
          </a:p>
          <a:p>
            <a:pPr indent="265113" algn="just"/>
            <a:r>
              <a:rPr lang="ru-RU" sz="1400" i="1"/>
              <a:t>Формирование</a:t>
            </a:r>
            <a:r>
              <a:rPr lang="ru-RU" sz="1400"/>
              <a:t> базы Государственного регистра электронных информационных ресурсов и информационных систем ведется на основании заявок о регистрации информационных ресурсов и информационным систем, ежегодно представляемых владельцами информационных ресурсов и информационных систем в адрес Агентства по информатизации и связи на бумажных и электронных носителях.</a:t>
            </a:r>
          </a:p>
          <a:p>
            <a:pPr indent="265113" algn="just"/>
            <a:r>
              <a:rPr lang="ru-RU" sz="1400"/>
              <a:t>Государственные базы данных, информационные системы, Web-сайты и сети передачи данных на территории России, разработка и создание которых финансируется из государственного бюджета, подлежат обязательному государственному учету и регистрации. Государственная регистрация негосударственных баз данных, информационных систем, Web-сайтов и сетей передачи данных может производиться по инициативе собственников указанных информационных ресурсов и информационных систем. Государственная регистрация информационных ресурсов и информационных систем производится на основании заявки владельца ресурса. </a:t>
            </a:r>
          </a:p>
        </p:txBody>
      </p:sp>
      <p:sp>
        <p:nvSpPr>
          <p:cNvPr id="21514" name="Text Box 10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9248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Стандартизация и сертификация</a:t>
            </a:r>
            <a:endParaRPr lang="ru-RU" sz="2800" b="1" smtClean="0">
              <a:solidFill>
                <a:srgbClr val="80008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6627" name="Rectangle 114"/>
          <p:cNvSpPr>
            <a:spLocks noChangeArrowheads="1"/>
          </p:cNvSpPr>
          <p:nvPr/>
        </p:nvSpPr>
        <p:spPr bwMode="auto">
          <a:xfrm>
            <a:off x="0" y="809625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76213" algn="just"/>
            <a:r>
              <a:rPr lang="ru-RU" sz="1400">
                <a:latin typeface="Times New Roman" pitchFamily="18" charset="0"/>
              </a:rPr>
              <a:t>Информационная деятельность регулируется определенными государственными нормами и правилами.</a:t>
            </a:r>
          </a:p>
          <a:p>
            <a:pPr indent="176213" algn="just"/>
            <a:r>
              <a:rPr lang="ru-RU" sz="1400" b="1">
                <a:latin typeface="Times New Roman" pitchFamily="18" charset="0"/>
              </a:rPr>
              <a:t>Стандартизация</a:t>
            </a:r>
            <a:r>
              <a:rPr lang="ru-RU" sz="1400">
                <a:latin typeface="Times New Roman" pitchFamily="18" charset="0"/>
              </a:rPr>
              <a:t> — это один из видов деятельности по установлению норм, правил и характеристик в целях обеспечения: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экономии всех видов ресурсов;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безопасности продукции, работ и услуг для окружающей среды, жизни, здоровья и имущества;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безопасности хозяйственных объектов с учётом риска возникновения природных и техногенных катастроф и других чрезвычайных ситуаций;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технической и информационной совместимости, а также взаимозаменяемости продукции;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качества продукции, работ и услуг в соответствии с уровнем развития науки, техники и технологии;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единства измерений; </a:t>
            </a:r>
          </a:p>
          <a:p>
            <a:pPr indent="176213" algn="just">
              <a:buFontTx/>
              <a:buChar char="•"/>
            </a:pPr>
            <a:r>
              <a:rPr lang="ru-RU" sz="1400">
                <a:latin typeface="Times New Roman" pitchFamily="18" charset="0"/>
              </a:rPr>
              <a:t>обороноспособности и мобилизационной готовности страны. </a:t>
            </a:r>
          </a:p>
          <a:p>
            <a:pPr indent="176213" algn="just"/>
            <a:r>
              <a:rPr lang="ru-RU" sz="1400">
                <a:latin typeface="Times New Roman" pitchFamily="18" charset="0"/>
              </a:rPr>
              <a:t>Под стандартизацией понимается деятельность, направленная на достижение упорядочения в определённой области посредством установления положений для всеобщего и многократного применения в отношении реально существующих и потенциальных задач. Эта деятельность проявляется в разработке, опубликовании применении стандартов. Стандартом называется документ, в котором в целях добровольного многократного использования устанавливаются характеристики продукции, правила осуществления и характеристики процессов производства, эксплуатации, хранения, перевозки, реализации и утилизации, выполнения работ или оказания услуг. Стандарт также может содержать требования к терминологии, символике, упаковке, маркировке или этикеткам и правилам их нанесения.</a:t>
            </a:r>
            <a:endParaRPr lang="en-US" sz="1400">
              <a:latin typeface="Times New Roman" pitchFamily="18" charset="0"/>
            </a:endParaRPr>
          </a:p>
          <a:p>
            <a:pPr indent="176213" algn="just"/>
            <a:r>
              <a:rPr lang="ru-RU" sz="1400" b="1">
                <a:latin typeface="Times New Roman" pitchFamily="18" charset="0"/>
              </a:rPr>
              <a:t>Сертификация</a:t>
            </a:r>
            <a:r>
              <a:rPr lang="ru-RU" sz="1400">
                <a:latin typeface="Times New Roman" pitchFamily="18" charset="0"/>
              </a:rPr>
              <a:t> — процедура подтверждения соответствия, посредством которой независимая от изготовителя (продавца, исполнителя) и потребителя (покупателя) организация удостоверяет в письменной форме, что продукция соответствует установленным требованиям.</a:t>
            </a:r>
            <a:endParaRPr lang="ru-RU" sz="1400" b="1">
              <a:latin typeface="Times New Roman" pitchFamily="18" charset="0"/>
            </a:endParaRPr>
          </a:p>
          <a:p>
            <a:pPr indent="176213" algn="just"/>
            <a:r>
              <a:rPr lang="ru-RU" sz="1400" b="1">
                <a:latin typeface="Times New Roman" pitchFamily="18" charset="0"/>
              </a:rPr>
              <a:t>Сертификация</a:t>
            </a:r>
            <a:r>
              <a:rPr lang="ru-RU" sz="1400">
                <a:latin typeface="Times New Roman" pitchFamily="18" charset="0"/>
              </a:rPr>
              <a:t> - форма осуществляемого органом по сертификации подтверждения соответствия объектов требованиям технических регламентов, положениям стандартов, сводов правил или условиям договоров(в ред. Федерального закона от 01.05.2007 №65-ФЗ).</a:t>
            </a:r>
          </a:p>
          <a:p>
            <a:pPr indent="176213" algn="just"/>
            <a:r>
              <a:rPr lang="ru-RU" sz="1400">
                <a:latin typeface="Times New Roman" pitchFamily="18" charset="0"/>
              </a:rPr>
              <a:t>Часто отождествляют сертификацию и лицензирование. Лицензия — это право (разрешение) на осуществление какой-либо деятельности, сертификат на услуги — документ, подтверждающий, что качество услуг соответствует определённым требованиям.</a:t>
            </a:r>
          </a:p>
        </p:txBody>
      </p:sp>
      <p:pic>
        <p:nvPicPr>
          <p:cNvPr id="26628" name="Picture 116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0"/>
            <a:ext cx="1219200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96" name="Rectangle 13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Для работы с информацией существуют информационные методы, которые включают в себя цели и условия получения информации</a:t>
            </a:r>
          </a:p>
        </p:txBody>
      </p:sp>
      <p:grpSp>
        <p:nvGrpSpPr>
          <p:cNvPr id="27651" name="Group 4"/>
          <p:cNvGrpSpPr>
            <a:grpSpLocks noChangeAspect="1"/>
          </p:cNvGrpSpPr>
          <p:nvPr/>
        </p:nvGrpSpPr>
        <p:grpSpPr bwMode="auto">
          <a:xfrm>
            <a:off x="1143000" y="990600"/>
            <a:ext cx="6705600" cy="2646363"/>
            <a:chOff x="561" y="2886"/>
            <a:chExt cx="7412" cy="3672"/>
          </a:xfrm>
        </p:grpSpPr>
        <p:sp>
          <p:nvSpPr>
            <p:cNvPr id="27654" name="AutoShape 5"/>
            <p:cNvSpPr>
              <a:spLocks noChangeAspect="1" noChangeArrowheads="1"/>
            </p:cNvSpPr>
            <p:nvPr/>
          </p:nvSpPr>
          <p:spPr bwMode="auto">
            <a:xfrm>
              <a:off x="561" y="2886"/>
              <a:ext cx="7412" cy="3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55" name="Rectangle 6"/>
            <p:cNvSpPr>
              <a:spLocks noChangeArrowheads="1"/>
            </p:cNvSpPr>
            <p:nvPr/>
          </p:nvSpPr>
          <p:spPr bwMode="auto">
            <a:xfrm>
              <a:off x="1408" y="3102"/>
              <a:ext cx="5505" cy="648"/>
            </a:xfrm>
            <a:prstGeom prst="rect">
              <a:avLst/>
            </a:prstGeom>
            <a:solidFill>
              <a:srgbClr val="99FFCC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>
                  <a:latin typeface="Times New Roman" pitchFamily="18" charset="0"/>
                </a:rPr>
                <a:t>Информационные методы</a:t>
              </a:r>
              <a:endParaRPr lang="ru-RU" sz="2000"/>
            </a:p>
          </p:txBody>
        </p:sp>
        <p:sp>
          <p:nvSpPr>
            <p:cNvPr id="27656" name="Rectangle 7"/>
            <p:cNvSpPr>
              <a:spLocks noChangeArrowheads="1"/>
            </p:cNvSpPr>
            <p:nvPr/>
          </p:nvSpPr>
          <p:spPr bwMode="auto">
            <a:xfrm>
              <a:off x="1196" y="3966"/>
              <a:ext cx="2542" cy="648"/>
            </a:xfrm>
            <a:prstGeom prst="rect">
              <a:avLst/>
            </a:prstGeom>
            <a:solidFill>
              <a:srgbClr val="FFCC99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>
                  <a:latin typeface="Times New Roman" pitchFamily="18" charset="0"/>
                </a:rPr>
                <a:t>Естественные</a:t>
              </a:r>
              <a:endParaRPr lang="ru-RU" sz="2000"/>
            </a:p>
          </p:txBody>
        </p:sp>
        <p:sp>
          <p:nvSpPr>
            <p:cNvPr id="27657" name="Rectangle 8"/>
            <p:cNvSpPr>
              <a:spLocks noChangeArrowheads="1"/>
            </p:cNvSpPr>
            <p:nvPr/>
          </p:nvSpPr>
          <p:spPr bwMode="auto">
            <a:xfrm>
              <a:off x="4373" y="3966"/>
              <a:ext cx="2752" cy="648"/>
            </a:xfrm>
            <a:prstGeom prst="rect">
              <a:avLst/>
            </a:prstGeom>
            <a:solidFill>
              <a:srgbClr val="FF99FF"/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>
                  <a:latin typeface="Times New Roman" pitchFamily="18" charset="0"/>
                </a:rPr>
                <a:t>Искусственные</a:t>
              </a:r>
              <a:endParaRPr lang="ru-RU" sz="2000"/>
            </a:p>
          </p:txBody>
        </p:sp>
        <p:sp>
          <p:nvSpPr>
            <p:cNvPr id="27658" name="AutoShape 9"/>
            <p:cNvSpPr>
              <a:spLocks noChangeArrowheads="1"/>
            </p:cNvSpPr>
            <p:nvPr/>
          </p:nvSpPr>
          <p:spPr bwMode="auto">
            <a:xfrm>
              <a:off x="2467" y="4830"/>
              <a:ext cx="2118" cy="1512"/>
            </a:xfrm>
            <a:prstGeom prst="roundRect">
              <a:avLst>
                <a:gd name="adj" fmla="val 16667"/>
              </a:avLst>
            </a:prstGeom>
            <a:solidFill>
              <a:srgbClr val="33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1200">
                  <a:latin typeface="Times New Roman" pitchFamily="18" charset="0"/>
                </a:rPr>
                <a:t>Основанные на мышлении (приобретенные в результате обучения)</a:t>
              </a:r>
              <a:endParaRPr lang="ru-RU" sz="1200"/>
            </a:p>
          </p:txBody>
        </p:sp>
        <p:sp>
          <p:nvSpPr>
            <p:cNvPr id="27659" name="AutoShape 10"/>
            <p:cNvSpPr>
              <a:spLocks noChangeArrowheads="1"/>
            </p:cNvSpPr>
            <p:nvPr/>
          </p:nvSpPr>
          <p:spPr bwMode="auto">
            <a:xfrm>
              <a:off x="4796" y="4830"/>
              <a:ext cx="1483" cy="1296"/>
            </a:xfrm>
            <a:prstGeom prst="roundRect">
              <a:avLst>
                <a:gd name="adj" fmla="val 16667"/>
              </a:avLst>
            </a:prstGeom>
            <a:solidFill>
              <a:srgbClr val="66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1200">
                  <a:latin typeface="Times New Roman" pitchFamily="18" charset="0"/>
                </a:rPr>
                <a:t>Технические (аппаратные)</a:t>
              </a:r>
              <a:endParaRPr lang="ru-RU" sz="1200"/>
            </a:p>
          </p:txBody>
        </p:sp>
        <p:sp>
          <p:nvSpPr>
            <p:cNvPr id="27660" name="AutoShape 11"/>
            <p:cNvSpPr>
              <a:spLocks noChangeArrowheads="1"/>
            </p:cNvSpPr>
            <p:nvPr/>
          </p:nvSpPr>
          <p:spPr bwMode="auto">
            <a:xfrm>
              <a:off x="6279" y="4830"/>
              <a:ext cx="1694" cy="1296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 sz="1200">
                  <a:latin typeface="Times New Roman" pitchFamily="18" charset="0"/>
                </a:rPr>
                <a:t>Логические (программные)</a:t>
              </a:r>
              <a:endParaRPr lang="ru-RU" sz="1200"/>
            </a:p>
          </p:txBody>
        </p:sp>
        <p:sp>
          <p:nvSpPr>
            <p:cNvPr id="27661" name="AutoShape 12" descr="Зеленый мрамор"/>
            <p:cNvSpPr>
              <a:spLocks noChangeArrowheads="1"/>
            </p:cNvSpPr>
            <p:nvPr/>
          </p:nvSpPr>
          <p:spPr bwMode="auto">
            <a:xfrm>
              <a:off x="2043" y="3534"/>
              <a:ext cx="636" cy="432"/>
            </a:xfrm>
            <a:prstGeom prst="downArrow">
              <a:avLst>
                <a:gd name="adj1" fmla="val 50000"/>
                <a:gd name="adj2" fmla="val 25000"/>
              </a:avLst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2" name="AutoShape 13" descr="Зеленый мрамор"/>
            <p:cNvSpPr>
              <a:spLocks noChangeArrowheads="1"/>
            </p:cNvSpPr>
            <p:nvPr/>
          </p:nvSpPr>
          <p:spPr bwMode="auto">
            <a:xfrm>
              <a:off x="5644" y="3534"/>
              <a:ext cx="635" cy="432"/>
            </a:xfrm>
            <a:prstGeom prst="downArrow">
              <a:avLst>
                <a:gd name="adj1" fmla="val 50000"/>
                <a:gd name="adj2" fmla="val 25000"/>
              </a:avLst>
            </a:prstGeom>
            <a:blipFill dpi="0" rotWithShape="1">
              <a:blip r:embed="rId2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3" name="Line 14"/>
            <p:cNvSpPr>
              <a:spLocks noChangeShapeType="1"/>
            </p:cNvSpPr>
            <p:nvPr/>
          </p:nvSpPr>
          <p:spPr bwMode="auto">
            <a:xfrm>
              <a:off x="2679" y="4398"/>
              <a:ext cx="635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4" name="Line 15"/>
            <p:cNvSpPr>
              <a:spLocks noChangeShapeType="1"/>
            </p:cNvSpPr>
            <p:nvPr/>
          </p:nvSpPr>
          <p:spPr bwMode="auto">
            <a:xfrm flipH="1">
              <a:off x="5644" y="4398"/>
              <a:ext cx="423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5" name="Line 16"/>
            <p:cNvSpPr>
              <a:spLocks noChangeShapeType="1"/>
            </p:cNvSpPr>
            <p:nvPr/>
          </p:nvSpPr>
          <p:spPr bwMode="auto">
            <a:xfrm>
              <a:off x="6067" y="4398"/>
              <a:ext cx="1059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6" name="Line 17"/>
            <p:cNvSpPr>
              <a:spLocks noChangeShapeType="1"/>
            </p:cNvSpPr>
            <p:nvPr/>
          </p:nvSpPr>
          <p:spPr bwMode="auto">
            <a:xfrm flipH="1">
              <a:off x="4796" y="6126"/>
              <a:ext cx="848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7" name="Line 18"/>
            <p:cNvSpPr>
              <a:spLocks noChangeShapeType="1"/>
            </p:cNvSpPr>
            <p:nvPr/>
          </p:nvSpPr>
          <p:spPr bwMode="auto">
            <a:xfrm flipH="1">
              <a:off x="5220" y="6126"/>
              <a:ext cx="424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Line 19"/>
            <p:cNvSpPr>
              <a:spLocks noChangeShapeType="1"/>
            </p:cNvSpPr>
            <p:nvPr/>
          </p:nvSpPr>
          <p:spPr bwMode="auto">
            <a:xfrm>
              <a:off x="5644" y="6126"/>
              <a:ext cx="1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Line 20"/>
            <p:cNvSpPr>
              <a:spLocks noChangeShapeType="1"/>
            </p:cNvSpPr>
            <p:nvPr/>
          </p:nvSpPr>
          <p:spPr bwMode="auto">
            <a:xfrm>
              <a:off x="5644" y="6126"/>
              <a:ext cx="423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0" name="Line 21"/>
            <p:cNvSpPr>
              <a:spLocks noChangeShapeType="1"/>
            </p:cNvSpPr>
            <p:nvPr/>
          </p:nvSpPr>
          <p:spPr bwMode="auto">
            <a:xfrm flipH="1">
              <a:off x="6491" y="6126"/>
              <a:ext cx="847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1" name="Line 22"/>
            <p:cNvSpPr>
              <a:spLocks noChangeShapeType="1"/>
            </p:cNvSpPr>
            <p:nvPr/>
          </p:nvSpPr>
          <p:spPr bwMode="auto">
            <a:xfrm flipH="1">
              <a:off x="6914" y="6126"/>
              <a:ext cx="424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2" name="Line 23"/>
            <p:cNvSpPr>
              <a:spLocks noChangeShapeType="1"/>
            </p:cNvSpPr>
            <p:nvPr/>
          </p:nvSpPr>
          <p:spPr bwMode="auto">
            <a:xfrm>
              <a:off x="7338" y="6126"/>
              <a:ext cx="1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3" name="Line 24"/>
            <p:cNvSpPr>
              <a:spLocks noChangeShapeType="1"/>
            </p:cNvSpPr>
            <p:nvPr/>
          </p:nvSpPr>
          <p:spPr bwMode="auto">
            <a:xfrm>
              <a:off x="7338" y="6126"/>
              <a:ext cx="423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4" name="Line 25"/>
            <p:cNvSpPr>
              <a:spLocks noChangeShapeType="1"/>
            </p:cNvSpPr>
            <p:nvPr/>
          </p:nvSpPr>
          <p:spPr bwMode="auto">
            <a:xfrm>
              <a:off x="1408" y="6342"/>
              <a:ext cx="1059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5" name="Line 26"/>
            <p:cNvSpPr>
              <a:spLocks noChangeShapeType="1"/>
            </p:cNvSpPr>
            <p:nvPr/>
          </p:nvSpPr>
          <p:spPr bwMode="auto">
            <a:xfrm flipH="1">
              <a:off x="2679" y="6342"/>
              <a:ext cx="847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6" name="Line 27"/>
            <p:cNvSpPr>
              <a:spLocks noChangeShapeType="1"/>
            </p:cNvSpPr>
            <p:nvPr/>
          </p:nvSpPr>
          <p:spPr bwMode="auto">
            <a:xfrm flipH="1">
              <a:off x="3102" y="6342"/>
              <a:ext cx="424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7" name="Line 28"/>
            <p:cNvSpPr>
              <a:spLocks noChangeShapeType="1"/>
            </p:cNvSpPr>
            <p:nvPr/>
          </p:nvSpPr>
          <p:spPr bwMode="auto">
            <a:xfrm>
              <a:off x="3526" y="6342"/>
              <a:ext cx="1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8" name="Line 29"/>
            <p:cNvSpPr>
              <a:spLocks noChangeShapeType="1"/>
            </p:cNvSpPr>
            <p:nvPr/>
          </p:nvSpPr>
          <p:spPr bwMode="auto">
            <a:xfrm>
              <a:off x="3526" y="6342"/>
              <a:ext cx="423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79" name="Line 30"/>
            <p:cNvSpPr>
              <a:spLocks noChangeShapeType="1"/>
            </p:cNvSpPr>
            <p:nvPr/>
          </p:nvSpPr>
          <p:spPr bwMode="auto">
            <a:xfrm>
              <a:off x="3526" y="6342"/>
              <a:ext cx="847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80" name="Line 31"/>
            <p:cNvSpPr>
              <a:spLocks noChangeShapeType="1"/>
            </p:cNvSpPr>
            <p:nvPr/>
          </p:nvSpPr>
          <p:spPr bwMode="auto">
            <a:xfrm>
              <a:off x="1408" y="6342"/>
              <a:ext cx="424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81" name="Line 32"/>
            <p:cNvSpPr>
              <a:spLocks noChangeShapeType="1"/>
            </p:cNvSpPr>
            <p:nvPr/>
          </p:nvSpPr>
          <p:spPr bwMode="auto">
            <a:xfrm flipH="1">
              <a:off x="1196" y="6342"/>
              <a:ext cx="212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82" name="Line 33"/>
            <p:cNvSpPr>
              <a:spLocks noChangeShapeType="1"/>
            </p:cNvSpPr>
            <p:nvPr/>
          </p:nvSpPr>
          <p:spPr bwMode="auto">
            <a:xfrm>
              <a:off x="1408" y="6342"/>
              <a:ext cx="212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83" name="Line 34"/>
            <p:cNvSpPr>
              <a:spLocks noChangeShapeType="1"/>
            </p:cNvSpPr>
            <p:nvPr/>
          </p:nvSpPr>
          <p:spPr bwMode="auto">
            <a:xfrm flipH="1">
              <a:off x="773" y="6342"/>
              <a:ext cx="635" cy="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684" name="Line 35"/>
            <p:cNvSpPr>
              <a:spLocks noChangeShapeType="1"/>
            </p:cNvSpPr>
            <p:nvPr/>
          </p:nvSpPr>
          <p:spPr bwMode="auto">
            <a:xfrm flipH="1">
              <a:off x="1832" y="4398"/>
              <a:ext cx="847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652" name="AutoShape 36"/>
          <p:cNvSpPr>
            <a:spLocks noChangeArrowheads="1"/>
          </p:cNvSpPr>
          <p:nvPr/>
        </p:nvSpPr>
        <p:spPr bwMode="auto">
          <a:xfrm>
            <a:off x="1143000" y="2438400"/>
            <a:ext cx="1447800" cy="99060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r>
              <a:rPr lang="ru-RU" sz="1200">
                <a:latin typeface="Times New Roman" pitchFamily="18" charset="0"/>
              </a:rPr>
              <a:t>Основанные на системе чувств восприятия (врожденные)</a:t>
            </a:r>
            <a:endParaRPr lang="ru-RU" sz="1200"/>
          </a:p>
        </p:txBody>
      </p:sp>
      <p:pic>
        <p:nvPicPr>
          <p:cNvPr id="27653" name="Picture 1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657600"/>
            <a:ext cx="6781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9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562600" cy="18288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технологии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363538" algn="just" eaLnBrk="1" hangingPunct="1">
              <a:lnSpc>
                <a:spcPct val="90000"/>
              </a:lnSpc>
              <a:buFontTx/>
              <a:buNone/>
            </a:pPr>
            <a:r>
              <a:rPr lang="ru-RU" smtClean="0"/>
              <a:t>Информационная технология есть совокупность конкретных технических и программных средств, с помощью которых мы выполняем разнообразные операции по обработке информации во всех сферах нашей жизни и деятельности. Иногда информационную технологию называют компьютерной технологией или прикладной информатикой. </a:t>
            </a:r>
          </a:p>
        </p:txBody>
      </p:sp>
      <p:pic>
        <p:nvPicPr>
          <p:cNvPr id="28676" name="Picture 8" descr="BS00100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0"/>
            <a:ext cx="1905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Text Box 9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6294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38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Виды информационных технологий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3733800"/>
          </a:xfrm>
        </p:spPr>
        <p:txBody>
          <a:bodyPr/>
          <a:lstStyle/>
          <a:p>
            <a:pPr marL="0" indent="354013" algn="just"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Под словом технология принято понимать совокупность условий (режимов), приемов и навыков использования предметов труда (инструментов и материалов) для получения результатов труда в определенном количестве с заданным качеством. Инструментами труда в информатике являются аппаратные и программные средства вычислительной техники, а материалами – носители информации и структуры данных. </a:t>
            </a:r>
          </a:p>
          <a:p>
            <a:pPr marL="0" indent="354013" algn="just"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Информационная  технология – информационный процесс, в результате которого создается информационный продукт. Коммуникационная технология - информационный процесс, в результате которого происходит передача и обмен информацией. Например, технология электронного документооборота, технология баз данных, коммуникационные технологии, технологии программирования, технологии компьютерной графики и т.д.</a:t>
            </a: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0" y="2552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26" name="Object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22775"/>
            <a:ext cx="2971800" cy="2435225"/>
          </a:xfrm>
          <a:prstGeom prst="rect">
            <a:avLst/>
          </a:prstGeom>
          <a:noFill/>
        </p:spPr>
      </p:pic>
      <p:pic>
        <p:nvPicPr>
          <p:cNvPr id="1030" name="Picture 7" descr="308760-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4435475"/>
            <a:ext cx="2514600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8" descr="0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4419600"/>
            <a:ext cx="39243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>
          <a:xfrm>
            <a:off x="3810000" y="0"/>
            <a:ext cx="5105400" cy="1905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Этические нормы информационной деятельности</a:t>
            </a:r>
            <a:r>
              <a:rPr lang="ru-RU" smtClean="0"/>
              <a:t> </a:t>
            </a:r>
          </a:p>
        </p:txBody>
      </p:sp>
      <p:pic>
        <p:nvPicPr>
          <p:cNvPr id="2969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48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9"/>
          <p:cNvSpPr>
            <a:spLocks noChangeArrowheads="1"/>
          </p:cNvSpPr>
          <p:nvPr/>
        </p:nvSpPr>
        <p:spPr bwMode="auto">
          <a:xfrm>
            <a:off x="76200" y="2235200"/>
            <a:ext cx="90678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Никогда не давайте частной информации о себе (фамилию, номер телефона, адрес, номер школы) без разрешения родителей.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Встреча в реальной жизни со знакомыми по Интернет-общению не является очень хорошей идеей, поскольку люди могут быть разными в электронном общении и при реальной встрече. Если вы все же хотите встретиться с ними, сообщите об этом родителям, и пусть они пойдут на первую встречу вместе с вами.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Не открывайте письма электронной почты, файлы или Web-страницы, полученные от людей, которых вы реально не знаете или не доверяете им.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Никому не давайте свой пароль, за исключением взрослых вашей семьи.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Никогда не делайте того, что может стоить денег вашей семье, кроме случаев, когда рядом с вами родители.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Всегда будьте вежливыми в электронной переписке, и ваши корреспонденты будут вежливыми с вами.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В электронных письмах не применяйте текст, набранный в ВЕРХНЕМ РЕГИСТРЕ - это воспринимается в сети как крик, и может расстроить вашего собеседника.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Не присылайте в письме информацию большого объема (картинки, фотографии и т.п.) без предварительной договоренности с вашим собеседником.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Не рассылайте писем с какой-либо информацией незнакомым людям без их просьбы - это воспринимается как "спам", и обычно досаждает пользователям сети.</a:t>
            </a:r>
          </a:p>
          <a:p>
            <a:pPr algn="just">
              <a:buFontTx/>
              <a:buChar char="•"/>
              <a:tabLst>
                <a:tab pos="114300" algn="l"/>
              </a:tabLst>
            </a:pPr>
            <a:r>
              <a:rPr lang="ru-RU" sz="1500"/>
              <a:t>Всегда ведите себя в сети так, как бы вы хотели, чтобы вели себя с вами!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Информационное пространство</a:t>
            </a:r>
          </a:p>
        </p:txBody>
      </p:sp>
      <p:pic>
        <p:nvPicPr>
          <p:cNvPr id="307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3800"/>
            <a:ext cx="9144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 Box 9"/>
          <p:cNvSpPr txBox="1">
            <a:spLocks noChangeArrowheads="1"/>
          </p:cNvSpPr>
          <p:nvPr/>
        </p:nvSpPr>
        <p:spPr bwMode="auto">
          <a:xfrm>
            <a:off x="0" y="838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30725" name="Rectangle 11"/>
          <p:cNvSpPr>
            <a:spLocks noChangeArrowheads="1"/>
          </p:cNvSpPr>
          <p:nvPr/>
        </p:nvSpPr>
        <p:spPr bwMode="auto">
          <a:xfrm>
            <a:off x="0" y="609600"/>
            <a:ext cx="9144000" cy="375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54013" algn="just"/>
            <a:r>
              <a:rPr lang="ru-RU" sz="1600"/>
              <a:t>Единое информационное пространство представляет собой совокупность баз и банков данных, технологий их ведения и использования, информационно-телекоммуникационных систем и сетей, функционирующих на основе единых принципов и по общим правилам, обеспечивающим информационное взаимодействие организаций и граждан, а также удовлетворение их информационных потребностей. Иными словами единое информационное пространство складывается из следующих главных компонентов: </a:t>
            </a:r>
          </a:p>
          <a:p>
            <a:pPr indent="354013" algn="just">
              <a:buFontTx/>
              <a:buChar char="•"/>
            </a:pPr>
            <a:r>
              <a:rPr lang="ru-RU" sz="1600"/>
              <a:t>информационные ресурсы, содержащие данные, сведения и знания, зафиксированные на соответствующих носителях информации; </a:t>
            </a:r>
          </a:p>
          <a:p>
            <a:pPr indent="354013" algn="just">
              <a:buFontTx/>
              <a:buChar char="•"/>
            </a:pPr>
            <a:r>
              <a:rPr lang="ru-RU" sz="1600"/>
              <a:t>организационные структуры, обеспечивающие функционирование и развитие единого информационного пространства, в частности, сбор, обработку, хранение, распространение, поиск и передачу информации; </a:t>
            </a:r>
          </a:p>
          <a:p>
            <a:pPr indent="354013" algn="just">
              <a:buFontTx/>
              <a:buChar char="•"/>
            </a:pPr>
            <a:r>
              <a:rPr lang="ru-RU" sz="1600"/>
              <a:t>средства информационного взаимодействия граждан и организаций, обеспечивающие им доступ к информационным ресурсам на основе соответствующих информационных технологий, включающие программно-технические средства и организационно-нормативные документы. </a:t>
            </a:r>
          </a:p>
        </p:txBody>
      </p:sp>
      <p:sp>
        <p:nvSpPr>
          <p:cNvPr id="24588" name="Text Box 12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609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Информационные угрозы</a:t>
            </a:r>
            <a:r>
              <a:rPr lang="ru-RU" smtClean="0"/>
              <a:t> </a:t>
            </a:r>
          </a:p>
        </p:txBody>
      </p:sp>
      <p:pic>
        <p:nvPicPr>
          <p:cNvPr id="2050" name="Object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781800" y="2133600"/>
            <a:ext cx="2362200" cy="4038600"/>
          </a:xfrm>
          <a:noFill/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0" y="1273175"/>
            <a:ext cx="716280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перехват электронных сообщений;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принудительное электромагнитное облучение (подсветка) линий связи с целью получения паразитной модуляции несущей;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применение подслушивающих устройств; 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дистанционное фотографирование; 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перехват акустических излучений и восстановление текста принтера;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хищение носителей информации и производственных отходов;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считывание данных в массивах других пользователей;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чтение остаточной информации в памяти системы после выполнения санкционированных запросов;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копирование носителей информации с преодолением средств их защиты;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маскировка под зарегистрированного пользователя;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мистификация (маскировка под запросы системы);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использование программных ловушек;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использование недостатков систем программирования операционных систем;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/>
              <a:t>включение в библиотеки программ специальных блоков типа «троянский конь».</a:t>
            </a:r>
          </a:p>
        </p:txBody>
      </p: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0" y="7620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4013"/>
            <a:r>
              <a:rPr lang="ru-RU"/>
              <a:t>Возможные пути вмешательства в чужое информационное пространство (информационные угрозы) могут быть таковы:</a:t>
            </a:r>
          </a:p>
        </p:txBody>
      </p:sp>
      <p:sp>
        <p:nvSpPr>
          <p:cNvPr id="40967" name="Text Box 7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172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Информационная безопасность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3962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smtClean="0"/>
              <a:t>Существуют различные механизмы безопасности: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шифрование;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цифровая (электронная) подпись;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контроль доступа;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обеспечение целостности данных;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обеспечение аутентификации;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подстановка трафика;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управление маршрутизацией;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smtClean="0"/>
              <a:t>арбитраж (или освидетельствование).</a:t>
            </a:r>
          </a:p>
        </p:txBody>
      </p:sp>
      <p:pic>
        <p:nvPicPr>
          <p:cNvPr id="31748" name="Picture 8" descr="виру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1143000"/>
            <a:ext cx="36576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10"/>
          <p:cNvSpPr>
            <a:spLocks noChangeArrowheads="1"/>
          </p:cNvSpPr>
          <p:nvPr/>
        </p:nvSpPr>
        <p:spPr bwMode="auto">
          <a:xfrm>
            <a:off x="0" y="4327525"/>
            <a:ext cx="56388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>
              <a:tabLst>
                <a:tab pos="457200" algn="l"/>
              </a:tabLst>
            </a:pPr>
            <a:r>
              <a:rPr lang="ru-RU" sz="2000"/>
              <a:t>Все средства защиты данных могут быть отнесены к одной из следующих групп: 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ru-RU" sz="2000"/>
              <a:t>защита аппаратных составляющих компьютера;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ru-RU" sz="2000"/>
              <a:t>защита линий связи;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ru-RU" sz="2000"/>
              <a:t>защита баз данных;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ru-RU" sz="2000"/>
              <a:t>защита подсистемы управления компьютера.</a:t>
            </a:r>
          </a:p>
        </p:txBody>
      </p:sp>
      <p:sp>
        <p:nvSpPr>
          <p:cNvPr id="33803" name="Text Box 11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400800" y="6019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Правовые нормы информационной деятельности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562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AutoNum type="arabicParenR"/>
            </a:pPr>
            <a:r>
              <a:rPr lang="ru-RU" sz="1400" b="1" smtClean="0">
                <a:latin typeface="Times New Roman" pitchFamily="18" charset="0"/>
              </a:rPr>
              <a:t>Федеральный закон от 27 июля 2006 г. N 149-ФЗ</a:t>
            </a:r>
            <a:r>
              <a:rPr lang="en-US" sz="1400" b="1" smtClean="0">
                <a:latin typeface="Times New Roman" pitchFamily="18" charset="0"/>
              </a:rPr>
              <a:t> </a:t>
            </a:r>
            <a:r>
              <a:rPr lang="ru-RU" sz="1400" b="1" smtClean="0">
                <a:latin typeface="Times New Roman" pitchFamily="18" charset="0"/>
              </a:rPr>
              <a:t>"Об информации, информационных технологиях и о защите информации"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400" smtClean="0">
                <a:latin typeface="Times New Roman" pitchFamily="18" charset="0"/>
              </a:rPr>
              <a:t>         </a:t>
            </a:r>
            <a:r>
              <a:rPr lang="ru-RU" sz="1400" b="1" smtClean="0">
                <a:latin typeface="Times New Roman" pitchFamily="18" charset="0"/>
              </a:rPr>
              <a:t>Принят Государственной Думой 8 июля 2006 года</a:t>
            </a:r>
            <a:r>
              <a:rPr lang="en-US" sz="1400" b="1" smtClean="0">
                <a:latin typeface="Times New Roman" pitchFamily="18" charset="0"/>
              </a:rPr>
              <a:t>, </a:t>
            </a:r>
            <a:r>
              <a:rPr lang="ru-RU" sz="1400" b="1" smtClean="0">
                <a:latin typeface="Times New Roman" pitchFamily="18" charset="0"/>
              </a:rPr>
              <a:t>одобрен Советом Федерации 14 июля 2006 года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1. Сфера действия настоящего Федерального закона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2. Основные понятия, используемые в настоящем Федеральном законе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3. Принципы правового регулирования отношений в сфере информации, информационных технологий и защиты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4. Законодательство Российской Федерации об информации, информационных технологиях и о защите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5. Информация как объект правовых отношений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6. Обладатель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7. Общедоступная информация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8. Право на доступ к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9. Ограничение доступа к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10. Распространение информации или предоставление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11. Документирование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12. Государственное регулирование в сфере применения информационных технологий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13. Информационные системы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14. Государственные информационные системы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15. Использование информационно-телекоммуникационных сетей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16. Защита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17. Ответственность за правонарушения в сфере информации, информационных технологий и защиты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Статья 18. О признании утратившими силу отдельных законодательных актов (положений законодательных актов) РФ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400" b="1" smtClean="0">
                <a:latin typeface="Times New Roman" pitchFamily="18" charset="0"/>
              </a:rPr>
              <a:t>2)     Уголовный кодекс РФ от 13 июня 1996 г. N 63-ФЗ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     (с изменениями от 27 мая, 25 июня 1998 г., 9 февраля, 15, 18 марта, 9 июля 1999 г., 9, 20 марта, 19 июня, 7 августа, 17 ноября, 29 декабря 2001 г., 4, 14 марта, 7 мая, 25 июня, 24, 25 июля, 31 октября 2002 г., 11 марта, 8 апреля, 4, 7 июля, 8 декабря 2003 г., 21, 26 июля, 28 декабря 2004 г., 21 июля, 19 декабря 2005 г., 5 января, 27 июля, 4, 30 декабря 2006 г., 9 апреля, 10 мая, 24 июля, 4 ноября, 1, 6 декабря 2007 г., 14 февраля, 8 апреля 2008 г.)   Принят Государственной Думой 24 мая 1996 г.,  одобрен Советом Федерации 5 июня 1996 г.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Глава 28. Преступления в сфере компьютерной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b="1" smtClean="0">
                <a:latin typeface="Times New Roman" pitchFamily="18" charset="0"/>
              </a:rPr>
              <a:t>    Статья 272. Неправомерный доступ к компьютерной информации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smtClean="0">
                <a:latin typeface="Times New Roman" pitchFamily="18" charset="0"/>
              </a:rPr>
              <a:t>    </a:t>
            </a:r>
            <a:r>
              <a:rPr lang="ru-RU" sz="1100" b="1" smtClean="0">
                <a:latin typeface="Times New Roman" pitchFamily="18" charset="0"/>
              </a:rPr>
              <a:t>Статья 273. Создание, использование и распространение вредоносных программ для ЭВМ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100" smtClean="0">
                <a:latin typeface="Times New Roman" pitchFamily="18" charset="0"/>
              </a:rPr>
              <a:t>    </a:t>
            </a:r>
            <a:r>
              <a:rPr lang="ru-RU" sz="1100" b="1" smtClean="0">
                <a:latin typeface="Times New Roman" pitchFamily="18" charset="0"/>
              </a:rPr>
              <a:t>Статья 274. Нарушение правил эксплуатации ЭВМ, системы ЭВМ или их сети</a:t>
            </a:r>
            <a:endParaRPr lang="en-US" sz="1100" b="1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400" b="1" smtClean="0">
                <a:latin typeface="Times New Roman" pitchFamily="18" charset="0"/>
              </a:rPr>
              <a:t>3) </a:t>
            </a:r>
            <a:r>
              <a:rPr lang="ru-RU" sz="1400" b="1" smtClean="0">
                <a:latin typeface="Times New Roman" pitchFamily="18" charset="0"/>
              </a:rPr>
              <a:t>    Закон Российской Федерации о правовой охране программ для электронных вычислительных машин и баз данных от 23 сентября 1992 г. № 3523-I</a:t>
            </a:r>
            <a:r>
              <a:rPr lang="en-US" sz="1400" b="1" smtClean="0">
                <a:latin typeface="Times New Roman" pitchFamily="18" charset="0"/>
              </a:rPr>
              <a:t>  </a:t>
            </a:r>
            <a:endParaRPr lang="ru-RU" sz="1400" b="1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400" b="1" smtClean="0">
                <a:latin typeface="Times New Roman" pitchFamily="18" charset="0"/>
              </a:rPr>
              <a:t>(в ред. Федерального закона от 24.12.2002 № 177-ФЗ)</a:t>
            </a:r>
            <a:r>
              <a:rPr lang="ru-RU" sz="1400" smtClean="0">
                <a:latin typeface="Times New Roman" pitchFamily="18" charset="0"/>
              </a:rPr>
              <a:t> </a:t>
            </a:r>
          </a:p>
        </p:txBody>
      </p:sp>
      <p:pic>
        <p:nvPicPr>
          <p:cNvPr id="32772" name="Picture 5" descr="Вирус-черв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24384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Text Box 6">
            <a:hlinkClick r:id="rId4" highlightClick="1">
              <a:snd r:embed="rId3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629400" cy="1371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Интернет</a:t>
            </a:r>
            <a:r>
              <a:rPr lang="en-US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</a:t>
            </a: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основной источник информации</a:t>
            </a:r>
          </a:p>
        </p:txBody>
      </p:sp>
      <p:sp>
        <p:nvSpPr>
          <p:cNvPr id="3379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257800"/>
          </a:xfrm>
          <a:noFill/>
        </p:spPr>
        <p:txBody>
          <a:bodyPr/>
          <a:lstStyle/>
          <a:p>
            <a:pPr marL="0" indent="265113" eaLnBrk="1" hangingPunct="1">
              <a:lnSpc>
                <a:spcPct val="80000"/>
              </a:lnSpc>
              <a:buFontTx/>
              <a:buNone/>
            </a:pPr>
            <a:r>
              <a:rPr lang="ru-RU" sz="1200" b="1" smtClean="0"/>
              <a:t>10 заповедей этикета Интернета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1.Помните о человеке! Не забывайте, что даже через посредство мертвой Сети и напичканного электроникой компьютера вы общаетесь с живым человеком. А часто - со многими людьми одновременно... Не позволяйте одурманить себя атмосферой анонимности и вседозволенности - помните, что на другом конце провода такой же человек, как и вы... Сочиняя электронное послание, представьте, что все это говорите человеку прямо в лицо - и старайтесь, чтобы при этом вам не было стыдно за свои слова.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2.Следуйте в Сети тем же правилам, которым вы следуете в реальной жизни. Нарушение законов человеческого общения, моральных правил или норм общественной жизни Сети, возможно, и пройдет для вас относительно безнаказанным... Но будет ли при этом чиста ваша совесть?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3.Помните, что вы находитесь в киберпространстве! Его границы куда шире, чем границы привычного нам человеческого общества, и в разных его частях могут действовать свои законы. Поэтому, сталкиваясь с новым для вас видом общения в Сети, изучайте его законы и признавайте их приоритет. Скажем, в любой группе новостей, форуме или даже канале IRC существуют собственные, локальные правила (rules) - ознакомьтесь с ними, прежде, чем отправлять свое первое сообщение!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4.Бережно относитесь ко времени и мнению других людей! Обращайтесь за помощью только тогда, когда это действительно необходимо - и в этом случае вы всегда можете рассчитывать на помощь и поддержку ваших коллег. Однако не дергайте других пользователей по пустяками - иначе в конце концов с вами просто перестанут общаться.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5.Старайтесь выглядеть достойно в глазах своих собеседников! Не экономьте свое время на "условностях" типа правил хорошего тона или, скажем, правил грамматики и орфографии. Даже комплименты теряют в весе и убедительности, будучи воплощенными в такой вот форме: "Приэт чувак я тащусь от тебя и тваих книг круто пиши ищо"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6.Не пренебрегайте советами знатоков и делитесь своими знаниями с другими! Будьте благодарны тем, кто тратит свое время, отвечая на ваши вопросы. Но и сами, получив письмо с вопросом от другого пользователя, не спешите отправлять это послание в мусорную корзину, каким бы нелепым и наивным оно не казалось.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7.Сдерживайте страсти. Вступать в дискуссии никакой этикет не запрещает, однако не опускайтесь до брани и ругательств - пусть даже ваш визави сознательно провоцирует вас на это.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8.Относитесь с уважением не только к своей, но и к чужой приватности! Если вы по каким-то причинам хотите сохранять анонимность в Сети, признавайте эти права и за вашим собеседником. Более того - он имеет право на анонимность и приватность, даже если вы выступаете "с открытым забралом". Побочное следствие из этого правила: не публикуйте информацию из ваших приватных писем без согласия их отправителей, не копайтесь в чужих почтовых ящиках и, в конечном итоге, в чужих компьютерах! Господа хакеры, это относится непосредственно к вам... 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9.Не злоупотребляйте своей властью и влиянием в Сети! Завоевать доверие трудно, а потерять - так легко!</a:t>
            </a:r>
          </a:p>
          <a:p>
            <a:pPr marL="0" indent="265113" algn="just" eaLnBrk="1" hangingPunct="1">
              <a:lnSpc>
                <a:spcPct val="80000"/>
              </a:lnSpc>
              <a:buFontTx/>
              <a:buNone/>
            </a:pPr>
            <a:r>
              <a:rPr lang="ru-RU" sz="1200" smtClean="0"/>
              <a:t>10.Будьте терпимы к недостаткам окружающих вас людей! Не смотрите на то, соблюдают или нет ваши собеседники правила сетевого этикета, соблюдайте их сами! В конце концов, предельно вежливо порекомендуйте собеседнику ознакомиться с этими правилами...</a:t>
            </a:r>
          </a:p>
        </p:txBody>
      </p:sp>
      <p:sp>
        <p:nvSpPr>
          <p:cNvPr id="47110" name="Text Box 6">
            <a:hlinkClick r:id="rId3" highlightClick="1">
              <a:snd r:embed="rId2" name="chimes.wav"/>
            </a:hlinkClick>
          </p:cNvPr>
          <p:cNvSpPr txBox="1">
            <a:spLocks noChangeArrowheads="1"/>
          </p:cNvSpPr>
          <p:nvPr/>
        </p:nvSpPr>
        <p:spPr bwMode="auto">
          <a:xfrm>
            <a:off x="6858000" y="6400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Подробнее…</a:t>
            </a:r>
          </a:p>
        </p:txBody>
      </p:sp>
      <p:pic>
        <p:nvPicPr>
          <p:cNvPr id="33797" name="Picture 7" descr="32358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2800" y="0"/>
            <a:ext cx="19812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Характеристики </a:t>
            </a:r>
            <a:b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информационной культуры</a:t>
            </a:r>
          </a:p>
        </p:txBody>
      </p:sp>
      <p:pic>
        <p:nvPicPr>
          <p:cNvPr id="34819" name="Picture 67" descr="obj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2725" y="2286000"/>
            <a:ext cx="25812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73"/>
          <p:cNvSpPr>
            <a:spLocks noChangeArrowheads="1"/>
          </p:cNvSpPr>
          <p:nvPr/>
        </p:nvSpPr>
        <p:spPr bwMode="auto">
          <a:xfrm>
            <a:off x="0" y="1279525"/>
            <a:ext cx="7467600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85738" indent="-185738">
              <a:buFontTx/>
              <a:buChar char="•"/>
            </a:pPr>
            <a:r>
              <a:rPr lang="ru-RU" sz="2000" b="1"/>
              <a:t>Коммуникативные умения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Способность эффективного осуществления наблюдения, сравнения, анализа, синтеза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Умение представлять информацию в различных видах и формах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Умение составлять информационные модели объектов окружающей действительности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Умение строить схемы и модели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Наличие эмоционально – волевой сферы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Владение методами информатики, к которым, прежде всего, относятся формализация и моделирование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Владение знаниями о современных информационных и компьютерных технологиях, информационных системах, о процессах управления и познания, о различных видах деятельности человека в информационном обществе</a:t>
            </a:r>
            <a:endParaRPr lang="ru-RU" sz="2000"/>
          </a:p>
          <a:p>
            <a:pPr marL="185738" indent="-185738">
              <a:buFontTx/>
              <a:buChar char="•"/>
            </a:pPr>
            <a:r>
              <a:rPr lang="ru-RU" sz="2000" b="1"/>
              <a:t>Владение учебными навыками</a:t>
            </a: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553200"/>
          </a:xfrm>
          <a:noFill/>
        </p:spPr>
        <p:txBody>
          <a:bodyPr/>
          <a:lstStyle/>
          <a:p>
            <a:pPr marL="609600" indent="-609600" algn="ctr" eaLnBrk="1" hangingPunct="1">
              <a:lnSpc>
                <a:spcPct val="80000"/>
              </a:lnSpc>
              <a:buFontTx/>
              <a:buNone/>
            </a:pPr>
            <a:r>
              <a:rPr lang="ru-RU" sz="1400" b="1" u="sng" smtClean="0"/>
              <a:t>Литература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400" smtClean="0"/>
              <a:t>Макарова Н. В. Программа по информатике (системно – информационная концепция). – СПб.: Питер, 2004. – 64с.: ил.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400" smtClean="0"/>
              <a:t>Информатика и ИКТ. Учебник. 11 класс. Базовый уровень / Под ред. проф. Н. В. Макаровой. - СПб.: Питер, 2008. – 224с.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400" smtClean="0"/>
              <a:t>Журнал «Информатика и образование», 2007 – 2009гг.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400" smtClean="0"/>
              <a:t>Большая школьная энциклопедия, Т. 1. Естественные науки (автор – составитель раздела информатики Симонович С. В.). – М.: Русское энциклопедическое товарищество, 2004. – 704с.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400" smtClean="0"/>
              <a:t>Информатика и информационные технологии. Учебник для 10 – 11 классов / Н. Д. Угринович. – М. : БИНОМ. Лаборатория знаний, 2004. – 512с.: ил.</a:t>
            </a:r>
            <a:endParaRPr lang="ru-RU" sz="1400" b="1" smtClean="0"/>
          </a:p>
          <a:p>
            <a:pPr marL="609600" indent="-609600" algn="ctr" eaLnBrk="1" hangingPunct="1">
              <a:lnSpc>
                <a:spcPct val="80000"/>
              </a:lnSpc>
              <a:buFontTx/>
              <a:buNone/>
            </a:pPr>
            <a:r>
              <a:rPr lang="ru-RU" sz="1400" b="1" u="sng" smtClean="0"/>
              <a:t>Список рекомендуемых Интернет-ресурсов</a:t>
            </a:r>
            <a:endParaRPr lang="en-US" sz="1400" b="1" u="sng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bogomolovaev</a:t>
            </a:r>
            <a:r>
              <a:rPr lang="ru-RU" sz="1300" smtClean="0"/>
              <a:t>.</a:t>
            </a:r>
            <a:r>
              <a:rPr lang="en-US" sz="1300" smtClean="0"/>
              <a:t>narod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— Информация по теории и методике обучения информатике, научной организации труда учителя информатики, примеры уроков и внеклассных мероприятий по информатике, занимательные задания и др.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center</a:t>
            </a:r>
            <a:r>
              <a:rPr lang="ru-RU" sz="1300" smtClean="0"/>
              <a:t>.</a:t>
            </a:r>
            <a:r>
              <a:rPr lang="en-US" sz="1300" smtClean="0"/>
              <a:t>fio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— Сайт Московского Центра Интернет Образования: «Дистанционное образование», «Сетевое объединение методистов», «Вопросы интернет-образования»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iatp</a:t>
            </a:r>
            <a:r>
              <a:rPr lang="ru-RU" sz="1300" smtClean="0"/>
              <a:t>.</a:t>
            </a:r>
            <a:r>
              <a:rPr lang="en-US" sz="1300" smtClean="0"/>
              <a:t>vspu</a:t>
            </a:r>
            <a:r>
              <a:rPr lang="ru-RU" sz="1300" smtClean="0"/>
              <a:t>.</a:t>
            </a:r>
            <a:r>
              <a:rPr lang="en-US" sz="1300" smtClean="0"/>
              <a:t>ac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/</a:t>
            </a:r>
            <a:r>
              <a:rPr lang="en-US" sz="1300" smtClean="0"/>
              <a:t>ch</a:t>
            </a:r>
            <a:r>
              <a:rPr lang="ru-RU" sz="1300" smtClean="0"/>
              <a:t>2000/</a:t>
            </a:r>
            <a:r>
              <a:rPr lang="en-US" sz="1300" smtClean="0"/>
              <a:t>doc</a:t>
            </a:r>
            <a:r>
              <a:rPr lang="ru-RU" sz="1300" smtClean="0"/>
              <a:t>/</a:t>
            </a:r>
            <a:r>
              <a:rPr lang="en-US" sz="1300" smtClean="0"/>
              <a:t>conceptl</a:t>
            </a:r>
            <a:r>
              <a:rPr lang="ru-RU" sz="1300" smtClean="0"/>
              <a:t>.</a:t>
            </a:r>
            <a:r>
              <a:rPr lang="en-US" sz="1300" smtClean="0"/>
              <a:t>doc</a:t>
            </a:r>
            <a:r>
              <a:rPr lang="ru-RU" sz="1300" smtClean="0"/>
              <a:t> — Информация о стандарте обучения информатике в школе</a:t>
            </a:r>
            <a:endParaRPr lang="en-US" sz="1300" smtClean="0"/>
          </a:p>
          <a:p>
            <a:pPr marL="609600" indent="-6096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ito</a:t>
            </a:r>
            <a:r>
              <a:rPr lang="ru-RU" sz="1300" smtClean="0"/>
              <a:t>.</a:t>
            </a:r>
            <a:r>
              <a:rPr lang="en-US" sz="1300" smtClean="0"/>
              <a:t>Su</a:t>
            </a:r>
            <a:r>
              <a:rPr lang="ru-RU" sz="1300" smtClean="0"/>
              <a:t>/</a:t>
            </a:r>
            <a:r>
              <a:rPr lang="en-US" sz="1300" smtClean="0"/>
              <a:t>l</a:t>
            </a:r>
            <a:r>
              <a:rPr lang="ru-RU" sz="1300" smtClean="0"/>
              <a:t>999/</a:t>
            </a:r>
            <a:r>
              <a:rPr lang="en-US" sz="1300" smtClean="0"/>
              <a:t>l</a:t>
            </a:r>
            <a:r>
              <a:rPr lang="ru-RU" sz="1300" smtClean="0"/>
              <a:t>/3/3115.</a:t>
            </a:r>
            <a:r>
              <a:rPr lang="en-US" sz="1300" smtClean="0"/>
              <a:t>html</a:t>
            </a:r>
            <a:r>
              <a:rPr lang="ru-RU" sz="1300" smtClean="0"/>
              <a:t> — Выравнивающе-развивающая методика преподавания информатики (И. Н. Фалина).</a:t>
            </a:r>
            <a:endParaRPr lang="en-US" sz="1300" smtClean="0"/>
          </a:p>
          <a:p>
            <a:pPr marL="609600" indent="-609600" algn="just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omsu</a:t>
            </a:r>
            <a:r>
              <a:rPr lang="ru-RU" sz="1300" smtClean="0"/>
              <a:t>.</a:t>
            </a:r>
            <a:r>
              <a:rPr lang="en-US" sz="1300" smtClean="0"/>
              <a:t>omskreg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— Методика преподавания информатики в школе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eclu</a:t>
            </a:r>
            <a:r>
              <a:rPr lang="ru-RU" sz="1300" smtClean="0"/>
              <a:t>.</a:t>
            </a:r>
            <a:r>
              <a:rPr lang="en-US" sz="1300" smtClean="0"/>
              <a:t>hl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/</a:t>
            </a:r>
            <a:r>
              <a:rPr lang="en-US" sz="1300" smtClean="0"/>
              <a:t>metodic</a:t>
            </a:r>
            <a:r>
              <a:rPr lang="ru-RU" sz="1300" smtClean="0"/>
              <a:t>/ — Методика преподавания информатики. Материалы для студентов, преподавателей и учителей по методике преподавания информатики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sch</a:t>
            </a:r>
            <a:r>
              <a:rPr lang="ru-RU" sz="1300" smtClean="0"/>
              <a:t>2.</a:t>
            </a:r>
            <a:r>
              <a:rPr lang="en-US" sz="1300" smtClean="0"/>
              <a:t>ru</a:t>
            </a:r>
            <a:r>
              <a:rPr lang="ru-RU" sz="1300" smtClean="0"/>
              <a:t>/</a:t>
            </a:r>
            <a:r>
              <a:rPr lang="en-US" sz="1300" smtClean="0"/>
              <a:t>kafedra</a:t>
            </a:r>
            <a:r>
              <a:rPr lang="ru-RU" sz="1300" smtClean="0"/>
              <a:t>/</a:t>
            </a:r>
            <a:r>
              <a:rPr lang="en-US" sz="1300" smtClean="0"/>
              <a:t>info</a:t>
            </a:r>
            <a:r>
              <a:rPr lang="ru-RU" sz="1300" smtClean="0"/>
              <a:t> — Методика преподавания информатики в средней школе </a:t>
            </a:r>
            <a:endParaRPr lang="en-US" sz="1300" smtClean="0">
              <a:hlinkClick r:id="rId2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ioso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/</a:t>
            </a:r>
            <a:r>
              <a:rPr lang="en-US" sz="1300" smtClean="0"/>
              <a:t>distant</a:t>
            </a:r>
            <a:r>
              <a:rPr lang="ru-RU" sz="1300" smtClean="0"/>
              <a:t>/</a:t>
            </a:r>
            <a:r>
              <a:rPr lang="en-US" sz="1300" smtClean="0"/>
              <a:t> </a:t>
            </a:r>
            <a:r>
              <a:rPr lang="ru-RU" sz="1300" smtClean="0"/>
              <a:t>- Методика дистанционного обучения</a:t>
            </a:r>
            <a:endParaRPr lang="en-US" sz="1300" smtClean="0">
              <a:hlinkClick r:id="rId3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yz</a:t>
            </a:r>
            <a:r>
              <a:rPr lang="ru-RU" sz="1300" smtClean="0"/>
              <a:t>.</a:t>
            </a:r>
            <a:r>
              <a:rPr lang="en-US" sz="1300" smtClean="0"/>
              <a:t>firo</a:t>
            </a:r>
            <a:r>
              <a:rPr lang="ru-RU" sz="1300" smtClean="0"/>
              <a:t>.</a:t>
            </a:r>
            <a:r>
              <a:rPr lang="en-US" sz="1300" smtClean="0"/>
              <a:t>ru </a:t>
            </a:r>
            <a:r>
              <a:rPr lang="ru-RU" sz="1300" smtClean="0"/>
              <a:t>- Учебный центр Федерального Института Развития Образования, 2006</a:t>
            </a:r>
            <a:endParaRPr lang="en-US" sz="1300" smtClean="0">
              <a:hlinkClick r:id="rId4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tests</a:t>
            </a:r>
            <a:r>
              <a:rPr lang="ru-RU" sz="1300" smtClean="0"/>
              <a:t>.</a:t>
            </a:r>
            <a:r>
              <a:rPr lang="en-US" sz="1300" smtClean="0"/>
              <a:t>pp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– различные тесты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ege</a:t>
            </a:r>
            <a:r>
              <a:rPr lang="ru-RU" sz="1300" smtClean="0"/>
              <a:t>.</a:t>
            </a:r>
            <a:r>
              <a:rPr lang="en-US" sz="1300" smtClean="0"/>
              <a:t>edu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– демоверсии ЕГЭ по информатике</a:t>
            </a:r>
            <a:endParaRPr lang="en-US" sz="13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www</a:t>
            </a:r>
            <a:r>
              <a:rPr lang="ru-RU" sz="1300" smtClean="0"/>
              <a:t>.</a:t>
            </a:r>
            <a:r>
              <a:rPr lang="en-US" sz="1300" smtClean="0"/>
              <a:t>fipi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 – вопросы, связанные с ЕГЭ по информатике, демонстрационные варианты ЕГЭ.</a:t>
            </a:r>
            <a:endParaRPr lang="ru-RU" sz="1300" smtClean="0">
              <a:hlinkClick r:id="rId5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300" smtClean="0"/>
              <a:t>http://synopsis.kubsu.ru/informatic - сайт основан на издании  учебника по информатике под редакцией Н.В. Макаровой, предоставляет разносторонние знания о содержании и сущности базы информационной культуры, о современном состоянии и тенденциях развития компьютерной техники, сетей, программном обеспечении. </a:t>
            </a:r>
            <a:endParaRPr lang="en-US" sz="1300" smtClean="0">
              <a:hlinkClick r:id="rId6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1300" smtClean="0"/>
              <a:t>http</a:t>
            </a:r>
            <a:r>
              <a:rPr lang="ru-RU" sz="1300" smtClean="0"/>
              <a:t>://</a:t>
            </a:r>
            <a:r>
              <a:rPr lang="en-US" sz="1300" smtClean="0"/>
              <a:t>psbatishev</a:t>
            </a:r>
            <a:r>
              <a:rPr lang="ru-RU" sz="1300" smtClean="0"/>
              <a:t>.</a:t>
            </a:r>
            <a:r>
              <a:rPr lang="en-US" sz="1300" smtClean="0"/>
              <a:t>narod</a:t>
            </a:r>
            <a:r>
              <a:rPr lang="ru-RU" sz="1300" smtClean="0"/>
              <a:t>.</a:t>
            </a:r>
            <a:r>
              <a:rPr lang="en-US" sz="1300" smtClean="0"/>
              <a:t>ru</a:t>
            </a:r>
            <a:r>
              <a:rPr lang="ru-RU" sz="1300" smtClean="0"/>
              <a:t>/</a:t>
            </a:r>
            <a:r>
              <a:rPr lang="en-US" sz="1300" smtClean="0"/>
              <a:t>test</a:t>
            </a:r>
            <a:r>
              <a:rPr lang="ru-RU" sz="1300" smtClean="0"/>
              <a:t>  - тесты по информатике.</a:t>
            </a:r>
            <a:endParaRPr lang="ru-RU" sz="1300" smtClean="0">
              <a:hlinkClick r:id="rId7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sz="1300" smtClean="0"/>
              <a:t>http://www.yakutia.ru – теория по информатике.</a:t>
            </a:r>
            <a:r>
              <a:rPr lang="en-US" sz="1300" smtClean="0"/>
              <a:t> </a:t>
            </a:r>
            <a:endParaRPr lang="ru-RU" smtClean="0"/>
          </a:p>
        </p:txBody>
      </p:sp>
      <p:pic>
        <p:nvPicPr>
          <p:cNvPr id="35843" name="Picture 7" descr="kniga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00" y="5905500"/>
            <a:ext cx="1143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95921" y="2990419"/>
            <a:ext cx="5952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2C0058"/>
                </a:solidFill>
                <a:latin typeface="Roboto Slab"/>
              </a:rPr>
              <a:t>Спасибо за внимание.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7" t="46295"/>
          <a:stretch/>
        </p:blipFill>
        <p:spPr>
          <a:xfrm>
            <a:off x="1" y="857250"/>
            <a:ext cx="1863027" cy="157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86825"/>
      </p:ext>
    </p:extLst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1428</TotalTime>
  <Words>3890</Words>
  <Application>Microsoft Office PowerPoint</Application>
  <PresentationFormat>Экран (4:3)</PresentationFormat>
  <Paragraphs>283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5" baseType="lpstr">
      <vt:lpstr>Arial</vt:lpstr>
      <vt:lpstr>Roboto Slab</vt:lpstr>
      <vt:lpstr>Tahoma</vt:lpstr>
      <vt:lpstr>Times New Roman</vt:lpstr>
      <vt:lpstr>Times New Roman Cyr</vt:lpstr>
      <vt:lpstr>Оформление по умолчанию</vt:lpstr>
      <vt:lpstr>Презентация PowerPoint</vt:lpstr>
      <vt:lpstr>Информационная революция  современного мира</vt:lpstr>
      <vt:lpstr>Информатизация общества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Информационное общество </vt:lpstr>
      <vt:lpstr>Информационная культура</vt:lpstr>
      <vt:lpstr>Проявление  информационной  культуры</vt:lpstr>
      <vt:lpstr>Информационные процессы</vt:lpstr>
      <vt:lpstr>Информационные процессы</vt:lpstr>
      <vt:lpstr>Информационные услуги</vt:lpstr>
      <vt:lpstr>Информационные продукты</vt:lpstr>
      <vt:lpstr>Презентация PowerPoint</vt:lpstr>
      <vt:lpstr>Государственные информационные ресурсы</vt:lpstr>
      <vt:lpstr>Информационное взаимодействие</vt:lpstr>
      <vt:lpstr>Информационная деятельность</vt:lpstr>
      <vt:lpstr>Информационные системы</vt:lpstr>
      <vt:lpstr>Информационно-правовые  системы  </vt:lpstr>
      <vt:lpstr>Геоинформационные системы  </vt:lpstr>
      <vt:lpstr>Информационная индустрия</vt:lpstr>
      <vt:lpstr>Презентация PowerPoint</vt:lpstr>
      <vt:lpstr>Стандартизация и сертификация</vt:lpstr>
      <vt:lpstr>Для работы с информацией существуют информационные методы, которые включают в себя цели и условия получения информации</vt:lpstr>
      <vt:lpstr>Информационные технологии</vt:lpstr>
      <vt:lpstr>Виды информационных технологий</vt:lpstr>
      <vt:lpstr>Этические нормы информационной деятельности </vt:lpstr>
      <vt:lpstr>Информационное пространство</vt:lpstr>
      <vt:lpstr>Информационные угрозы </vt:lpstr>
      <vt:lpstr>Информационная безопасность</vt:lpstr>
      <vt:lpstr>Правовые нормы информационной деятельности </vt:lpstr>
      <vt:lpstr>Интернет – основной источник информации</vt:lpstr>
      <vt:lpstr>Характеристики  информационной культуры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149</cp:revision>
  <cp:lastPrinted>1601-01-01T00:00:00Z</cp:lastPrinted>
  <dcterms:created xsi:type="dcterms:W3CDTF">1601-01-01T00:00:00Z</dcterms:created>
  <dcterms:modified xsi:type="dcterms:W3CDTF">2022-08-02T15:59:55Z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NXTAG2">
    <vt:lpwstr>0008003a23000000000001024140</vt:lpwstr>
  </property>
</Properties>
</file>