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72" r:id="rId6"/>
    <p:sldId id="273" r:id="rId7"/>
    <p:sldId id="267" r:id="rId8"/>
    <p:sldId id="274" r:id="rId9"/>
    <p:sldId id="266" r:id="rId10"/>
    <p:sldId id="265" r:id="rId11"/>
    <p:sldId id="268" r:id="rId12"/>
    <p:sldId id="26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13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419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991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10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498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997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49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564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711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423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33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835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A294F-C302-47C3-B38F-FD69E1DEDB6E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94451-758E-4B0C-B7D4-22D09AE14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47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0018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Грани </a:t>
            </a:r>
            <a:b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блокадного Ленинграда</a:t>
            </a:r>
            <a:endParaRPr lang="ru-RU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6032" y="5816638"/>
            <a:ext cx="6376416" cy="90115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/>
              <a:t>27 января - День полного освобождения советскими войсками города Ленинграда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600" b="1" dirty="0" smtClean="0"/>
              <a:t>от блокады его немецко-фашистскими войсками (1944 год)</a:t>
            </a:r>
            <a:endParaRPr lang="ru-RU" sz="1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412736" y="357277"/>
            <a:ext cx="44013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/>
              <a:t>Блокада. Страшная блокада.</a:t>
            </a:r>
          </a:p>
          <a:p>
            <a:r>
              <a:rPr lang="ru-RU" sz="2400" b="1" i="1" dirty="0"/>
              <a:t>Так мало знаем мы о ней.</a:t>
            </a:r>
          </a:p>
          <a:p>
            <a:r>
              <a:rPr lang="ru-RU" sz="2400" b="1" i="1" dirty="0"/>
              <a:t>А у блокады много граней, </a:t>
            </a:r>
          </a:p>
          <a:p>
            <a:r>
              <a:rPr lang="ru-RU" sz="2400" b="1" i="1" dirty="0"/>
              <a:t>И каждая другой ценней...</a:t>
            </a:r>
          </a:p>
          <a:p>
            <a:endParaRPr lang="ru-RU" dirty="0"/>
          </a:p>
          <a:p>
            <a:pPr algn="r"/>
            <a:r>
              <a:rPr lang="ru-RU" dirty="0"/>
              <a:t>И. Толкачева</a:t>
            </a:r>
          </a:p>
        </p:txBody>
      </p:sp>
    </p:spTree>
    <p:extLst>
      <p:ext uri="{BB962C8B-B14F-4D97-AF65-F5344CB8AC3E}">
        <p14:creationId xmlns:p14="http://schemas.microsoft.com/office/powerpoint/2010/main" val="1146708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216" y="1788931"/>
            <a:ext cx="4514088" cy="1325563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Блокада Ленинграда - это особая страница в истории не только Великой Отечественной войны, но и в истории нашей страны.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Город Ленинград познал весь ужас фашизма, пережил бомбежки, артобстрелы, голод, морозы, но выстоял.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И подвиг ленинградцев навсегда останется в сердце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каждого жителя страны.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240" y="3838831"/>
            <a:ext cx="10939272" cy="1318677"/>
          </a:xfrm>
        </p:spPr>
        <p:txBody>
          <a:bodyPr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i="1" dirty="0" smtClean="0"/>
              <a:t>С 8 сентября 1941 года по 27 января 1944 года (872 дня) длилась Блокада Ленинграда.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i="1" dirty="0" smtClean="0"/>
              <a:t>Город был взят во вражеское «кольцо» - окружен со всех сторон.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i="1" dirty="0" smtClean="0"/>
              <a:t>900 дней мук и слёз, горестей и смертей, надежд и тревог, труда и борьбы.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i="1" dirty="0" smtClean="0"/>
              <a:t>Ни голод, ни холод, ни постоянные обстрелы – ничто не сломило ленинградцев! Город не сдался!..</a:t>
            </a: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52288" y="5157508"/>
            <a:ext cx="66812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Живем сейчас!</a:t>
            </a:r>
          </a:p>
          <a:p>
            <a:r>
              <a:rPr lang="ru-RU" sz="2400" b="1" i="1" dirty="0">
                <a:solidFill>
                  <a:srgbClr val="C00000"/>
                </a:solidFill>
              </a:rPr>
              <a:t>И знаем мало о прошлом, давнем и былом...</a:t>
            </a:r>
          </a:p>
          <a:p>
            <a:r>
              <a:rPr lang="ru-RU" sz="2400" b="1" i="1" dirty="0">
                <a:solidFill>
                  <a:srgbClr val="C00000"/>
                </a:solidFill>
              </a:rPr>
              <a:t>Была блокада Ленинграда -</a:t>
            </a:r>
          </a:p>
          <a:p>
            <a:r>
              <a:rPr lang="ru-RU" sz="2400" b="1" i="1" dirty="0">
                <a:solidFill>
                  <a:srgbClr val="C00000"/>
                </a:solidFill>
              </a:rPr>
              <a:t>бомбежки, голод, метроном.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74904" y="5209961"/>
            <a:ext cx="4818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Свои лучшие стихи о войне писали поэты Блокадного Ленинграда: Вера </a:t>
            </a:r>
            <a:r>
              <a:rPr lang="ru-RU" sz="1600" dirty="0" err="1"/>
              <a:t>Инбер</a:t>
            </a:r>
            <a:r>
              <a:rPr lang="ru-RU" sz="1600" dirty="0"/>
              <a:t>, Михаил Дудин, Вадим </a:t>
            </a:r>
            <a:r>
              <a:rPr lang="ru-RU" sz="1600" dirty="0" err="1"/>
              <a:t>Шефнер</a:t>
            </a:r>
            <a:r>
              <a:rPr lang="ru-RU" sz="1600" dirty="0"/>
              <a:t>, Александр Прокофьев, Даниил Андреев, Ю. Воронов, О. </a:t>
            </a:r>
            <a:r>
              <a:rPr lang="ru-RU" sz="1600" dirty="0" err="1"/>
              <a:t>Берггольц</a:t>
            </a:r>
            <a:r>
              <a:rPr lang="ru-RU" sz="1600" dirty="0"/>
              <a:t> и другие поэты творили, писали стихи, поднимали боевой дух ленинградцев.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032" y="289560"/>
            <a:ext cx="6993636" cy="3496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0533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509" y="722584"/>
            <a:ext cx="2036064" cy="2231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25815" y="48752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Ольга </a:t>
            </a:r>
            <a:r>
              <a:rPr lang="ru-RU" sz="1600" b="1" dirty="0" err="1" smtClean="0">
                <a:solidFill>
                  <a:srgbClr val="002060"/>
                </a:solidFill>
              </a:rPr>
              <a:t>Берггольц</a:t>
            </a:r>
            <a:r>
              <a:rPr lang="ru-RU" sz="1600" b="1" dirty="0" smtClean="0">
                <a:solidFill>
                  <a:srgbClr val="002060"/>
                </a:solidFill>
              </a:rPr>
              <a:t> </a:t>
            </a:r>
            <a:r>
              <a:rPr lang="ru-RU" sz="1600" dirty="0" smtClean="0"/>
              <a:t>осталась в блокадном Ленинграде и работала на радио, став голосом осажденного города. </a:t>
            </a:r>
            <a:endParaRPr lang="ru-RU" sz="1600" dirty="0"/>
          </a:p>
          <a:p>
            <a:r>
              <a:rPr lang="ru-RU" sz="1600" dirty="0" smtClean="0"/>
              <a:t>Многим людям она дарила надежду, поддерживала и спасала. </a:t>
            </a:r>
          </a:p>
          <a:p>
            <a:r>
              <a:rPr lang="ru-RU" sz="1600" dirty="0" smtClean="0"/>
              <a:t>Ее называли поэтом, олицетворяющим стойкость и мужество ленинградцев, «блокадной Мадонной», «музой блокадного Ленинграда». </a:t>
            </a:r>
            <a:endParaRPr lang="ru-RU" sz="1600" dirty="0"/>
          </a:p>
          <a:p>
            <a:r>
              <a:rPr lang="ru-RU" sz="1600" dirty="0" smtClean="0"/>
              <a:t>Это она стала автором строк про «сто двадцать пять блокадных грамм, с огнем и кровью пополам».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45811" y="679838"/>
            <a:ext cx="30389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 блокадном 1942-м она создала свои лучшие поэмы, посвященные защитникам Ленинграда: знаменитый </a:t>
            </a:r>
            <a:r>
              <a:rPr lang="ru-RU" sz="1600" b="1" dirty="0" smtClean="0"/>
              <a:t>"Февральский дневник" и "Ленинградскую поэму".</a:t>
            </a:r>
            <a:endParaRPr lang="ru-RU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952022" y="2484331"/>
            <a:ext cx="3669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Музы Ленинграда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145" y="3184169"/>
            <a:ext cx="3429262" cy="233106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25815" y="4198894"/>
            <a:ext cx="304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/>
          </a:p>
          <a:p>
            <a:r>
              <a:rPr lang="ru-RU" sz="1600" dirty="0"/>
              <a:t>Блокада Ленинграда оставила свой отпечаток в биографии и творчестве писательницы. Она вела дневник, старалась вносить в него события каждого дня (затем он перерос в книгу «Почти три года»).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7864" y="3605588"/>
            <a:ext cx="3179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Великую Отечественную войну </a:t>
            </a:r>
            <a:r>
              <a:rPr lang="ru-RU" sz="1600" b="1" dirty="0"/>
              <a:t>Вера </a:t>
            </a:r>
            <a:r>
              <a:rPr lang="ru-RU" sz="1600" b="1" dirty="0" err="1"/>
              <a:t>Инбер</a:t>
            </a:r>
            <a:r>
              <a:rPr lang="ru-RU" sz="1600" b="1" dirty="0"/>
              <a:t> </a:t>
            </a:r>
            <a:r>
              <a:rPr lang="ru-RU" sz="1600" dirty="0"/>
              <a:t>пережила в Северной столице.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644384" y="3530096"/>
            <a:ext cx="4230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«Душа Ленинграда»</a:t>
            </a:r>
          </a:p>
          <a:p>
            <a:endParaRPr lang="ru-RU" b="1" i="1" dirty="0">
              <a:solidFill>
                <a:srgbClr val="002060"/>
              </a:solidFill>
            </a:endParaRPr>
          </a:p>
          <a:p>
            <a:r>
              <a:rPr lang="ru-RU" b="1" i="1" dirty="0">
                <a:solidFill>
                  <a:srgbClr val="002060"/>
                </a:solidFill>
              </a:rPr>
              <a:t>Жилье без света, печи без тепла,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Труды, лишенья, горести, утраты —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Все вынесла и все перенесла ты.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Душою Ленинграда ты была,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Его великой материнской силой,</a:t>
            </a:r>
          </a:p>
          <a:p>
            <a:r>
              <a:rPr lang="ru-RU" b="1" i="1" dirty="0">
                <a:solidFill>
                  <a:srgbClr val="002060"/>
                </a:solidFill>
              </a:rPr>
              <a:t>Которую ничто не подкосило.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477838" y="5607807"/>
            <a:ext cx="4559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 это время написаны такие работы, </a:t>
            </a:r>
            <a:r>
              <a:rPr lang="ru-RU" sz="1600" dirty="0" smtClean="0"/>
              <a:t>как</a:t>
            </a:r>
          </a:p>
          <a:p>
            <a:r>
              <a:rPr lang="ru-RU" sz="1600" dirty="0" smtClean="0"/>
              <a:t> </a:t>
            </a:r>
            <a:r>
              <a:rPr lang="ru-RU" sz="1600" b="1" dirty="0"/>
              <a:t>«Душа Ленинграда», «О Ленинграде», «</a:t>
            </a:r>
            <a:r>
              <a:rPr lang="ru-RU" sz="1600" b="1" dirty="0" err="1"/>
              <a:t>Пулковский</a:t>
            </a:r>
            <a:r>
              <a:rPr lang="ru-RU" sz="1600" b="1" dirty="0"/>
              <a:t> меридиан».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947882" y="222099"/>
            <a:ext cx="21244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</a:rPr>
              <a:t>Ольга </a:t>
            </a:r>
            <a:r>
              <a:rPr lang="ru-RU" sz="2000" b="1" i="1" dirty="0" err="1">
                <a:solidFill>
                  <a:srgbClr val="002060"/>
                </a:solidFill>
              </a:rPr>
              <a:t>Берггольц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74346" y="3151126"/>
            <a:ext cx="15488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000" b="1" i="1" dirty="0">
                <a:solidFill>
                  <a:srgbClr val="002060"/>
                </a:solidFill>
              </a:rPr>
              <a:t>Вера </a:t>
            </a:r>
            <a:r>
              <a:rPr lang="ru-RU" sz="2000" b="1" i="1" dirty="0" err="1">
                <a:solidFill>
                  <a:srgbClr val="002060"/>
                </a:solidFill>
              </a:rPr>
              <a:t>Инбер</a:t>
            </a:r>
            <a:r>
              <a:rPr lang="ru-RU" sz="2000" b="1" i="1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778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748" y="2146642"/>
            <a:ext cx="3944454" cy="2962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22" y="229863"/>
            <a:ext cx="3969909" cy="2801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693920" y="517068"/>
            <a:ext cx="6437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Жители </a:t>
            </a:r>
            <a:r>
              <a:rPr lang="ru-RU" dirty="0"/>
              <a:t>города получали 125 граммов хлеба в </a:t>
            </a:r>
            <a:r>
              <a:rPr lang="ru-RU" dirty="0" smtClean="0"/>
              <a:t>день, эта норма полагалась  </a:t>
            </a:r>
            <a:r>
              <a:rPr lang="ru-RU" dirty="0"/>
              <a:t>иждивенцам и </a:t>
            </a:r>
            <a:r>
              <a:rPr lang="ru-RU" dirty="0" smtClean="0"/>
              <a:t>детям в </a:t>
            </a:r>
            <a:r>
              <a:rPr lang="ru-RU" dirty="0"/>
              <a:t>ноябре-декабре 1941 года. </a:t>
            </a:r>
            <a:endParaRPr lang="ru-RU" dirty="0" smtClean="0"/>
          </a:p>
          <a:p>
            <a:r>
              <a:rPr lang="ru-RU" dirty="0" smtClean="0"/>
              <a:t>Позже </a:t>
            </a:r>
            <a:r>
              <a:rPr lang="ru-RU" dirty="0"/>
              <a:t>нормы увеличили до «целых» трёхсот граммов и выше. Рабочие получали больше, чем иждивенцы, минимальная норма в ноябре-декабре составляла от 200 до 375 граммов.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71" y="3262545"/>
            <a:ext cx="2817036" cy="3139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8534400" y="3945091"/>
            <a:ext cx="3352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Бойцы на передовой получали 500, в тылу — 300. Но солдатам полагались и другие продукты, и они их получали. Гражданским по карточкам, помимо хлеба, тоже полагались другие продукты, но бывали они  крайне нерегулярно, а порой и не выдавались вовсе.</a:t>
            </a:r>
          </a:p>
        </p:txBody>
      </p:sp>
    </p:spTree>
    <p:extLst>
      <p:ext uri="{BB962C8B-B14F-4D97-AF65-F5344CB8AC3E}">
        <p14:creationId xmlns:p14="http://schemas.microsoft.com/office/powerpoint/2010/main" val="212416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46" y="292766"/>
            <a:ext cx="2873594" cy="1897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76" y="2189302"/>
            <a:ext cx="3811733" cy="2501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245" y="2993269"/>
            <a:ext cx="2653671" cy="2409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1643" y="2874950"/>
            <a:ext cx="3676207" cy="26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743739" y="2349334"/>
            <a:ext cx="42548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Дети Ленинграда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893" y="3467753"/>
            <a:ext cx="2270817" cy="3119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3739" y="220219"/>
            <a:ext cx="2937620" cy="2115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6888368" y="500973"/>
            <a:ext cx="51578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Все жители города, выстоявшие и победившие смерть, по праву должны называться героями. Особенно героически вело себя большинство детей. Маленькие граждане большой страны не сидели и не ждали, когда же придет освобождение; они боролись за родной Ленинград. Практически ни одно событие в городе не проходило без участия детей.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548978" y="5663438"/>
            <a:ext cx="6497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Дети наравне с взрослыми принимали участие в уничтожении зажигательных бомб, тушили пожары, очищали трамвайные пути и дороги, разбирали завалы после бомбежки.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7876" y="4859123"/>
            <a:ext cx="28684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Дети блокады вынуждены были заменить возле заводских станков взрослых, которые погибли, умерли или ушли на фронт. </a:t>
            </a:r>
          </a:p>
        </p:txBody>
      </p:sp>
    </p:spTree>
    <p:extLst>
      <p:ext uri="{BB962C8B-B14F-4D97-AF65-F5344CB8AC3E}">
        <p14:creationId xmlns:p14="http://schemas.microsoft.com/office/powerpoint/2010/main" val="356752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51202" y="332453"/>
            <a:ext cx="3459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200" b="1" i="1" dirty="0">
                <a:solidFill>
                  <a:srgbClr val="C00000"/>
                </a:solidFill>
              </a:rPr>
              <a:t>Дети Ленинграда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8" y="332453"/>
            <a:ext cx="3413759" cy="2513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724" y="624840"/>
            <a:ext cx="4178797" cy="2761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58" y="3678716"/>
            <a:ext cx="3694496" cy="26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5592" y="3586507"/>
            <a:ext cx="3566469" cy="2706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4096511" y="1199588"/>
            <a:ext cx="335136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/>
              <a:t>Все жители города, выстоявшие и победившие смерть, по праву должны называться героями. Особенно героически вело себя большинство детей. Маленькие граждане большой страны не сидели и не ждали, когда же придет освобождение; они боролись за родной Ленинград. Несмотря на то что немцы всеми силами пытались уничтожить Ленинград, город жил. Жил и выстоял.</a:t>
            </a:r>
          </a:p>
          <a:p>
            <a:pPr algn="just"/>
            <a:endParaRPr lang="ru-RU" sz="1600" b="1" dirty="0"/>
          </a:p>
          <a:p>
            <a:pPr algn="ctr"/>
            <a:r>
              <a:rPr lang="ru-RU" b="1" dirty="0">
                <a:solidFill>
                  <a:srgbClr val="C00000"/>
                </a:solidFill>
              </a:rPr>
              <a:t>После снятия блокады </a:t>
            </a:r>
            <a:endParaRPr lang="ru-RU" b="1" dirty="0" smtClean="0">
              <a:solidFill>
                <a:srgbClr val="C0000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15 </a:t>
            </a:r>
            <a:r>
              <a:rPr lang="ru-RU" b="1" dirty="0">
                <a:solidFill>
                  <a:srgbClr val="C00000"/>
                </a:solidFill>
              </a:rPr>
              <a:t>тысяч детей </a:t>
            </a:r>
            <a:endParaRPr lang="ru-RU" b="1" dirty="0" smtClean="0">
              <a:solidFill>
                <a:srgbClr val="C0000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награждены </a:t>
            </a:r>
            <a:r>
              <a:rPr lang="ru-RU" b="1" dirty="0">
                <a:solidFill>
                  <a:srgbClr val="C00000"/>
                </a:solidFill>
              </a:rPr>
              <a:t>медалями </a:t>
            </a:r>
            <a:endParaRPr lang="ru-RU" b="1" dirty="0" smtClean="0">
              <a:solidFill>
                <a:srgbClr val="C0000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«</a:t>
            </a:r>
            <a:r>
              <a:rPr lang="ru-RU" b="1" dirty="0">
                <a:solidFill>
                  <a:srgbClr val="C00000"/>
                </a:solidFill>
              </a:rPr>
              <a:t>За оборону Ленинграда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4058" y="3145536"/>
            <a:ext cx="34137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Продолжались занятия в школах</a:t>
            </a:r>
            <a:endParaRPr lang="ru-R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224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904" y="4073242"/>
            <a:ext cx="109484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 smtClean="0"/>
              <a:t>По </a:t>
            </a:r>
            <a:r>
              <a:rPr lang="ru-RU" dirty="0"/>
              <a:t>воспоминаниям музыкантов, в зале сидели люди в платьях и костюмах, которые были слишком велики для истощенных людей, голодавших уже почти год. Владимир Желтов в своей статье в рамках спецпроекта «Город выжил, потому что жил», посвящённого 70-летию полного освобождения Ленинграда от блокады, приводит слова одного из немецких офицеров, стоявших тогда под Ленинградом, и слышавшего по радио трансляцию этой симфонии: «9 августа 1942 года, мы поняли, что проиграем войну.»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8912" y="762689"/>
            <a:ext cx="3779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</a:rPr>
              <a:t>Ленинградская симфония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43405" y="3760458"/>
            <a:ext cx="4326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Музыка в дни блокады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68" y="547866"/>
            <a:ext cx="7388352" cy="3078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693150" y="1209585"/>
            <a:ext cx="36228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7-я «Ленинградская» симфония Шостаковича считается музыкальным символом Блокады. </a:t>
            </a:r>
          </a:p>
          <a:p>
            <a:r>
              <a:rPr lang="ru-RU" dirty="0"/>
              <a:t>её исполнение в блокадном городе 9-го августа 1942 года стало своеобразным вызовом врагам, окружившим город. </a:t>
            </a:r>
          </a:p>
        </p:txBody>
      </p:sp>
    </p:spTree>
    <p:extLst>
      <p:ext uri="{BB962C8B-B14F-4D97-AF65-F5344CB8AC3E}">
        <p14:creationId xmlns:p14="http://schemas.microsoft.com/office/powerpoint/2010/main" val="426937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564" y="923735"/>
            <a:ext cx="4940604" cy="35510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3" y="219457"/>
            <a:ext cx="4102773" cy="27001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12" y="3977641"/>
            <a:ext cx="3970978" cy="2744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534" y="332232"/>
            <a:ext cx="4094570" cy="3084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79083" y="3079316"/>
            <a:ext cx="29596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За 3 года до начала войны на базе Дворца пионеров был создан Ансамбль песни и танца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86656" y="4657344"/>
            <a:ext cx="7411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Из оставшихся в блокадном Ленинграде ребят </a:t>
            </a:r>
            <a:r>
              <a:rPr lang="ru-RU" dirty="0" err="1" smtClean="0"/>
              <a:t>Обрант</a:t>
            </a:r>
            <a:r>
              <a:rPr lang="ru-RU" dirty="0" smtClean="0"/>
              <a:t> Аркадий Ефимович создал танцевальный коллектив. </a:t>
            </a:r>
          </a:p>
          <a:p>
            <a:pPr algn="just"/>
            <a:r>
              <a:rPr lang="ru-RU" dirty="0" smtClean="0"/>
              <a:t>Всего за период блокады было около 3000 выступлений. 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Сильные духом, юные танцоры поддерживали и вдохновляли наших солдат. Позже ребята были награждены медалями «За оборону Ленинграда» 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372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2617" y="2977121"/>
            <a:ext cx="49321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По воспоминаниям участников играть было тяжело, даже не все прибывшие смогли  выйти на поле — не хватило сил. Победа нередко доставалась не той команде, что лучше владела мячом, а той, которая лучше питалась: пайки у всех были разные. С поля уйти было тяжело, сил не было и помогали друг другу. Результату встречи одинаково радовались и победители, и проигравшие.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22617" y="46136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 числу событий, которые понятны только ленинградцам, несомненно относятся матчи по футболу. </a:t>
            </a:r>
          </a:p>
          <a:p>
            <a:r>
              <a:rPr lang="ru-RU" dirty="0" smtClean="0"/>
              <a:t>Их впервые провели весной и летом 1942 года. Город пережил страшную зиму, наступала весна, а с ней новые надежды и желание жить. Матчей было несколько, людей собирали с разных участков фронта.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846" y="632056"/>
            <a:ext cx="4737481" cy="4072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5815584" y="4962280"/>
            <a:ext cx="6156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Это </a:t>
            </a:r>
            <a:r>
              <a:rPr lang="ru-RU" b="1" dirty="0">
                <a:solidFill>
                  <a:srgbClr val="002060"/>
                </a:solidFill>
              </a:rPr>
              <a:t>была победа над собой, а значит, это была победа над врагом. </a:t>
            </a:r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002060"/>
                </a:solidFill>
              </a:rPr>
              <a:t>А </a:t>
            </a:r>
            <a:r>
              <a:rPr lang="ru-RU" b="1" dirty="0">
                <a:solidFill>
                  <a:srgbClr val="002060"/>
                </a:solidFill>
              </a:rPr>
              <a:t>летом 1943 года было проведено уже первенство города по футболу и играли два десятка команд. 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83162" y="2215694"/>
            <a:ext cx="40915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Спорт </a:t>
            </a:r>
            <a:r>
              <a:rPr lang="ru-RU" sz="3200" b="1" i="1" dirty="0">
                <a:solidFill>
                  <a:srgbClr val="C00000"/>
                </a:solidFill>
              </a:rPr>
              <a:t>в дни блокады</a:t>
            </a:r>
          </a:p>
        </p:txBody>
      </p:sp>
    </p:spTree>
    <p:extLst>
      <p:ext uri="{BB962C8B-B14F-4D97-AF65-F5344CB8AC3E}">
        <p14:creationId xmlns:p14="http://schemas.microsoft.com/office/powerpoint/2010/main" val="367434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60159" y="573716"/>
            <a:ext cx="48646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Блокаду не работал водопровод, не было электричества, но работали музеи и библиотеки. И работал зоопарк. </a:t>
            </a:r>
            <a:endPara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всех зверей успели эвакуировать до полного окружения города.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Приходившие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 экскурсию дети улыбались, глядя на животных, совсем как в мирное время.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Представить 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себе подвиг (а по-другому это не назвать) голодных сотрудниц зоопарка, спасавших своих питомцев, невероятно трудно.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4256" y="5196253"/>
            <a:ext cx="112899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Для одной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бегемотихи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Красавицы ежедневно требовалось натаскать из Невы 50 ведер воды, нагреть эту воду (а значит найти дрова), и вымыть животное. В 30-градусную стужу Красавице мыли теплой водой кожу и натирали камфорным маслом, чтобы спасти от холода. Бегемот съедает до 40 кг травы в день, для Красавицы с трудом находили 5-6 кг хоть какой-то растительной пищи, и добавляли к ней по 30 кг опилок, чтобы заполнить желудок животного. Красавица попала в зоопарк в 1911 году, и дожила до 1951 года. </a:t>
            </a:r>
            <a:endParaRPr lang="ru-RU" sz="16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656" y="872893"/>
            <a:ext cx="5571744" cy="4042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1200264" y="3557018"/>
            <a:ext cx="45245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i="1" dirty="0" smtClean="0">
                <a:solidFill>
                  <a:srgbClr val="C00000"/>
                </a:solidFill>
              </a:rPr>
              <a:t>Ленинградский зоопарк  </a:t>
            </a:r>
          </a:p>
          <a:p>
            <a:pPr algn="r"/>
            <a:r>
              <a:rPr lang="ru-RU" sz="3200" b="1" i="1" dirty="0" smtClean="0">
                <a:solidFill>
                  <a:srgbClr val="C00000"/>
                </a:solidFill>
              </a:rPr>
              <a:t>в </a:t>
            </a:r>
            <a:r>
              <a:rPr lang="ru-RU" sz="3200" b="1" i="1" dirty="0">
                <a:solidFill>
                  <a:srgbClr val="C00000"/>
                </a:solidFill>
              </a:rPr>
              <a:t>дни блокады</a:t>
            </a:r>
          </a:p>
        </p:txBody>
      </p:sp>
    </p:spTree>
    <p:extLst>
      <p:ext uri="{BB962C8B-B14F-4D97-AF65-F5344CB8AC3E}">
        <p14:creationId xmlns:p14="http://schemas.microsoft.com/office/powerpoint/2010/main" val="11375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87" y="444702"/>
            <a:ext cx="4951001" cy="3173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619" y="1153784"/>
            <a:ext cx="2925514" cy="2716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707" y="2854003"/>
            <a:ext cx="3674106" cy="2408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7522464" y="591274"/>
            <a:ext cx="42793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Говорят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что в Блокаду жители съели всех кошек, собак, голубей, ворон. Тем не менее были люди, которые спасали своих питомцев, деля с ними последние крохи.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Они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охотились на крыс, которые сильно расплодились. Крысы крали продукты и, что самое страшное — разносили инфекционные болезни.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1777" y="4327376"/>
            <a:ext cx="5493092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После полного снятия Блокады в город завезли пять тысяч кошек из Сибири. Их в первую очередь распределили в Эрмитаж и другие музеи. Крыс победили. Гуляя сегодня по центру Петербурга на улице Малая Садовая можно увидеть скульптуры двух кошек: кот Елисей и кошка Василиса. </a:t>
            </a:r>
            <a:r>
              <a:rPr lang="ru-RU" b="1" dirty="0">
                <a:solidFill>
                  <a:srgbClr val="002060"/>
                </a:solidFill>
              </a:rPr>
              <a:t>Большинство туристов даже не подозревает, что это не обычная городская скульптура, а памятник кошкам, спасавшим Ленинград от крыс.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62608" y="3847383"/>
            <a:ext cx="4872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</a:rPr>
              <a:t>Памятник </a:t>
            </a:r>
            <a:r>
              <a:rPr lang="ru-RU" sz="3200" b="1" i="1" dirty="0" smtClean="0">
                <a:solidFill>
                  <a:srgbClr val="C00000"/>
                </a:solidFill>
              </a:rPr>
              <a:t>кошкам 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34869" y="54632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Когда блокаду прорвали в Ленинград сразу завезли четыре вагона кошек из Ярославской области. Их распродали среди населения по цене в 500 рублей (килограмм хлеба в Ленинграде на рынке тогда стоил 50 рублей). </a:t>
            </a:r>
          </a:p>
        </p:txBody>
      </p:sp>
    </p:spTree>
    <p:extLst>
      <p:ext uri="{BB962C8B-B14F-4D97-AF65-F5344CB8AC3E}">
        <p14:creationId xmlns:p14="http://schemas.microsoft.com/office/powerpoint/2010/main" val="143688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98" y="0"/>
            <a:ext cx="12202197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353568" y="884494"/>
            <a:ext cx="971702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романе Николая Чуковского «Балтийское небо» один из героев книги произносит фразу: 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 не сдастся — тот не умрёт!». </a:t>
            </a:r>
            <a:endParaRPr lang="ru-RU" sz="16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сих пор точно не известно, сколько жителей Ленинграда умерло в блокаду от голода, холода, обстрелов и бомбежек. Но Ленинград не сдался.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18304" y="365125"/>
            <a:ext cx="7370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18 января 1943 года блокадное кольцо было прорвано. 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 полностью блокада была снята 27 января 1944 года.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4592" y="2717085"/>
            <a:ext cx="4419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FF00"/>
                </a:solidFill>
              </a:rPr>
              <a:t>И чашу горя выпили до </a:t>
            </a:r>
            <a:r>
              <a:rPr lang="ru-RU" sz="2000" b="1" dirty="0" smtClean="0">
                <a:solidFill>
                  <a:srgbClr val="FFFF00"/>
                </a:solidFill>
              </a:rPr>
              <a:t>дна,</a:t>
            </a:r>
            <a:endParaRPr lang="ru-RU" sz="2000" b="1" dirty="0">
              <a:solidFill>
                <a:srgbClr val="FFFF00"/>
              </a:solidFill>
            </a:endParaRPr>
          </a:p>
          <a:p>
            <a:r>
              <a:rPr lang="ru-RU" sz="2000" b="1" dirty="0">
                <a:solidFill>
                  <a:srgbClr val="FFFF00"/>
                </a:solidFill>
              </a:rPr>
              <a:t>Но враг не взял их никаким </a:t>
            </a:r>
            <a:r>
              <a:rPr lang="ru-RU" sz="2000" b="1" dirty="0" smtClean="0">
                <a:solidFill>
                  <a:srgbClr val="FFFF00"/>
                </a:solidFill>
              </a:rPr>
              <a:t>измором.</a:t>
            </a:r>
            <a:endParaRPr lang="ru-RU" sz="2000" b="1" dirty="0">
              <a:solidFill>
                <a:srgbClr val="FFFF00"/>
              </a:solidFill>
            </a:endParaRPr>
          </a:p>
          <a:p>
            <a:r>
              <a:rPr lang="ru-RU" sz="2000" b="1" dirty="0">
                <a:solidFill>
                  <a:srgbClr val="FFFF00"/>
                </a:solidFill>
              </a:rPr>
              <a:t>И жизнью смерть была </a:t>
            </a:r>
            <a:r>
              <a:rPr lang="ru-RU" sz="2000" b="1" dirty="0" smtClean="0">
                <a:solidFill>
                  <a:srgbClr val="FFFF00"/>
                </a:solidFill>
              </a:rPr>
              <a:t>побеждена,</a:t>
            </a:r>
            <a:endParaRPr lang="ru-RU" sz="2000" b="1" dirty="0">
              <a:solidFill>
                <a:srgbClr val="FFFF00"/>
              </a:solidFill>
            </a:endParaRPr>
          </a:p>
          <a:p>
            <a:r>
              <a:rPr lang="ru-RU" sz="2000" b="1" dirty="0">
                <a:solidFill>
                  <a:srgbClr val="FFFF00"/>
                </a:solidFill>
              </a:rPr>
              <a:t>И победили человек и город!</a:t>
            </a:r>
          </a:p>
        </p:txBody>
      </p:sp>
    </p:spTree>
    <p:extLst>
      <p:ext uri="{BB962C8B-B14F-4D97-AF65-F5344CB8AC3E}">
        <p14:creationId xmlns:p14="http://schemas.microsoft.com/office/powerpoint/2010/main" val="31600187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1440</Words>
  <Application>Microsoft Office PowerPoint</Application>
  <PresentationFormat>Широкоэкранный</PresentationFormat>
  <Paragraphs>91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Грани  блокадного Ленинграда</vt:lpstr>
      <vt:lpstr>Блокада Ленинграда - это особая страница в истории не только Великой Отечественной войны, но и в истории нашей страны.  Город Ленинград познал весь ужас фашизма, пережил бомбежки, артобстрелы, голод, морозы, но выстоял.  И подвиг ленинградцев навсегда останется в сердце  каждого жителя страны.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41</cp:revision>
  <dcterms:created xsi:type="dcterms:W3CDTF">2021-12-24T03:54:59Z</dcterms:created>
  <dcterms:modified xsi:type="dcterms:W3CDTF">2022-01-21T07:32:32Z</dcterms:modified>
</cp:coreProperties>
</file>