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2" r:id="rId4"/>
    <p:sldId id="263" r:id="rId5"/>
    <p:sldId id="273" r:id="rId6"/>
    <p:sldId id="264" r:id="rId7"/>
    <p:sldId id="274" r:id="rId8"/>
    <p:sldId id="265" r:id="rId9"/>
    <p:sldId id="275" r:id="rId10"/>
    <p:sldId id="266" r:id="rId11"/>
    <p:sldId id="276" r:id="rId12"/>
    <p:sldId id="267" r:id="rId13"/>
    <p:sldId id="268" r:id="rId14"/>
    <p:sldId id="277" r:id="rId15"/>
    <p:sldId id="269" r:id="rId16"/>
    <p:sldId id="278" r:id="rId17"/>
    <p:sldId id="270" r:id="rId18"/>
    <p:sldId id="279" r:id="rId19"/>
    <p:sldId id="271" r:id="rId20"/>
    <p:sldId id="280" r:id="rId21"/>
    <p:sldId id="281" r:id="rId22"/>
    <p:sldId id="282" r:id="rId23"/>
    <p:sldId id="283" r:id="rId24"/>
    <p:sldId id="284" r:id="rId25"/>
    <p:sldId id="285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6" autoAdjust="0"/>
    <p:restoredTop sz="94643"/>
  </p:normalViewPr>
  <p:slideViewPr>
    <p:cSldViewPr snapToGrid="0">
      <p:cViewPr varScale="1">
        <p:scale>
          <a:sx n="105" d="100"/>
          <a:sy n="105" d="100"/>
        </p:scale>
        <p:origin x="856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6D1D0-D48E-FF12-60B7-5993031F0F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5C7AF68-1B62-E0AC-288D-46966B5310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C1FFA8-0CC3-80D1-5308-5B494EA4D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0CF0-AB1B-4CEB-B111-9BA8EF7BEF0C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544A20E-0261-F59A-38F1-B569F16BF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A81839-A363-1853-D1A1-CB1B2BE9D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E98D-B9E7-4230-9910-7A4F297AAA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829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98D4C2-892F-1BDF-880B-83E695D72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61A70BE-1598-F619-E882-4F5C5384B6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DCE5702-B53D-0AA1-17E8-FAABF220A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0CF0-AB1B-4CEB-B111-9BA8EF7BEF0C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FCE0A5-A8A8-FB95-6BD3-74496DFFD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028536F-DFB8-DBC8-D01E-4CA574F40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E98D-B9E7-4230-9910-7A4F297AAA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48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D1421A-1048-E444-B0A6-90B9080AB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83A0810-514D-2545-37F5-1E360FA8B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CF1635A-0285-1E7F-C0E5-4677BD159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0CF0-AB1B-4CEB-B111-9BA8EF7BEF0C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2CEC16-019C-2299-14C0-90D432B0E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296026A-FB16-AD7D-C881-DE142EBAD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E98D-B9E7-4230-9910-7A4F297AAA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558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FB00AB-750A-258D-4860-DC247EB93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7902CA-C140-BE01-2338-49CED0F6D6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F1253DF-9C1F-3E43-2EAA-D424DB2BF3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24C3BAD-E2D5-ED2F-5C14-B48590C72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0CF0-AB1B-4CEB-B111-9BA8EF7BEF0C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E7A076B-CBCC-4E1E-0086-2E315961C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B240455-40F5-7360-1A4A-29F54F2AF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E98D-B9E7-4230-9910-7A4F297AAA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058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8DF1A7-FA8F-1CC1-0D0D-4D303E566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A8B4CD0-B112-3D1E-90F4-FFD2A9E8C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1950ADF-DE24-5139-1E73-F2712D025A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7DE5B4D-4B23-F06A-5C17-37047FB26D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D816776-665E-CCC4-67C0-30F1AA4549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9A07ABB-4693-7C98-4412-3D18F4254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0CF0-AB1B-4CEB-B111-9BA8EF7BEF0C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3C46CE1-B097-FF1B-FC1E-9B7C9E44D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AB71543-E2F4-C793-629F-B6802B792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E98D-B9E7-4230-9910-7A4F297AAA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662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ED6C31-1DE9-3597-3E73-0D63E08A2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415131B-2FC0-3B36-6F4A-AE1B85C29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0CF0-AB1B-4CEB-B111-9BA8EF7BEF0C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5611F95-55B9-104C-234E-55B2C48C4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321458D-9ED3-90A7-F6B1-C611F5BF5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E98D-B9E7-4230-9910-7A4F297AAA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989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3EAC44A-08AE-CA32-8DE9-B8A76B224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0CF0-AB1B-4CEB-B111-9BA8EF7BEF0C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AAC8E2D-04C1-5E91-49E4-3F35C199B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3E08C73-69E7-C785-EB83-71263EE35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E98D-B9E7-4230-9910-7A4F297AAA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350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C5498D-CD1B-35C1-5AC0-2864F0BEA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08FB25-4F99-458E-971B-630B8B5AF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D783724-F518-B96B-0B4C-7409D753F0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CB48624-982C-1E33-41F1-4A3019BA5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0CF0-AB1B-4CEB-B111-9BA8EF7BEF0C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79EF630-987E-BEB2-CF8C-07AFF1BA4E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FFF333-24C2-E0E1-5D63-7BA63090D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E98D-B9E7-4230-9910-7A4F297AAA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7589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BD2761-DB4E-614E-6F0B-AA2C73E54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083E855-8A5E-3750-22B9-0B54A3B36C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31D3290-9F0E-A2B2-53DD-D89B41AFE6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CDCE7C1-6DA7-A83F-9D71-4CE8747A4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0CF0-AB1B-4CEB-B111-9BA8EF7BEF0C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21C8BAC-D0C1-958A-7F94-4759F626C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E5E3FE8-89DF-4C9F-BD7F-5EDEDEDD8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E98D-B9E7-4230-9910-7A4F297AAA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554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18633E-2ED6-4A68-0D59-C29055168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9E9E7B-E170-00E6-4E5E-1E791427FB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F8CAFD4-43EF-0151-F8CB-6323E1759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0CF0-AB1B-4CEB-B111-9BA8EF7BEF0C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C20BFA6-8808-5424-57AE-FD9E9E8C2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371064-7CA2-2BFF-49D5-A9A79E1FB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E98D-B9E7-4230-9910-7A4F297AAA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500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B1E77C1-4F33-D9DA-7192-25E5E86435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8EF4F00-25B3-01A0-4E3D-527945CF65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CBC1D4-A1FD-6EE3-F853-68F6F17A3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A0CF0-AB1B-4CEB-B111-9BA8EF7BEF0C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B0A667-7B33-CE29-A6A5-8A9096774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C45F59-245C-18B4-68CB-744F117B0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8E98D-B9E7-4230-9910-7A4F297AAA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81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B67CE5-F6FF-4BD6-5795-3152E7DC3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C15B644-741A-1FF9-4A4E-FCA08CE45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E322641-B27C-6020-4AFF-47BDF09107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A0CF0-AB1B-4CEB-B111-9BA8EF7BEF0C}" type="datetimeFigureOut">
              <a:rPr lang="ru-RU" smtClean="0"/>
              <a:pPr/>
              <a:t>05.05.2025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3F4832-EAF2-9378-E0F0-7CEB4A9148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6D20F47-8FCF-291A-86DC-5D0C7B396B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C8E98D-B9E7-4230-9910-7A4F297AAA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726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5.jpeg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5.jpeg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5.jpeg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5.jpeg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5.jpeg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5.jpeg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5.jpeg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5.jpeg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5.jpeg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5.jpeg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5.jpeg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microsoft.com/office/2007/relationships/media" Target="../media/media3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image" Target="../media/image5.jpeg"/><Relationship Id="rId5" Type="http://schemas.microsoft.com/office/2007/relationships/media" Target="../media/media4.mp3"/><Relationship Id="rId10" Type="http://schemas.openxmlformats.org/officeDocument/2006/relationships/image" Target="../media/image3.png"/><Relationship Id="rId4" Type="http://schemas.openxmlformats.org/officeDocument/2006/relationships/audio" Target="../media/media3.mp3"/><Relationship Id="rId9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5E00D78D-A831-4D27-6806-BE613C452598}"/>
              </a:ext>
            </a:extLst>
          </p:cNvPr>
          <p:cNvSpPr/>
          <p:nvPr/>
        </p:nvSpPr>
        <p:spPr>
          <a:xfrm>
            <a:off x="1384515" y="562540"/>
            <a:ext cx="9422969" cy="5732919"/>
          </a:xfrm>
          <a:prstGeom prst="roundRect">
            <a:avLst/>
          </a:prstGeom>
          <a:blipFill>
            <a:blip r:embed="rId5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algn="ctr"/>
            <a:r>
              <a:rPr lang="ru-RU" sz="8000" dirty="0">
                <a:ln w="53975">
                  <a:solidFill>
                    <a:schemeClr val="tx1"/>
                  </a:solidFill>
                </a:ln>
                <a:latin typeface="AcsiomaNextC" panose="00000500000000000000" pitchFamily="50" charset="0"/>
              </a:rPr>
              <a:t>ЗНАЕШЬ </a:t>
            </a:r>
          </a:p>
          <a:p>
            <a:pPr algn="ctr"/>
            <a:r>
              <a:rPr lang="ru-RU" sz="8000" dirty="0">
                <a:ln w="53975">
                  <a:solidFill>
                    <a:schemeClr val="tx1"/>
                  </a:solidFill>
                </a:ln>
                <a:latin typeface="AcsiomaNextC" panose="00000500000000000000" pitchFamily="50" charset="0"/>
              </a:rPr>
              <a:t>ЛИ </a:t>
            </a:r>
          </a:p>
          <a:p>
            <a:pPr algn="ctr"/>
            <a:r>
              <a:rPr lang="ru-RU" sz="8000" dirty="0">
                <a:ln w="53975">
                  <a:solidFill>
                    <a:schemeClr val="tx1"/>
                  </a:solidFill>
                </a:ln>
                <a:latin typeface="AcsiomaNextC" panose="00000500000000000000" pitchFamily="50" charset="0"/>
              </a:rPr>
              <a:t>ТЫ?</a:t>
            </a:r>
          </a:p>
        </p:txBody>
      </p:sp>
      <p:pic>
        <p:nvPicPr>
          <p:cNvPr id="2" name="9265f85b8335678">
            <a:hlinkClick r:id="" action="ppaction://media"/>
            <a:extLst>
              <a:ext uri="{FF2B5EF4-FFF2-40B4-BE49-F238E27FC236}">
                <a16:creationId xmlns:a16="http://schemas.microsoft.com/office/drawing/2014/main" id="{AC57C5E2-8A12-628F-D0F1-DE696A4F3C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-1047750" y="1185863"/>
            <a:ext cx="609600" cy="6096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D82763E-DE2B-DB4A-9FE7-7C067432F6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1117274-E0AE-9F40-9005-B140A9A1F188}"/>
              </a:ext>
            </a:extLst>
          </p:cNvPr>
          <p:cNvSpPr/>
          <p:nvPr/>
        </p:nvSpPr>
        <p:spPr>
          <a:xfrm>
            <a:off x="793763" y="2257967"/>
            <a:ext cx="1060447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УГАДАЙ ВОЕННЫЙ СОВЕТСКИЙ ФИЛЬМ</a:t>
            </a:r>
          </a:p>
        </p:txBody>
      </p:sp>
    </p:spTree>
    <p:extLst>
      <p:ext uri="{BB962C8B-B14F-4D97-AF65-F5344CB8AC3E}">
        <p14:creationId xmlns:p14="http://schemas.microsoft.com/office/powerpoint/2010/main" val="183365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9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опрос">
            <a:extLst>
              <a:ext uri="{FF2B5EF4-FFF2-40B4-BE49-F238E27FC236}">
                <a16:creationId xmlns:a16="http://schemas.microsoft.com/office/drawing/2014/main" id="{B07C10BA-1083-E036-B752-C4293521B250}"/>
              </a:ext>
            </a:extLst>
          </p:cNvPr>
          <p:cNvSpPr/>
          <p:nvPr/>
        </p:nvSpPr>
        <p:spPr>
          <a:xfrm>
            <a:off x="1399167" y="649475"/>
            <a:ext cx="9422969" cy="3270143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algn="ctr"/>
            <a:r>
              <a:rPr lang="ru-RU" sz="40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В каком фильме герой произносит слова «Пилотом можешь ты не быть, летать научим все равно, но музыкантом быть обязан»?</a:t>
            </a:r>
            <a:endParaRPr lang="ru-RU" sz="4000" b="1" dirty="0">
              <a:ln w="53975">
                <a:solidFill>
                  <a:schemeClr val="tx1"/>
                </a:solidFill>
              </a:ln>
              <a:solidFill>
                <a:schemeClr val="tx1"/>
              </a:solidFill>
              <a:latin typeface="AcsiomaNextC" panose="00000500000000000000" pitchFamily="50" charset="0"/>
            </a:endParaRPr>
          </a:p>
        </p:txBody>
      </p:sp>
      <p:sp>
        <p:nvSpPr>
          <p:cNvPr id="3" name="ответ В">
            <a:extLst>
              <a:ext uri="{FF2B5EF4-FFF2-40B4-BE49-F238E27FC236}">
                <a16:creationId xmlns:a16="http://schemas.microsoft.com/office/drawing/2014/main" id="{E427186C-2653-2617-A6F1-0E732BA2C977}"/>
              </a:ext>
            </a:extLst>
          </p:cNvPr>
          <p:cNvSpPr/>
          <p:nvPr/>
        </p:nvSpPr>
        <p:spPr>
          <a:xfrm>
            <a:off x="6694393" y="4765244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В) </a:t>
            </a:r>
            <a:r>
              <a:rPr lang="ru-RU" dirty="0"/>
              <a:t>«На войне как на войне»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4" name="ответ Г">
            <a:extLst>
              <a:ext uri="{FF2B5EF4-FFF2-40B4-BE49-F238E27FC236}">
                <a16:creationId xmlns:a16="http://schemas.microsoft.com/office/drawing/2014/main" id="{9F9DF02C-C8DB-1A49-04FA-9EC387FAF051}"/>
              </a:ext>
            </a:extLst>
          </p:cNvPr>
          <p:cNvSpPr/>
          <p:nvPr/>
        </p:nvSpPr>
        <p:spPr>
          <a:xfrm>
            <a:off x="6724404" y="5610870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Г) </a:t>
            </a:r>
            <a:r>
              <a:rPr lang="ru-RU" dirty="0"/>
              <a:t>«Хроника пикирующего бомбардировщика»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6" name="ответ Б">
            <a:extLst>
              <a:ext uri="{FF2B5EF4-FFF2-40B4-BE49-F238E27FC236}">
                <a16:creationId xmlns:a16="http://schemas.microsoft.com/office/drawing/2014/main" id="{EB30F4E5-3606-FE71-16DD-154425D8E1FE}"/>
              </a:ext>
            </a:extLst>
          </p:cNvPr>
          <p:cNvSpPr/>
          <p:nvPr/>
        </p:nvSpPr>
        <p:spPr>
          <a:xfrm flipH="1">
            <a:off x="878239" y="5589560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Б) «Утомленное солнцем»</a:t>
            </a:r>
          </a:p>
        </p:txBody>
      </p:sp>
      <p:sp>
        <p:nvSpPr>
          <p:cNvPr id="7" name="ответ А">
            <a:extLst>
              <a:ext uri="{FF2B5EF4-FFF2-40B4-BE49-F238E27FC236}">
                <a16:creationId xmlns:a16="http://schemas.microsoft.com/office/drawing/2014/main" id="{D1833A32-A411-9CF1-395A-709D8A1E35A6}"/>
              </a:ext>
            </a:extLst>
          </p:cNvPr>
          <p:cNvSpPr/>
          <p:nvPr/>
        </p:nvSpPr>
        <p:spPr>
          <a:xfrm flipH="1">
            <a:off x="878239" y="4743934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А) </a:t>
            </a:r>
            <a:r>
              <a:rPr lang="ru-RU" dirty="0"/>
              <a:t>«В бой идут одни «старики»»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pic>
        <p:nvPicPr>
          <p:cNvPr id="8" name="звук ожидания">
            <a:hlinkClick r:id="" action="ppaction://media"/>
            <a:extLst>
              <a:ext uri="{FF2B5EF4-FFF2-40B4-BE49-F238E27FC236}">
                <a16:creationId xmlns:a16="http://schemas.microsoft.com/office/drawing/2014/main" id="{E2474A99-9916-AD19-0897-31931B6E3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-1201121" y="4471422"/>
            <a:ext cx="609600" cy="609600"/>
          </a:xfrm>
          <a:prstGeom prst="rect">
            <a:avLst/>
          </a:prstGeom>
        </p:spPr>
      </p:pic>
      <p:pic>
        <p:nvPicPr>
          <p:cNvPr id="9" name="звук 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6B83C84D-D100-D97D-2D81-2A9F7AB6BC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657138" y="1195388"/>
            <a:ext cx="609600" cy="609600"/>
          </a:xfrm>
          <a:prstGeom prst="rect">
            <a:avLst/>
          </a:prstGeom>
        </p:spPr>
      </p:pic>
      <p:pic>
        <p:nvPicPr>
          <p:cNvPr id="10" name="звук не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19BDB7D2-B896-2888-9792-1CF4292D9E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830175" y="107950"/>
            <a:ext cx="609600" cy="609600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50390150-DF61-6AFA-8FE0-8D78C9D230DA}"/>
              </a:ext>
            </a:extLst>
          </p:cNvPr>
          <p:cNvSpPr/>
          <p:nvPr/>
        </p:nvSpPr>
        <p:spPr>
          <a:xfrm>
            <a:off x="5473488" y="4743934"/>
            <a:ext cx="555355" cy="1477182"/>
          </a:xfrm>
          <a:prstGeom prst="chevron">
            <a:avLst>
              <a:gd name="adj" fmla="val 897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B44CBD5E-0D30-7DE8-2F25-AABB4A3DA84F}"/>
              </a:ext>
            </a:extLst>
          </p:cNvPr>
          <p:cNvSpPr/>
          <p:nvPr/>
        </p:nvSpPr>
        <p:spPr>
          <a:xfrm flipH="1">
            <a:off x="6163158" y="4765244"/>
            <a:ext cx="555356" cy="1455872"/>
          </a:xfrm>
          <a:prstGeom prst="chevron">
            <a:avLst>
              <a:gd name="adj" fmla="val 899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4D8A0AA-A050-466A-8929-0773B363A71D}"/>
              </a:ext>
            </a:extLst>
          </p:cNvPr>
          <p:cNvSpPr/>
          <p:nvPr/>
        </p:nvSpPr>
        <p:spPr>
          <a:xfrm>
            <a:off x="5726557" y="5099105"/>
            <a:ext cx="768190" cy="78815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dirty="0"/>
              <a:t>ЗНАЕШЬ ЛИ ТЫ</a:t>
            </a:r>
          </a:p>
        </p:txBody>
      </p:sp>
    </p:spTree>
    <p:extLst>
      <p:ext uri="{BB962C8B-B14F-4D97-AF65-F5344CB8AC3E}">
        <p14:creationId xmlns:p14="http://schemas.microsoft.com/office/powerpoint/2010/main" val="2955017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3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5F55D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193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2C35123-0CAE-B34B-8174-E3B2B86B8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547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опрос">
            <a:extLst>
              <a:ext uri="{FF2B5EF4-FFF2-40B4-BE49-F238E27FC236}">
                <a16:creationId xmlns:a16="http://schemas.microsoft.com/office/drawing/2014/main" id="{B07C10BA-1083-E036-B752-C4293521B250}"/>
              </a:ext>
            </a:extLst>
          </p:cNvPr>
          <p:cNvSpPr/>
          <p:nvPr/>
        </p:nvSpPr>
        <p:spPr>
          <a:xfrm>
            <a:off x="1384515" y="658516"/>
            <a:ext cx="9422969" cy="3270143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algn="ctr"/>
            <a:r>
              <a:rPr lang="ru-RU" sz="36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«Есть такая профессия — Родину защищать» утверждал герой какого фильма?</a:t>
            </a:r>
            <a:endParaRPr lang="ru-RU" sz="3600" b="1" dirty="0">
              <a:ln w="53975">
                <a:solidFill>
                  <a:schemeClr val="tx1"/>
                </a:solidFill>
              </a:ln>
              <a:solidFill>
                <a:schemeClr val="tx1"/>
              </a:solidFill>
              <a:latin typeface="AcsiomaNextC" panose="00000500000000000000" pitchFamily="50" charset="0"/>
            </a:endParaRPr>
          </a:p>
        </p:txBody>
      </p:sp>
      <p:sp>
        <p:nvSpPr>
          <p:cNvPr id="3" name="ответ В">
            <a:extLst>
              <a:ext uri="{FF2B5EF4-FFF2-40B4-BE49-F238E27FC236}">
                <a16:creationId xmlns:a16="http://schemas.microsoft.com/office/drawing/2014/main" id="{E427186C-2653-2617-A6F1-0E732BA2C977}"/>
              </a:ext>
            </a:extLst>
          </p:cNvPr>
          <p:cNvSpPr/>
          <p:nvPr/>
        </p:nvSpPr>
        <p:spPr>
          <a:xfrm>
            <a:off x="6736596" y="4765244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В) </a:t>
            </a:r>
            <a:r>
              <a:rPr lang="ru-RU" dirty="0"/>
              <a:t>«Разведчики» </a:t>
            </a:r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4" name="ответ Г">
            <a:extLst>
              <a:ext uri="{FF2B5EF4-FFF2-40B4-BE49-F238E27FC236}">
                <a16:creationId xmlns:a16="http://schemas.microsoft.com/office/drawing/2014/main" id="{9F9DF02C-C8DB-1A49-04FA-9EC387FAF051}"/>
              </a:ext>
            </a:extLst>
          </p:cNvPr>
          <p:cNvSpPr/>
          <p:nvPr/>
        </p:nvSpPr>
        <p:spPr>
          <a:xfrm>
            <a:off x="6736596" y="5589560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Г)</a:t>
            </a:r>
            <a:r>
              <a:rPr lang="ru-RU" dirty="0"/>
              <a:t> «Офицеры»</a:t>
            </a:r>
          </a:p>
          <a:p>
            <a:pPr algn="ctr"/>
            <a:endParaRPr lang="ru-RU" dirty="0"/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6" name="ответ Б">
            <a:extLst>
              <a:ext uri="{FF2B5EF4-FFF2-40B4-BE49-F238E27FC236}">
                <a16:creationId xmlns:a16="http://schemas.microsoft.com/office/drawing/2014/main" id="{EB30F4E5-3606-FE71-16DD-154425D8E1FE}"/>
              </a:ext>
            </a:extLst>
          </p:cNvPr>
          <p:cNvSpPr/>
          <p:nvPr/>
        </p:nvSpPr>
        <p:spPr>
          <a:xfrm flipH="1">
            <a:off x="739643" y="5589560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Б) На войне как на войне</a:t>
            </a:r>
          </a:p>
        </p:txBody>
      </p:sp>
      <p:sp>
        <p:nvSpPr>
          <p:cNvPr id="7" name="ответ А">
            <a:extLst>
              <a:ext uri="{FF2B5EF4-FFF2-40B4-BE49-F238E27FC236}">
                <a16:creationId xmlns:a16="http://schemas.microsoft.com/office/drawing/2014/main" id="{D1833A32-A411-9CF1-395A-709D8A1E35A6}"/>
              </a:ext>
            </a:extLst>
          </p:cNvPr>
          <p:cNvSpPr/>
          <p:nvPr/>
        </p:nvSpPr>
        <p:spPr>
          <a:xfrm flipH="1">
            <a:off x="878239" y="4743934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А) </a:t>
            </a:r>
            <a:r>
              <a:rPr lang="ru-RU" dirty="0"/>
              <a:t>«Семнадцать мгновений весны»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pic>
        <p:nvPicPr>
          <p:cNvPr id="8" name="звук ожидания">
            <a:hlinkClick r:id="" action="ppaction://media"/>
            <a:extLst>
              <a:ext uri="{FF2B5EF4-FFF2-40B4-BE49-F238E27FC236}">
                <a16:creationId xmlns:a16="http://schemas.microsoft.com/office/drawing/2014/main" id="{E2474A99-9916-AD19-0897-31931B6E3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-1201121" y="4471422"/>
            <a:ext cx="609600" cy="609600"/>
          </a:xfrm>
          <a:prstGeom prst="rect">
            <a:avLst/>
          </a:prstGeom>
        </p:spPr>
      </p:pic>
      <p:pic>
        <p:nvPicPr>
          <p:cNvPr id="9" name="звук 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6B83C84D-D100-D97D-2D81-2A9F7AB6BC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657138" y="1195388"/>
            <a:ext cx="609600" cy="609600"/>
          </a:xfrm>
          <a:prstGeom prst="rect">
            <a:avLst/>
          </a:prstGeom>
        </p:spPr>
      </p:pic>
      <p:pic>
        <p:nvPicPr>
          <p:cNvPr id="10" name="звук не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19BDB7D2-B896-2888-9792-1CF4292D9E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830175" y="107950"/>
            <a:ext cx="609600" cy="609600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50390150-DF61-6AFA-8FE0-8D78C9D230DA}"/>
              </a:ext>
            </a:extLst>
          </p:cNvPr>
          <p:cNvSpPr/>
          <p:nvPr/>
        </p:nvSpPr>
        <p:spPr>
          <a:xfrm>
            <a:off x="5473488" y="4743934"/>
            <a:ext cx="555355" cy="1477182"/>
          </a:xfrm>
          <a:prstGeom prst="chevron">
            <a:avLst>
              <a:gd name="adj" fmla="val 897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B44CBD5E-0D30-7DE8-2F25-AABB4A3DA84F}"/>
              </a:ext>
            </a:extLst>
          </p:cNvPr>
          <p:cNvSpPr/>
          <p:nvPr/>
        </p:nvSpPr>
        <p:spPr>
          <a:xfrm flipH="1">
            <a:off x="6163158" y="4765244"/>
            <a:ext cx="555356" cy="1455872"/>
          </a:xfrm>
          <a:prstGeom prst="chevron">
            <a:avLst>
              <a:gd name="adj" fmla="val 899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4D8A0AA-A050-466A-8929-0773B363A71D}"/>
              </a:ext>
            </a:extLst>
          </p:cNvPr>
          <p:cNvSpPr/>
          <p:nvPr/>
        </p:nvSpPr>
        <p:spPr>
          <a:xfrm>
            <a:off x="5726557" y="5099105"/>
            <a:ext cx="768190" cy="78815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dirty="0"/>
              <a:t>ЗНАЕШЬ ЛИ ТЫ</a:t>
            </a:r>
          </a:p>
        </p:txBody>
      </p:sp>
    </p:spTree>
    <p:extLst>
      <p:ext uri="{BB962C8B-B14F-4D97-AF65-F5344CB8AC3E}">
        <p14:creationId xmlns:p14="http://schemas.microsoft.com/office/powerpoint/2010/main" val="3513943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F48B"/>
                                      </p:to>
                                    </p:animClr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F48B"/>
                                      </p:to>
                                    </p:animClr>
                                    <p:set>
                                      <p:cBhvr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9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AB4AE77-17F3-1647-A1D3-8BA525018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043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опрос">
            <a:extLst>
              <a:ext uri="{FF2B5EF4-FFF2-40B4-BE49-F238E27FC236}">
                <a16:creationId xmlns:a16="http://schemas.microsoft.com/office/drawing/2014/main" id="{B07C10BA-1083-E036-B752-C4293521B250}"/>
              </a:ext>
            </a:extLst>
          </p:cNvPr>
          <p:cNvSpPr/>
          <p:nvPr/>
        </p:nvSpPr>
        <p:spPr>
          <a:xfrm>
            <a:off x="1317358" y="636884"/>
            <a:ext cx="9422969" cy="3270143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algn="ctr"/>
            <a:r>
              <a:rPr lang="ru-RU" sz="40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В каком фильме прозвучала знаменитая фраза «Штирлиц, а вас я попрошу остаться!»?</a:t>
            </a:r>
            <a:endParaRPr lang="ru-RU" sz="8000" b="1" dirty="0">
              <a:ln w="53975">
                <a:solidFill>
                  <a:schemeClr val="tx1"/>
                </a:solidFill>
              </a:ln>
              <a:solidFill>
                <a:schemeClr val="tx1"/>
              </a:solidFill>
              <a:latin typeface="AcsiomaNextC" panose="00000500000000000000" pitchFamily="50" charset="0"/>
            </a:endParaRPr>
          </a:p>
        </p:txBody>
      </p:sp>
      <p:sp>
        <p:nvSpPr>
          <p:cNvPr id="3" name="ответ В">
            <a:extLst>
              <a:ext uri="{FF2B5EF4-FFF2-40B4-BE49-F238E27FC236}">
                <a16:creationId xmlns:a16="http://schemas.microsoft.com/office/drawing/2014/main" id="{E427186C-2653-2617-A6F1-0E732BA2C977}"/>
              </a:ext>
            </a:extLst>
          </p:cNvPr>
          <p:cNvSpPr/>
          <p:nvPr/>
        </p:nvSpPr>
        <p:spPr>
          <a:xfrm>
            <a:off x="6736596" y="4765244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В) </a:t>
            </a:r>
            <a:r>
              <a:rPr lang="ru-RU" dirty="0"/>
              <a:t>«Семнадцать мгновений весны»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4" name="ответ Г">
            <a:extLst>
              <a:ext uri="{FF2B5EF4-FFF2-40B4-BE49-F238E27FC236}">
                <a16:creationId xmlns:a16="http://schemas.microsoft.com/office/drawing/2014/main" id="{9F9DF02C-C8DB-1A49-04FA-9EC387FAF051}"/>
              </a:ext>
            </a:extLst>
          </p:cNvPr>
          <p:cNvSpPr/>
          <p:nvPr/>
        </p:nvSpPr>
        <p:spPr>
          <a:xfrm>
            <a:off x="6736596" y="5589560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Г) </a:t>
            </a:r>
            <a:r>
              <a:rPr lang="ru-RU" dirty="0"/>
              <a:t>«Жаворонок»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6" name="ответ Б">
            <a:extLst>
              <a:ext uri="{FF2B5EF4-FFF2-40B4-BE49-F238E27FC236}">
                <a16:creationId xmlns:a16="http://schemas.microsoft.com/office/drawing/2014/main" id="{EB30F4E5-3606-FE71-16DD-154425D8E1FE}"/>
              </a:ext>
            </a:extLst>
          </p:cNvPr>
          <p:cNvSpPr/>
          <p:nvPr/>
        </p:nvSpPr>
        <p:spPr>
          <a:xfrm flipH="1">
            <a:off x="878239" y="5589560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Б) Кавказская пленница</a:t>
            </a:r>
          </a:p>
        </p:txBody>
      </p:sp>
      <p:sp>
        <p:nvSpPr>
          <p:cNvPr id="7" name="ответ А">
            <a:extLst>
              <a:ext uri="{FF2B5EF4-FFF2-40B4-BE49-F238E27FC236}">
                <a16:creationId xmlns:a16="http://schemas.microsoft.com/office/drawing/2014/main" id="{D1833A32-A411-9CF1-395A-709D8A1E35A6}"/>
              </a:ext>
            </a:extLst>
          </p:cNvPr>
          <p:cNvSpPr/>
          <p:nvPr/>
        </p:nvSpPr>
        <p:spPr>
          <a:xfrm flipH="1">
            <a:off x="878239" y="4743934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А) </a:t>
            </a:r>
            <a:r>
              <a:rPr lang="ru-RU" dirty="0"/>
              <a:t>«Адъютант его превосходительства»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pic>
        <p:nvPicPr>
          <p:cNvPr id="8" name="звук ожидания">
            <a:hlinkClick r:id="" action="ppaction://media"/>
            <a:extLst>
              <a:ext uri="{FF2B5EF4-FFF2-40B4-BE49-F238E27FC236}">
                <a16:creationId xmlns:a16="http://schemas.microsoft.com/office/drawing/2014/main" id="{E2474A99-9916-AD19-0897-31931B6E3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-1201121" y="4471422"/>
            <a:ext cx="609600" cy="609600"/>
          </a:xfrm>
          <a:prstGeom prst="rect">
            <a:avLst/>
          </a:prstGeom>
        </p:spPr>
      </p:pic>
      <p:pic>
        <p:nvPicPr>
          <p:cNvPr id="9" name="звук 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6B83C84D-D100-D97D-2D81-2A9F7AB6BC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657138" y="1195388"/>
            <a:ext cx="609600" cy="609600"/>
          </a:xfrm>
          <a:prstGeom prst="rect">
            <a:avLst/>
          </a:prstGeom>
        </p:spPr>
      </p:pic>
      <p:pic>
        <p:nvPicPr>
          <p:cNvPr id="10" name="звук не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19BDB7D2-B896-2888-9792-1CF4292D9E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830175" y="107950"/>
            <a:ext cx="609600" cy="609600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50390150-DF61-6AFA-8FE0-8D78C9D230DA}"/>
              </a:ext>
            </a:extLst>
          </p:cNvPr>
          <p:cNvSpPr/>
          <p:nvPr/>
        </p:nvSpPr>
        <p:spPr>
          <a:xfrm>
            <a:off x="5473488" y="4743934"/>
            <a:ext cx="555355" cy="1477182"/>
          </a:xfrm>
          <a:prstGeom prst="chevron">
            <a:avLst>
              <a:gd name="adj" fmla="val 897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B44CBD5E-0D30-7DE8-2F25-AABB4A3DA84F}"/>
              </a:ext>
            </a:extLst>
          </p:cNvPr>
          <p:cNvSpPr/>
          <p:nvPr/>
        </p:nvSpPr>
        <p:spPr>
          <a:xfrm flipH="1">
            <a:off x="6163158" y="4765244"/>
            <a:ext cx="555356" cy="1455872"/>
          </a:xfrm>
          <a:prstGeom prst="chevron">
            <a:avLst>
              <a:gd name="adj" fmla="val 899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4D8A0AA-A050-466A-8929-0773B363A71D}"/>
              </a:ext>
            </a:extLst>
          </p:cNvPr>
          <p:cNvSpPr/>
          <p:nvPr/>
        </p:nvSpPr>
        <p:spPr>
          <a:xfrm>
            <a:off x="5726557" y="5099105"/>
            <a:ext cx="768190" cy="78815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dirty="0"/>
              <a:t>ЗНАЕШЬ ЛИ ТЫ</a:t>
            </a:r>
          </a:p>
        </p:txBody>
      </p:sp>
    </p:spTree>
    <p:extLst>
      <p:ext uri="{BB962C8B-B14F-4D97-AF65-F5344CB8AC3E}">
        <p14:creationId xmlns:p14="http://schemas.microsoft.com/office/powerpoint/2010/main" val="3561525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9F15D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3F64CEA-38DA-924A-B21D-CA6FA3AD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555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опрос">
            <a:extLst>
              <a:ext uri="{FF2B5EF4-FFF2-40B4-BE49-F238E27FC236}">
                <a16:creationId xmlns:a16="http://schemas.microsoft.com/office/drawing/2014/main" id="{B07C10BA-1083-E036-B752-C4293521B250}"/>
              </a:ext>
            </a:extLst>
          </p:cNvPr>
          <p:cNvSpPr/>
          <p:nvPr/>
        </p:nvSpPr>
        <p:spPr>
          <a:xfrm>
            <a:off x="1384515" y="636884"/>
            <a:ext cx="9422969" cy="3270143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algn="ctr"/>
            <a:r>
              <a:rPr lang="ru-RU" sz="40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Какие «старики» идут в бой в одном из самых известных советских фильмов о войне?</a:t>
            </a:r>
            <a:endParaRPr lang="ru-RU" sz="4000" b="1" dirty="0">
              <a:ln w="53975">
                <a:solidFill>
                  <a:schemeClr val="tx1"/>
                </a:solidFill>
              </a:ln>
              <a:solidFill>
                <a:schemeClr val="tx1"/>
              </a:solidFill>
              <a:latin typeface="AcsiomaNextC" panose="00000500000000000000" pitchFamily="50" charset="0"/>
            </a:endParaRPr>
          </a:p>
        </p:txBody>
      </p:sp>
      <p:sp>
        <p:nvSpPr>
          <p:cNvPr id="3" name="ответ В">
            <a:extLst>
              <a:ext uri="{FF2B5EF4-FFF2-40B4-BE49-F238E27FC236}">
                <a16:creationId xmlns:a16="http://schemas.microsoft.com/office/drawing/2014/main" id="{E427186C-2653-2617-A6F1-0E732BA2C977}"/>
              </a:ext>
            </a:extLst>
          </p:cNvPr>
          <p:cNvSpPr/>
          <p:nvPr/>
        </p:nvSpPr>
        <p:spPr>
          <a:xfrm>
            <a:off x="6736596" y="4765244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В) </a:t>
            </a:r>
            <a:r>
              <a:rPr lang="ru-RU" dirty="0"/>
              <a:t>Летчики-истребители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4" name="ответ Г">
            <a:extLst>
              <a:ext uri="{FF2B5EF4-FFF2-40B4-BE49-F238E27FC236}">
                <a16:creationId xmlns:a16="http://schemas.microsoft.com/office/drawing/2014/main" id="{9F9DF02C-C8DB-1A49-04FA-9EC387FAF051}"/>
              </a:ext>
            </a:extLst>
          </p:cNvPr>
          <p:cNvSpPr/>
          <p:nvPr/>
        </p:nvSpPr>
        <p:spPr>
          <a:xfrm>
            <a:off x="6736596" y="5589560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Г) </a:t>
            </a:r>
            <a:r>
              <a:rPr lang="ru-RU" dirty="0"/>
              <a:t>Артиллеристы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6" name="ответ Б">
            <a:extLst>
              <a:ext uri="{FF2B5EF4-FFF2-40B4-BE49-F238E27FC236}">
                <a16:creationId xmlns:a16="http://schemas.microsoft.com/office/drawing/2014/main" id="{EB30F4E5-3606-FE71-16DD-154425D8E1FE}"/>
              </a:ext>
            </a:extLst>
          </p:cNvPr>
          <p:cNvSpPr/>
          <p:nvPr/>
        </p:nvSpPr>
        <p:spPr>
          <a:xfrm flipH="1">
            <a:off x="878239" y="5589560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Б) Рядовые</a:t>
            </a:r>
          </a:p>
        </p:txBody>
      </p:sp>
      <p:sp>
        <p:nvSpPr>
          <p:cNvPr id="7" name="ответ А">
            <a:extLst>
              <a:ext uri="{FF2B5EF4-FFF2-40B4-BE49-F238E27FC236}">
                <a16:creationId xmlns:a16="http://schemas.microsoft.com/office/drawing/2014/main" id="{D1833A32-A411-9CF1-395A-709D8A1E35A6}"/>
              </a:ext>
            </a:extLst>
          </p:cNvPr>
          <p:cNvSpPr/>
          <p:nvPr/>
        </p:nvSpPr>
        <p:spPr>
          <a:xfrm flipH="1">
            <a:off x="878239" y="4743934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А) </a:t>
            </a:r>
            <a:r>
              <a:rPr lang="ru-RU" dirty="0"/>
              <a:t>Танкисты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pic>
        <p:nvPicPr>
          <p:cNvPr id="8" name="звук ожидания">
            <a:hlinkClick r:id="" action="ppaction://media"/>
            <a:extLst>
              <a:ext uri="{FF2B5EF4-FFF2-40B4-BE49-F238E27FC236}">
                <a16:creationId xmlns:a16="http://schemas.microsoft.com/office/drawing/2014/main" id="{E2474A99-9916-AD19-0897-31931B6E3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-1201121" y="4471422"/>
            <a:ext cx="609600" cy="609600"/>
          </a:xfrm>
          <a:prstGeom prst="rect">
            <a:avLst/>
          </a:prstGeom>
        </p:spPr>
      </p:pic>
      <p:pic>
        <p:nvPicPr>
          <p:cNvPr id="9" name="звук 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6B83C84D-D100-D97D-2D81-2A9F7AB6BC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657138" y="1195388"/>
            <a:ext cx="609600" cy="609600"/>
          </a:xfrm>
          <a:prstGeom prst="rect">
            <a:avLst/>
          </a:prstGeom>
        </p:spPr>
      </p:pic>
      <p:pic>
        <p:nvPicPr>
          <p:cNvPr id="10" name="звук не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19BDB7D2-B896-2888-9792-1CF4292D9E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830175" y="107950"/>
            <a:ext cx="609600" cy="609600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50390150-DF61-6AFA-8FE0-8D78C9D230DA}"/>
              </a:ext>
            </a:extLst>
          </p:cNvPr>
          <p:cNvSpPr/>
          <p:nvPr/>
        </p:nvSpPr>
        <p:spPr>
          <a:xfrm>
            <a:off x="5473488" y="4743934"/>
            <a:ext cx="555355" cy="1477182"/>
          </a:xfrm>
          <a:prstGeom prst="chevron">
            <a:avLst>
              <a:gd name="adj" fmla="val 897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B44CBD5E-0D30-7DE8-2F25-AABB4A3DA84F}"/>
              </a:ext>
            </a:extLst>
          </p:cNvPr>
          <p:cNvSpPr/>
          <p:nvPr/>
        </p:nvSpPr>
        <p:spPr>
          <a:xfrm flipH="1">
            <a:off x="6163158" y="4765244"/>
            <a:ext cx="555356" cy="1455872"/>
          </a:xfrm>
          <a:prstGeom prst="chevron">
            <a:avLst>
              <a:gd name="adj" fmla="val 899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4D8A0AA-A050-466A-8929-0773B363A71D}"/>
              </a:ext>
            </a:extLst>
          </p:cNvPr>
          <p:cNvSpPr/>
          <p:nvPr/>
        </p:nvSpPr>
        <p:spPr>
          <a:xfrm>
            <a:off x="5726557" y="5099105"/>
            <a:ext cx="768190" cy="78815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dirty="0"/>
              <a:t>ЗНАЕШЬ ЛИ ТЫ?</a:t>
            </a:r>
          </a:p>
        </p:txBody>
      </p:sp>
    </p:spTree>
    <p:extLst>
      <p:ext uri="{BB962C8B-B14F-4D97-AF65-F5344CB8AC3E}">
        <p14:creationId xmlns:p14="http://schemas.microsoft.com/office/powerpoint/2010/main" val="1466084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9F15D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1C32DC4-A266-A949-88C1-2B6627EC50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9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6100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опрос">
            <a:extLst>
              <a:ext uri="{FF2B5EF4-FFF2-40B4-BE49-F238E27FC236}">
                <a16:creationId xmlns:a16="http://schemas.microsoft.com/office/drawing/2014/main" id="{B07C10BA-1083-E036-B752-C4293521B250}"/>
              </a:ext>
            </a:extLst>
          </p:cNvPr>
          <p:cNvSpPr/>
          <p:nvPr/>
        </p:nvSpPr>
        <p:spPr>
          <a:xfrm>
            <a:off x="1384515" y="636884"/>
            <a:ext cx="9422969" cy="3270143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lvl="0" algn="ctr"/>
            <a:r>
              <a:rPr lang="ru-RU" sz="40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Юрий Никулин не только участвовал в Великой Отечественной, но и снимался в кино, посвященном войне. Из какого фильма этот кадр?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" name="ответ В">
            <a:extLst>
              <a:ext uri="{FF2B5EF4-FFF2-40B4-BE49-F238E27FC236}">
                <a16:creationId xmlns:a16="http://schemas.microsoft.com/office/drawing/2014/main" id="{E427186C-2653-2617-A6F1-0E732BA2C977}"/>
              </a:ext>
            </a:extLst>
          </p:cNvPr>
          <p:cNvSpPr/>
          <p:nvPr/>
        </p:nvSpPr>
        <p:spPr>
          <a:xfrm>
            <a:off x="6718514" y="4743934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В) </a:t>
            </a:r>
            <a:r>
              <a:rPr lang="ru-RU" dirty="0"/>
              <a:t>«Андрей Рублев»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4" name="ответ Г">
            <a:extLst>
              <a:ext uri="{FF2B5EF4-FFF2-40B4-BE49-F238E27FC236}">
                <a16:creationId xmlns:a16="http://schemas.microsoft.com/office/drawing/2014/main" id="{9F9DF02C-C8DB-1A49-04FA-9EC387FAF051}"/>
              </a:ext>
            </a:extLst>
          </p:cNvPr>
          <p:cNvSpPr/>
          <p:nvPr/>
        </p:nvSpPr>
        <p:spPr>
          <a:xfrm>
            <a:off x="6736596" y="5589560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Г) </a:t>
            </a:r>
            <a:r>
              <a:rPr lang="ru-RU" dirty="0"/>
              <a:t>«Двадцать дней без войны»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6" name="ответ Б">
            <a:extLst>
              <a:ext uri="{FF2B5EF4-FFF2-40B4-BE49-F238E27FC236}">
                <a16:creationId xmlns:a16="http://schemas.microsoft.com/office/drawing/2014/main" id="{EB30F4E5-3606-FE71-16DD-154425D8E1FE}"/>
              </a:ext>
            </a:extLst>
          </p:cNvPr>
          <p:cNvSpPr/>
          <p:nvPr/>
        </p:nvSpPr>
        <p:spPr>
          <a:xfrm flipH="1">
            <a:off x="878239" y="5589560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Б) </a:t>
            </a:r>
            <a:r>
              <a:rPr lang="ru-RU" dirty="0"/>
              <a:t>«Они сражались за Родину»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7" name="ответ А">
            <a:extLst>
              <a:ext uri="{FF2B5EF4-FFF2-40B4-BE49-F238E27FC236}">
                <a16:creationId xmlns:a16="http://schemas.microsoft.com/office/drawing/2014/main" id="{D1833A32-A411-9CF1-395A-709D8A1E35A6}"/>
              </a:ext>
            </a:extLst>
          </p:cNvPr>
          <p:cNvSpPr/>
          <p:nvPr/>
        </p:nvSpPr>
        <p:spPr>
          <a:xfrm flipH="1">
            <a:off x="878239" y="4743934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А) «Тигр»</a:t>
            </a:r>
          </a:p>
        </p:txBody>
      </p:sp>
      <p:pic>
        <p:nvPicPr>
          <p:cNvPr id="8" name="звук ожидания">
            <a:hlinkClick r:id="" action="ppaction://media"/>
            <a:extLst>
              <a:ext uri="{FF2B5EF4-FFF2-40B4-BE49-F238E27FC236}">
                <a16:creationId xmlns:a16="http://schemas.microsoft.com/office/drawing/2014/main" id="{E2474A99-9916-AD19-0897-31931B6E3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-1201121" y="4471422"/>
            <a:ext cx="609600" cy="609600"/>
          </a:xfrm>
          <a:prstGeom prst="rect">
            <a:avLst/>
          </a:prstGeom>
        </p:spPr>
      </p:pic>
      <p:pic>
        <p:nvPicPr>
          <p:cNvPr id="9" name="звук 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6B83C84D-D100-D97D-2D81-2A9F7AB6BC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657138" y="1195388"/>
            <a:ext cx="609600" cy="609600"/>
          </a:xfrm>
          <a:prstGeom prst="rect">
            <a:avLst/>
          </a:prstGeom>
        </p:spPr>
      </p:pic>
      <p:pic>
        <p:nvPicPr>
          <p:cNvPr id="10" name="звук не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19BDB7D2-B896-2888-9792-1CF4292D9E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830175" y="107950"/>
            <a:ext cx="609600" cy="609600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50390150-DF61-6AFA-8FE0-8D78C9D230DA}"/>
              </a:ext>
            </a:extLst>
          </p:cNvPr>
          <p:cNvSpPr/>
          <p:nvPr/>
        </p:nvSpPr>
        <p:spPr>
          <a:xfrm>
            <a:off x="5473488" y="4743934"/>
            <a:ext cx="555355" cy="1477182"/>
          </a:xfrm>
          <a:prstGeom prst="chevron">
            <a:avLst>
              <a:gd name="adj" fmla="val 897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B44CBD5E-0D30-7DE8-2F25-AABB4A3DA84F}"/>
              </a:ext>
            </a:extLst>
          </p:cNvPr>
          <p:cNvSpPr/>
          <p:nvPr/>
        </p:nvSpPr>
        <p:spPr>
          <a:xfrm flipH="1">
            <a:off x="6163158" y="4765244"/>
            <a:ext cx="555356" cy="1455872"/>
          </a:xfrm>
          <a:prstGeom prst="chevron">
            <a:avLst>
              <a:gd name="adj" fmla="val 899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4D8A0AA-A050-466A-8929-0773B363A71D}"/>
              </a:ext>
            </a:extLst>
          </p:cNvPr>
          <p:cNvSpPr/>
          <p:nvPr/>
        </p:nvSpPr>
        <p:spPr>
          <a:xfrm>
            <a:off x="5726557" y="5099105"/>
            <a:ext cx="768190" cy="78815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dirty="0"/>
              <a:t>ЗНАЕШЬ ЛИ ТЫ?</a:t>
            </a:r>
          </a:p>
        </p:txBody>
      </p:sp>
    </p:spTree>
    <p:extLst>
      <p:ext uri="{BB962C8B-B14F-4D97-AF65-F5344CB8AC3E}">
        <p14:creationId xmlns:p14="http://schemas.microsoft.com/office/powerpoint/2010/main" val="1466084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5F55D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973D007-789A-9E44-88FE-A3F040670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459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опрос">
            <a:extLst>
              <a:ext uri="{FF2B5EF4-FFF2-40B4-BE49-F238E27FC236}">
                <a16:creationId xmlns:a16="http://schemas.microsoft.com/office/drawing/2014/main" id="{B07C10BA-1083-E036-B752-C4293521B250}"/>
              </a:ext>
            </a:extLst>
          </p:cNvPr>
          <p:cNvSpPr/>
          <p:nvPr/>
        </p:nvSpPr>
        <p:spPr>
          <a:xfrm>
            <a:off x="1317358" y="636884"/>
            <a:ext cx="9422969" cy="3270143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lvl="0" algn="ctr"/>
            <a:r>
              <a:rPr lang="ru-RU" sz="40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Сколько серий в одном из лучших советских телесериалов «Семнадцать мгновений весны»?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" name="ответ В">
            <a:extLst>
              <a:ext uri="{FF2B5EF4-FFF2-40B4-BE49-F238E27FC236}">
                <a16:creationId xmlns:a16="http://schemas.microsoft.com/office/drawing/2014/main" id="{E427186C-2653-2617-A6F1-0E732BA2C977}"/>
              </a:ext>
            </a:extLst>
          </p:cNvPr>
          <p:cNvSpPr/>
          <p:nvPr/>
        </p:nvSpPr>
        <p:spPr>
          <a:xfrm>
            <a:off x="6736596" y="4765244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В) 14</a:t>
            </a:r>
          </a:p>
        </p:txBody>
      </p:sp>
      <p:sp>
        <p:nvSpPr>
          <p:cNvPr id="4" name="ответ Г">
            <a:extLst>
              <a:ext uri="{FF2B5EF4-FFF2-40B4-BE49-F238E27FC236}">
                <a16:creationId xmlns:a16="http://schemas.microsoft.com/office/drawing/2014/main" id="{9F9DF02C-C8DB-1A49-04FA-9EC387FAF051}"/>
              </a:ext>
            </a:extLst>
          </p:cNvPr>
          <p:cNvSpPr/>
          <p:nvPr/>
        </p:nvSpPr>
        <p:spPr>
          <a:xfrm>
            <a:off x="6736596" y="5589560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Г) 10</a:t>
            </a:r>
          </a:p>
        </p:txBody>
      </p:sp>
      <p:sp>
        <p:nvSpPr>
          <p:cNvPr id="6" name="ответ Б">
            <a:extLst>
              <a:ext uri="{FF2B5EF4-FFF2-40B4-BE49-F238E27FC236}">
                <a16:creationId xmlns:a16="http://schemas.microsoft.com/office/drawing/2014/main" id="{EB30F4E5-3606-FE71-16DD-154425D8E1FE}"/>
              </a:ext>
            </a:extLst>
          </p:cNvPr>
          <p:cNvSpPr/>
          <p:nvPr/>
        </p:nvSpPr>
        <p:spPr>
          <a:xfrm flipH="1">
            <a:off x="878239" y="5589560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Б) 17</a:t>
            </a:r>
          </a:p>
        </p:txBody>
      </p:sp>
      <p:sp>
        <p:nvSpPr>
          <p:cNvPr id="7" name="ответ А">
            <a:extLst>
              <a:ext uri="{FF2B5EF4-FFF2-40B4-BE49-F238E27FC236}">
                <a16:creationId xmlns:a16="http://schemas.microsoft.com/office/drawing/2014/main" id="{D1833A32-A411-9CF1-395A-709D8A1E35A6}"/>
              </a:ext>
            </a:extLst>
          </p:cNvPr>
          <p:cNvSpPr/>
          <p:nvPr/>
        </p:nvSpPr>
        <p:spPr>
          <a:xfrm flipH="1">
            <a:off x="878239" y="4743934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А) </a:t>
            </a:r>
            <a:r>
              <a:rPr lang="ru-RU" dirty="0"/>
              <a:t>12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pic>
        <p:nvPicPr>
          <p:cNvPr id="8" name="звук ожидания">
            <a:hlinkClick r:id="" action="ppaction://media"/>
            <a:extLst>
              <a:ext uri="{FF2B5EF4-FFF2-40B4-BE49-F238E27FC236}">
                <a16:creationId xmlns:a16="http://schemas.microsoft.com/office/drawing/2014/main" id="{E2474A99-9916-AD19-0897-31931B6E3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-1201121" y="4471422"/>
            <a:ext cx="609600" cy="609600"/>
          </a:xfrm>
          <a:prstGeom prst="rect">
            <a:avLst/>
          </a:prstGeom>
        </p:spPr>
      </p:pic>
      <p:pic>
        <p:nvPicPr>
          <p:cNvPr id="9" name="звук 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6B83C84D-D100-D97D-2D81-2A9F7AB6BC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657138" y="1195388"/>
            <a:ext cx="609600" cy="609600"/>
          </a:xfrm>
          <a:prstGeom prst="rect">
            <a:avLst/>
          </a:prstGeom>
        </p:spPr>
      </p:pic>
      <p:pic>
        <p:nvPicPr>
          <p:cNvPr id="10" name="звук не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19BDB7D2-B896-2888-9792-1CF4292D9E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830175" y="107950"/>
            <a:ext cx="609600" cy="609600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50390150-DF61-6AFA-8FE0-8D78C9D230DA}"/>
              </a:ext>
            </a:extLst>
          </p:cNvPr>
          <p:cNvSpPr/>
          <p:nvPr/>
        </p:nvSpPr>
        <p:spPr>
          <a:xfrm>
            <a:off x="5473488" y="4743934"/>
            <a:ext cx="555355" cy="1477182"/>
          </a:xfrm>
          <a:prstGeom prst="chevron">
            <a:avLst>
              <a:gd name="adj" fmla="val 897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B44CBD5E-0D30-7DE8-2F25-AABB4A3DA84F}"/>
              </a:ext>
            </a:extLst>
          </p:cNvPr>
          <p:cNvSpPr/>
          <p:nvPr/>
        </p:nvSpPr>
        <p:spPr>
          <a:xfrm flipH="1">
            <a:off x="6163158" y="4765244"/>
            <a:ext cx="555356" cy="1455872"/>
          </a:xfrm>
          <a:prstGeom prst="chevron">
            <a:avLst>
              <a:gd name="adj" fmla="val 899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4D8A0AA-A050-466A-8929-0773B363A71D}"/>
              </a:ext>
            </a:extLst>
          </p:cNvPr>
          <p:cNvSpPr/>
          <p:nvPr/>
        </p:nvSpPr>
        <p:spPr>
          <a:xfrm>
            <a:off x="5726557" y="5099105"/>
            <a:ext cx="768190" cy="78815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dirty="0"/>
              <a:t>ЗНАЕШЬ ЛИ ТЫ?</a:t>
            </a:r>
          </a:p>
        </p:txBody>
      </p:sp>
    </p:spTree>
    <p:extLst>
      <p:ext uri="{BB962C8B-B14F-4D97-AF65-F5344CB8AC3E}">
        <p14:creationId xmlns:p14="http://schemas.microsoft.com/office/powerpoint/2010/main" val="1466084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9F15D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F48B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опрос">
            <a:extLst>
              <a:ext uri="{FF2B5EF4-FFF2-40B4-BE49-F238E27FC236}">
                <a16:creationId xmlns:a16="http://schemas.microsoft.com/office/drawing/2014/main" id="{B07C10BA-1083-E036-B752-C4293521B250}"/>
              </a:ext>
            </a:extLst>
          </p:cNvPr>
          <p:cNvSpPr/>
          <p:nvPr/>
        </p:nvSpPr>
        <p:spPr>
          <a:xfrm>
            <a:off x="1384515" y="636884"/>
            <a:ext cx="9422969" cy="3270143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lvl="0" algn="ctr"/>
            <a:r>
              <a:rPr lang="ru-RU" sz="40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Вячеслав Тихонов, Сергей Бондарчук, Юрий Никулин и Василий Шукшин. В каком военном фильме сыграли эти знаменитые актёры?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3" name="ответ В">
            <a:extLst>
              <a:ext uri="{FF2B5EF4-FFF2-40B4-BE49-F238E27FC236}">
                <a16:creationId xmlns:a16="http://schemas.microsoft.com/office/drawing/2014/main" id="{E427186C-2653-2617-A6F1-0E732BA2C977}"/>
              </a:ext>
            </a:extLst>
          </p:cNvPr>
          <p:cNvSpPr/>
          <p:nvPr/>
        </p:nvSpPr>
        <p:spPr>
          <a:xfrm>
            <a:off x="6736596" y="4765244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В) </a:t>
            </a:r>
            <a:r>
              <a:rPr lang="ru-RU" dirty="0"/>
              <a:t>«А зори здесь тихие»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4" name="ответ Г">
            <a:extLst>
              <a:ext uri="{FF2B5EF4-FFF2-40B4-BE49-F238E27FC236}">
                <a16:creationId xmlns:a16="http://schemas.microsoft.com/office/drawing/2014/main" id="{9F9DF02C-C8DB-1A49-04FA-9EC387FAF051}"/>
              </a:ext>
            </a:extLst>
          </p:cNvPr>
          <p:cNvSpPr/>
          <p:nvPr/>
        </p:nvSpPr>
        <p:spPr>
          <a:xfrm>
            <a:off x="6634996" y="5589560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г) </a:t>
            </a:r>
            <a:r>
              <a:rPr lang="ru-RU" dirty="0"/>
              <a:t>«Баллада о солдате»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6" name="ответ Б">
            <a:extLst>
              <a:ext uri="{FF2B5EF4-FFF2-40B4-BE49-F238E27FC236}">
                <a16:creationId xmlns:a16="http://schemas.microsoft.com/office/drawing/2014/main" id="{EB30F4E5-3606-FE71-16DD-154425D8E1FE}"/>
              </a:ext>
            </a:extLst>
          </p:cNvPr>
          <p:cNvSpPr/>
          <p:nvPr/>
        </p:nvSpPr>
        <p:spPr>
          <a:xfrm flipH="1">
            <a:off x="878239" y="5589560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Б) </a:t>
            </a:r>
            <a:r>
              <a:rPr lang="ru-RU" dirty="0"/>
              <a:t>«Они сражались за Родину»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7" name="ответ А">
            <a:extLst>
              <a:ext uri="{FF2B5EF4-FFF2-40B4-BE49-F238E27FC236}">
                <a16:creationId xmlns:a16="http://schemas.microsoft.com/office/drawing/2014/main" id="{D1833A32-A411-9CF1-395A-709D8A1E35A6}"/>
              </a:ext>
            </a:extLst>
          </p:cNvPr>
          <p:cNvSpPr/>
          <p:nvPr/>
        </p:nvSpPr>
        <p:spPr>
          <a:xfrm flipH="1">
            <a:off x="878239" y="4743934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А) «Темная ночь»</a:t>
            </a:r>
          </a:p>
        </p:txBody>
      </p:sp>
      <p:pic>
        <p:nvPicPr>
          <p:cNvPr id="8" name="звук ожидания">
            <a:hlinkClick r:id="" action="ppaction://media"/>
            <a:extLst>
              <a:ext uri="{FF2B5EF4-FFF2-40B4-BE49-F238E27FC236}">
                <a16:creationId xmlns:a16="http://schemas.microsoft.com/office/drawing/2014/main" id="{E2474A99-9916-AD19-0897-31931B6E3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-1201121" y="4471422"/>
            <a:ext cx="609600" cy="609600"/>
          </a:xfrm>
          <a:prstGeom prst="rect">
            <a:avLst/>
          </a:prstGeom>
        </p:spPr>
      </p:pic>
      <p:pic>
        <p:nvPicPr>
          <p:cNvPr id="9" name="звук 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6B83C84D-D100-D97D-2D81-2A9F7AB6BC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657138" y="1195388"/>
            <a:ext cx="609600" cy="609600"/>
          </a:xfrm>
          <a:prstGeom prst="rect">
            <a:avLst/>
          </a:prstGeom>
        </p:spPr>
      </p:pic>
      <p:pic>
        <p:nvPicPr>
          <p:cNvPr id="10" name="звук не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19BDB7D2-B896-2888-9792-1CF4292D9E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830175" y="107950"/>
            <a:ext cx="609600" cy="609600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50390150-DF61-6AFA-8FE0-8D78C9D230DA}"/>
              </a:ext>
            </a:extLst>
          </p:cNvPr>
          <p:cNvSpPr/>
          <p:nvPr/>
        </p:nvSpPr>
        <p:spPr>
          <a:xfrm>
            <a:off x="5473488" y="4743934"/>
            <a:ext cx="555355" cy="1477182"/>
          </a:xfrm>
          <a:prstGeom prst="chevron">
            <a:avLst>
              <a:gd name="adj" fmla="val 897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B44CBD5E-0D30-7DE8-2F25-AABB4A3DA84F}"/>
              </a:ext>
            </a:extLst>
          </p:cNvPr>
          <p:cNvSpPr/>
          <p:nvPr/>
        </p:nvSpPr>
        <p:spPr>
          <a:xfrm flipH="1">
            <a:off x="6163158" y="4765244"/>
            <a:ext cx="555356" cy="1455872"/>
          </a:xfrm>
          <a:prstGeom prst="chevron">
            <a:avLst>
              <a:gd name="adj" fmla="val 899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4D8A0AA-A050-466A-8929-0773B363A71D}"/>
              </a:ext>
            </a:extLst>
          </p:cNvPr>
          <p:cNvSpPr/>
          <p:nvPr/>
        </p:nvSpPr>
        <p:spPr>
          <a:xfrm>
            <a:off x="5726557" y="5099105"/>
            <a:ext cx="768190" cy="78815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dirty="0"/>
              <a:t>ЗНАЕШЬ ЛИ ТЫ?</a:t>
            </a:r>
          </a:p>
        </p:txBody>
      </p:sp>
    </p:spTree>
    <p:extLst>
      <p:ext uri="{BB962C8B-B14F-4D97-AF65-F5344CB8AC3E}">
        <p14:creationId xmlns:p14="http://schemas.microsoft.com/office/powerpoint/2010/main" val="1466084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F48B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6F48B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1A3F6C7-B625-5F4C-AAE9-EF8199B8CA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0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8236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опрос">
            <a:extLst>
              <a:ext uri="{FF2B5EF4-FFF2-40B4-BE49-F238E27FC236}">
                <a16:creationId xmlns:a16="http://schemas.microsoft.com/office/drawing/2014/main" id="{B07C10BA-1083-E036-B752-C4293521B250}"/>
              </a:ext>
            </a:extLst>
          </p:cNvPr>
          <p:cNvSpPr/>
          <p:nvPr/>
        </p:nvSpPr>
        <p:spPr>
          <a:xfrm>
            <a:off x="1131297" y="622817"/>
            <a:ext cx="9422969" cy="3270143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algn="ctr"/>
            <a:r>
              <a:rPr lang="ru-RU" sz="28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В 1969 году в журнале «Юность» была опубликована повесть Бориса Васильева, которая вызвала большой резонанс среди читателей, а в 1972 году Станислав </a:t>
            </a:r>
            <a:r>
              <a:rPr lang="ru-RU" sz="2800" b="1" i="0" dirty="0" err="1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Ростоцкий</a:t>
            </a:r>
            <a:r>
              <a:rPr lang="ru-RU" sz="28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 снял по этому произведению одноименный фильм. О какой картине речь?</a:t>
            </a:r>
            <a:endParaRPr lang="ru-RU" sz="2800" b="1" dirty="0">
              <a:ln w="53975">
                <a:solidFill>
                  <a:schemeClr val="tx1"/>
                </a:solidFill>
              </a:ln>
              <a:solidFill>
                <a:schemeClr val="tx1"/>
              </a:solidFill>
              <a:latin typeface="AcsiomaNextC" panose="00000500000000000000" pitchFamily="50" charset="0"/>
            </a:endParaRPr>
          </a:p>
        </p:txBody>
      </p:sp>
      <p:sp>
        <p:nvSpPr>
          <p:cNvPr id="3" name="ответ В">
            <a:extLst>
              <a:ext uri="{FF2B5EF4-FFF2-40B4-BE49-F238E27FC236}">
                <a16:creationId xmlns:a16="http://schemas.microsoft.com/office/drawing/2014/main" id="{E427186C-2653-2617-A6F1-0E732BA2C977}"/>
              </a:ext>
            </a:extLst>
          </p:cNvPr>
          <p:cNvSpPr/>
          <p:nvPr/>
        </p:nvSpPr>
        <p:spPr>
          <a:xfrm>
            <a:off x="6736596" y="4765244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В) </a:t>
            </a:r>
            <a:r>
              <a:rPr lang="ru-RU" dirty="0"/>
              <a:t>«А зори здесь тихие»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4" name="ответ Г">
            <a:extLst>
              <a:ext uri="{FF2B5EF4-FFF2-40B4-BE49-F238E27FC236}">
                <a16:creationId xmlns:a16="http://schemas.microsoft.com/office/drawing/2014/main" id="{9F9DF02C-C8DB-1A49-04FA-9EC387FAF051}"/>
              </a:ext>
            </a:extLst>
          </p:cNvPr>
          <p:cNvSpPr/>
          <p:nvPr/>
        </p:nvSpPr>
        <p:spPr>
          <a:xfrm>
            <a:off x="6736596" y="5589560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Г)</a:t>
            </a:r>
            <a:r>
              <a:rPr lang="ru-RU" dirty="0"/>
              <a:t> «</a:t>
            </a:r>
            <a:r>
              <a:rPr lang="ru-RU" dirty="0" err="1"/>
              <a:t>Аты</a:t>
            </a:r>
            <a:r>
              <a:rPr lang="ru-RU" dirty="0"/>
              <a:t>-баты шли солдаты»</a:t>
            </a: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  </a:t>
            </a:r>
          </a:p>
        </p:txBody>
      </p:sp>
      <p:sp>
        <p:nvSpPr>
          <p:cNvPr id="6" name="ответ Б">
            <a:extLst>
              <a:ext uri="{FF2B5EF4-FFF2-40B4-BE49-F238E27FC236}">
                <a16:creationId xmlns:a16="http://schemas.microsoft.com/office/drawing/2014/main" id="{EB30F4E5-3606-FE71-16DD-154425D8E1FE}"/>
              </a:ext>
            </a:extLst>
          </p:cNvPr>
          <p:cNvSpPr/>
          <p:nvPr/>
        </p:nvSpPr>
        <p:spPr>
          <a:xfrm flipH="1">
            <a:off x="878239" y="5589560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Б) «Они сражались за родину»</a:t>
            </a:r>
          </a:p>
        </p:txBody>
      </p:sp>
      <p:sp>
        <p:nvSpPr>
          <p:cNvPr id="7" name="ответ А">
            <a:extLst>
              <a:ext uri="{FF2B5EF4-FFF2-40B4-BE49-F238E27FC236}">
                <a16:creationId xmlns:a16="http://schemas.microsoft.com/office/drawing/2014/main" id="{D1833A32-A411-9CF1-395A-709D8A1E35A6}"/>
              </a:ext>
            </a:extLst>
          </p:cNvPr>
          <p:cNvSpPr/>
          <p:nvPr/>
        </p:nvSpPr>
        <p:spPr>
          <a:xfrm flipH="1">
            <a:off x="878239" y="4743934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А) </a:t>
            </a:r>
            <a:r>
              <a:rPr lang="ru-RU" dirty="0"/>
              <a:t>«Завтра была война»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pic>
        <p:nvPicPr>
          <p:cNvPr id="8" name="звук ожидания">
            <a:hlinkClick r:id="" action="ppaction://media"/>
            <a:extLst>
              <a:ext uri="{FF2B5EF4-FFF2-40B4-BE49-F238E27FC236}">
                <a16:creationId xmlns:a16="http://schemas.microsoft.com/office/drawing/2014/main" id="{E2474A99-9916-AD19-0897-31931B6E3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-1201121" y="4471422"/>
            <a:ext cx="609600" cy="609600"/>
          </a:xfrm>
          <a:prstGeom prst="rect">
            <a:avLst/>
          </a:prstGeom>
        </p:spPr>
      </p:pic>
      <p:pic>
        <p:nvPicPr>
          <p:cNvPr id="9" name="звук 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6B83C84D-D100-D97D-2D81-2A9F7AB6BC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657138" y="1195388"/>
            <a:ext cx="609600" cy="609600"/>
          </a:xfrm>
          <a:prstGeom prst="rect">
            <a:avLst/>
          </a:prstGeom>
        </p:spPr>
      </p:pic>
      <p:pic>
        <p:nvPicPr>
          <p:cNvPr id="10" name="звук не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19BDB7D2-B896-2888-9792-1CF4292D9E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830175" y="107950"/>
            <a:ext cx="609600" cy="609600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50390150-DF61-6AFA-8FE0-8D78C9D230DA}"/>
              </a:ext>
            </a:extLst>
          </p:cNvPr>
          <p:cNvSpPr/>
          <p:nvPr/>
        </p:nvSpPr>
        <p:spPr>
          <a:xfrm>
            <a:off x="5473488" y="4743934"/>
            <a:ext cx="555355" cy="1477182"/>
          </a:xfrm>
          <a:prstGeom prst="chevron">
            <a:avLst>
              <a:gd name="adj" fmla="val 897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B44CBD5E-0D30-7DE8-2F25-AABB4A3DA84F}"/>
              </a:ext>
            </a:extLst>
          </p:cNvPr>
          <p:cNvSpPr/>
          <p:nvPr/>
        </p:nvSpPr>
        <p:spPr>
          <a:xfrm flipH="1">
            <a:off x="6163158" y="4765244"/>
            <a:ext cx="555356" cy="1455872"/>
          </a:xfrm>
          <a:prstGeom prst="chevron">
            <a:avLst>
              <a:gd name="adj" fmla="val 899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4D8A0AA-A050-466A-8929-0773B363A71D}"/>
              </a:ext>
            </a:extLst>
          </p:cNvPr>
          <p:cNvSpPr/>
          <p:nvPr/>
        </p:nvSpPr>
        <p:spPr>
          <a:xfrm>
            <a:off x="5726557" y="5099105"/>
            <a:ext cx="768190" cy="78815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dirty="0"/>
              <a:t>ЗНАЕШЬ ЛИ ТЫ?</a:t>
            </a:r>
          </a:p>
        </p:txBody>
      </p:sp>
    </p:spTree>
    <p:extLst>
      <p:ext uri="{BB962C8B-B14F-4D97-AF65-F5344CB8AC3E}">
        <p14:creationId xmlns:p14="http://schemas.microsoft.com/office/powerpoint/2010/main" val="1466084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5F55D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9F15D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AF3A3FC-2DD4-CF4A-B6BC-97764875FB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829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опрос">
            <a:extLst>
              <a:ext uri="{FF2B5EF4-FFF2-40B4-BE49-F238E27FC236}">
                <a16:creationId xmlns:a16="http://schemas.microsoft.com/office/drawing/2014/main" id="{B07C10BA-1083-E036-B752-C4293521B250}"/>
              </a:ext>
            </a:extLst>
          </p:cNvPr>
          <p:cNvSpPr/>
          <p:nvPr/>
        </p:nvSpPr>
        <p:spPr>
          <a:xfrm>
            <a:off x="1384515" y="636884"/>
            <a:ext cx="9422969" cy="3270143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lvl="0" algn="ctr"/>
            <a:r>
              <a:rPr lang="ru-RU" sz="36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Эта фраза прозвучала в фильме дважды «У Вас длинный язык, он может повредить Вашей шее». Сначала ее говорят главному герою, второй раз он говорит ее сам. Как называется фильм?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3" name="ответ В">
            <a:extLst>
              <a:ext uri="{FF2B5EF4-FFF2-40B4-BE49-F238E27FC236}">
                <a16:creationId xmlns:a16="http://schemas.microsoft.com/office/drawing/2014/main" id="{E427186C-2653-2617-A6F1-0E732BA2C977}"/>
              </a:ext>
            </a:extLst>
          </p:cNvPr>
          <p:cNvSpPr/>
          <p:nvPr/>
        </p:nvSpPr>
        <p:spPr>
          <a:xfrm>
            <a:off x="6736596" y="4765244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В) </a:t>
            </a:r>
            <a:r>
              <a:rPr lang="ru-RU" dirty="0"/>
              <a:t>«Возвращение с победой»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4" name="ответ Г">
            <a:extLst>
              <a:ext uri="{FF2B5EF4-FFF2-40B4-BE49-F238E27FC236}">
                <a16:creationId xmlns:a16="http://schemas.microsoft.com/office/drawing/2014/main" id="{9F9DF02C-C8DB-1A49-04FA-9EC387FAF051}"/>
              </a:ext>
            </a:extLst>
          </p:cNvPr>
          <p:cNvSpPr/>
          <p:nvPr/>
        </p:nvSpPr>
        <p:spPr>
          <a:xfrm>
            <a:off x="6736596" y="5589560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Г) </a:t>
            </a:r>
            <a:r>
              <a:rPr lang="ru-RU" dirty="0"/>
              <a:t>«Разведчики»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6" name="ответ Б">
            <a:extLst>
              <a:ext uri="{FF2B5EF4-FFF2-40B4-BE49-F238E27FC236}">
                <a16:creationId xmlns:a16="http://schemas.microsoft.com/office/drawing/2014/main" id="{EB30F4E5-3606-FE71-16DD-154425D8E1FE}"/>
              </a:ext>
            </a:extLst>
          </p:cNvPr>
          <p:cNvSpPr/>
          <p:nvPr/>
        </p:nvSpPr>
        <p:spPr>
          <a:xfrm flipH="1">
            <a:off x="878239" y="5589560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Б) </a:t>
            </a:r>
            <a:r>
              <a:rPr lang="ru-RU" dirty="0"/>
              <a:t>«Щит и меч»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7" name="ответ А">
            <a:extLst>
              <a:ext uri="{FF2B5EF4-FFF2-40B4-BE49-F238E27FC236}">
                <a16:creationId xmlns:a16="http://schemas.microsoft.com/office/drawing/2014/main" id="{D1833A32-A411-9CF1-395A-709D8A1E35A6}"/>
              </a:ext>
            </a:extLst>
          </p:cNvPr>
          <p:cNvSpPr/>
          <p:nvPr/>
        </p:nvSpPr>
        <p:spPr>
          <a:xfrm flipH="1">
            <a:off x="878239" y="4743934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А) «Утомленное солнцем 2»</a:t>
            </a:r>
          </a:p>
        </p:txBody>
      </p:sp>
      <p:pic>
        <p:nvPicPr>
          <p:cNvPr id="8" name="звук ожидания">
            <a:hlinkClick r:id="" action="ppaction://media"/>
            <a:extLst>
              <a:ext uri="{FF2B5EF4-FFF2-40B4-BE49-F238E27FC236}">
                <a16:creationId xmlns:a16="http://schemas.microsoft.com/office/drawing/2014/main" id="{E2474A99-9916-AD19-0897-31931B6E3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-1201121" y="4471422"/>
            <a:ext cx="609600" cy="609600"/>
          </a:xfrm>
          <a:prstGeom prst="rect">
            <a:avLst/>
          </a:prstGeom>
        </p:spPr>
      </p:pic>
      <p:pic>
        <p:nvPicPr>
          <p:cNvPr id="9" name="звук 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6B83C84D-D100-D97D-2D81-2A9F7AB6BC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657138" y="1195388"/>
            <a:ext cx="609600" cy="609600"/>
          </a:xfrm>
          <a:prstGeom prst="rect">
            <a:avLst/>
          </a:prstGeom>
        </p:spPr>
      </p:pic>
      <p:pic>
        <p:nvPicPr>
          <p:cNvPr id="10" name="звук не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19BDB7D2-B896-2888-9792-1CF4292D9E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830175" y="107950"/>
            <a:ext cx="609600" cy="609600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50390150-DF61-6AFA-8FE0-8D78C9D230DA}"/>
              </a:ext>
            </a:extLst>
          </p:cNvPr>
          <p:cNvSpPr/>
          <p:nvPr/>
        </p:nvSpPr>
        <p:spPr>
          <a:xfrm>
            <a:off x="5473488" y="4743934"/>
            <a:ext cx="555355" cy="1477182"/>
          </a:xfrm>
          <a:prstGeom prst="chevron">
            <a:avLst>
              <a:gd name="adj" fmla="val 897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B44CBD5E-0D30-7DE8-2F25-AABB4A3DA84F}"/>
              </a:ext>
            </a:extLst>
          </p:cNvPr>
          <p:cNvSpPr/>
          <p:nvPr/>
        </p:nvSpPr>
        <p:spPr>
          <a:xfrm flipH="1">
            <a:off x="6163158" y="4765244"/>
            <a:ext cx="555356" cy="1455872"/>
          </a:xfrm>
          <a:prstGeom prst="chevron">
            <a:avLst>
              <a:gd name="adj" fmla="val 899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4D8A0AA-A050-466A-8929-0773B363A71D}"/>
              </a:ext>
            </a:extLst>
          </p:cNvPr>
          <p:cNvSpPr/>
          <p:nvPr/>
        </p:nvSpPr>
        <p:spPr>
          <a:xfrm>
            <a:off x="5726557" y="5099105"/>
            <a:ext cx="768190" cy="78815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dirty="0"/>
              <a:t>ЗНАЕШЬ ЛИ ТЫ?</a:t>
            </a:r>
          </a:p>
        </p:txBody>
      </p:sp>
    </p:spTree>
    <p:extLst>
      <p:ext uri="{BB962C8B-B14F-4D97-AF65-F5344CB8AC3E}">
        <p14:creationId xmlns:p14="http://schemas.microsoft.com/office/powerpoint/2010/main" val="1466084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9F15D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14F9236-32F8-6A42-86E5-A1B46EF602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1071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опрос">
            <a:extLst>
              <a:ext uri="{FF2B5EF4-FFF2-40B4-BE49-F238E27FC236}">
                <a16:creationId xmlns:a16="http://schemas.microsoft.com/office/drawing/2014/main" id="{B07C10BA-1083-E036-B752-C4293521B250}"/>
              </a:ext>
            </a:extLst>
          </p:cNvPr>
          <p:cNvSpPr/>
          <p:nvPr/>
        </p:nvSpPr>
        <p:spPr>
          <a:xfrm>
            <a:off x="1399167" y="636884"/>
            <a:ext cx="9422969" cy="3270143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lvl="0" algn="ctr"/>
            <a:r>
              <a:rPr lang="ru-RU" sz="40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Как звали маленького героя в фильме Сергея Бондарчука «Судьба человека»?</a:t>
            </a:r>
            <a:br>
              <a:rPr lang="ru-RU" sz="4000" dirty="0"/>
            </a:b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твет В">
            <a:extLst>
              <a:ext uri="{FF2B5EF4-FFF2-40B4-BE49-F238E27FC236}">
                <a16:creationId xmlns:a16="http://schemas.microsoft.com/office/drawing/2014/main" id="{E427186C-2653-2617-A6F1-0E732BA2C977}"/>
              </a:ext>
            </a:extLst>
          </p:cNvPr>
          <p:cNvSpPr/>
          <p:nvPr/>
        </p:nvSpPr>
        <p:spPr>
          <a:xfrm>
            <a:off x="6736596" y="4765244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В) </a:t>
            </a:r>
            <a:r>
              <a:rPr lang="ru-RU" dirty="0" err="1"/>
              <a:t>Андреюшка</a:t>
            </a:r>
            <a:endParaRPr lang="ru-RU" dirty="0"/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4" name="ответ Г">
            <a:extLst>
              <a:ext uri="{FF2B5EF4-FFF2-40B4-BE49-F238E27FC236}">
                <a16:creationId xmlns:a16="http://schemas.microsoft.com/office/drawing/2014/main" id="{9F9DF02C-C8DB-1A49-04FA-9EC387FAF051}"/>
              </a:ext>
            </a:extLst>
          </p:cNvPr>
          <p:cNvSpPr/>
          <p:nvPr/>
        </p:nvSpPr>
        <p:spPr>
          <a:xfrm>
            <a:off x="6736596" y="5589560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Г) </a:t>
            </a:r>
            <a:r>
              <a:rPr lang="ru-RU" dirty="0"/>
              <a:t>Сережка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6" name="ответ Б">
            <a:extLst>
              <a:ext uri="{FF2B5EF4-FFF2-40B4-BE49-F238E27FC236}">
                <a16:creationId xmlns:a16="http://schemas.microsoft.com/office/drawing/2014/main" id="{EB30F4E5-3606-FE71-16DD-154425D8E1FE}"/>
              </a:ext>
            </a:extLst>
          </p:cNvPr>
          <p:cNvSpPr/>
          <p:nvPr/>
        </p:nvSpPr>
        <p:spPr>
          <a:xfrm flipH="1">
            <a:off x="878239" y="5589560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Б) </a:t>
            </a:r>
            <a:r>
              <a:rPr lang="ru-RU" dirty="0"/>
              <a:t>Ванюшка</a:t>
            </a:r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7" name="ответ А">
            <a:extLst>
              <a:ext uri="{FF2B5EF4-FFF2-40B4-BE49-F238E27FC236}">
                <a16:creationId xmlns:a16="http://schemas.microsoft.com/office/drawing/2014/main" id="{D1833A32-A411-9CF1-395A-709D8A1E35A6}"/>
              </a:ext>
            </a:extLst>
          </p:cNvPr>
          <p:cNvSpPr/>
          <p:nvPr/>
        </p:nvSpPr>
        <p:spPr>
          <a:xfrm flipH="1">
            <a:off x="878239" y="4743934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А)  Женечка</a:t>
            </a:r>
          </a:p>
        </p:txBody>
      </p:sp>
      <p:pic>
        <p:nvPicPr>
          <p:cNvPr id="8" name="звук ожидания">
            <a:hlinkClick r:id="" action="ppaction://media"/>
            <a:extLst>
              <a:ext uri="{FF2B5EF4-FFF2-40B4-BE49-F238E27FC236}">
                <a16:creationId xmlns:a16="http://schemas.microsoft.com/office/drawing/2014/main" id="{E2474A99-9916-AD19-0897-31931B6E3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-1201121" y="4471422"/>
            <a:ext cx="609600" cy="609600"/>
          </a:xfrm>
          <a:prstGeom prst="rect">
            <a:avLst/>
          </a:prstGeom>
        </p:spPr>
      </p:pic>
      <p:pic>
        <p:nvPicPr>
          <p:cNvPr id="9" name="звук 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6B83C84D-D100-D97D-2D81-2A9F7AB6BC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657138" y="1195388"/>
            <a:ext cx="609600" cy="609600"/>
          </a:xfrm>
          <a:prstGeom prst="rect">
            <a:avLst/>
          </a:prstGeom>
        </p:spPr>
      </p:pic>
      <p:pic>
        <p:nvPicPr>
          <p:cNvPr id="10" name="звук не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19BDB7D2-B896-2888-9792-1CF4292D9E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830175" y="107950"/>
            <a:ext cx="609600" cy="609600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50390150-DF61-6AFA-8FE0-8D78C9D230DA}"/>
              </a:ext>
            </a:extLst>
          </p:cNvPr>
          <p:cNvSpPr/>
          <p:nvPr/>
        </p:nvSpPr>
        <p:spPr>
          <a:xfrm>
            <a:off x="5473488" y="4743934"/>
            <a:ext cx="555355" cy="1477182"/>
          </a:xfrm>
          <a:prstGeom prst="chevron">
            <a:avLst>
              <a:gd name="adj" fmla="val 897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B44CBD5E-0D30-7DE8-2F25-AABB4A3DA84F}"/>
              </a:ext>
            </a:extLst>
          </p:cNvPr>
          <p:cNvSpPr/>
          <p:nvPr/>
        </p:nvSpPr>
        <p:spPr>
          <a:xfrm flipH="1">
            <a:off x="6163158" y="4765244"/>
            <a:ext cx="555356" cy="1455872"/>
          </a:xfrm>
          <a:prstGeom prst="chevron">
            <a:avLst>
              <a:gd name="adj" fmla="val 899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4D8A0AA-A050-466A-8929-0773B363A71D}"/>
              </a:ext>
            </a:extLst>
          </p:cNvPr>
          <p:cNvSpPr/>
          <p:nvPr/>
        </p:nvSpPr>
        <p:spPr>
          <a:xfrm>
            <a:off x="5726557" y="5099105"/>
            <a:ext cx="768190" cy="78815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dirty="0"/>
              <a:t>ЗНАЕШЬ ЛИ ТЫ?</a:t>
            </a:r>
          </a:p>
        </p:txBody>
      </p:sp>
    </p:spTree>
    <p:extLst>
      <p:ext uri="{BB962C8B-B14F-4D97-AF65-F5344CB8AC3E}">
        <p14:creationId xmlns:p14="http://schemas.microsoft.com/office/powerpoint/2010/main" val="1466084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5F55D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4E3499C-95CB-D349-AD4A-8A4D671FA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342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опрос">
            <a:extLst>
              <a:ext uri="{FF2B5EF4-FFF2-40B4-BE49-F238E27FC236}">
                <a16:creationId xmlns:a16="http://schemas.microsoft.com/office/drawing/2014/main" id="{B07C10BA-1083-E036-B752-C4293521B250}"/>
              </a:ext>
            </a:extLst>
          </p:cNvPr>
          <p:cNvSpPr/>
          <p:nvPr/>
        </p:nvSpPr>
        <p:spPr>
          <a:xfrm>
            <a:off x="1399167" y="636884"/>
            <a:ext cx="9422969" cy="3270143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lvl="0" algn="ctr"/>
            <a:r>
              <a:rPr lang="ru-RU" sz="40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Кто сыграл старшину Васкова в фильме «А зори здесь тихие»?</a:t>
            </a:r>
            <a:br>
              <a:rPr lang="ru-RU" sz="4000" dirty="0"/>
            </a:b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твет В">
            <a:extLst>
              <a:ext uri="{FF2B5EF4-FFF2-40B4-BE49-F238E27FC236}">
                <a16:creationId xmlns:a16="http://schemas.microsoft.com/office/drawing/2014/main" id="{E427186C-2653-2617-A6F1-0E732BA2C977}"/>
              </a:ext>
            </a:extLst>
          </p:cNvPr>
          <p:cNvSpPr/>
          <p:nvPr/>
        </p:nvSpPr>
        <p:spPr>
          <a:xfrm>
            <a:off x="6736596" y="4765244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В) </a:t>
            </a:r>
            <a:r>
              <a:rPr lang="ru-RU" dirty="0"/>
              <a:t>Виктор Авдюшко</a:t>
            </a:r>
          </a:p>
          <a:p>
            <a:pPr algn="ctr"/>
            <a:endParaRPr lang="ru-RU" dirty="0"/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4" name="ответ Г">
            <a:extLst>
              <a:ext uri="{FF2B5EF4-FFF2-40B4-BE49-F238E27FC236}">
                <a16:creationId xmlns:a16="http://schemas.microsoft.com/office/drawing/2014/main" id="{9F9DF02C-C8DB-1A49-04FA-9EC387FAF051}"/>
              </a:ext>
            </a:extLst>
          </p:cNvPr>
          <p:cNvSpPr/>
          <p:nvPr/>
        </p:nvSpPr>
        <p:spPr>
          <a:xfrm>
            <a:off x="6736596" y="5589560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Г) </a:t>
            </a:r>
            <a:r>
              <a:rPr lang="ru-RU" dirty="0"/>
              <a:t>Алексей Чернов</a:t>
            </a:r>
          </a:p>
          <a:p>
            <a:pPr algn="ctr"/>
            <a:endParaRPr lang="ru-RU" dirty="0"/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6" name="ответ Б">
            <a:extLst>
              <a:ext uri="{FF2B5EF4-FFF2-40B4-BE49-F238E27FC236}">
                <a16:creationId xmlns:a16="http://schemas.microsoft.com/office/drawing/2014/main" id="{EB30F4E5-3606-FE71-16DD-154425D8E1FE}"/>
              </a:ext>
            </a:extLst>
          </p:cNvPr>
          <p:cNvSpPr/>
          <p:nvPr/>
        </p:nvSpPr>
        <p:spPr>
          <a:xfrm flipH="1">
            <a:off x="896322" y="5580841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Б) </a:t>
            </a:r>
            <a:r>
              <a:rPr lang="ru-RU" dirty="0"/>
              <a:t>Андрей Мартынов</a:t>
            </a:r>
          </a:p>
          <a:p>
            <a:pPr algn="ctr"/>
            <a:endParaRPr lang="ru-RU" dirty="0"/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7" name="ответ А">
            <a:extLst>
              <a:ext uri="{FF2B5EF4-FFF2-40B4-BE49-F238E27FC236}">
                <a16:creationId xmlns:a16="http://schemas.microsoft.com/office/drawing/2014/main" id="{D1833A32-A411-9CF1-395A-709D8A1E35A6}"/>
              </a:ext>
            </a:extLst>
          </p:cNvPr>
          <p:cNvSpPr/>
          <p:nvPr/>
        </p:nvSpPr>
        <p:spPr>
          <a:xfrm flipH="1">
            <a:off x="878239" y="4743934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А)  Никита Михалков</a:t>
            </a:r>
          </a:p>
        </p:txBody>
      </p:sp>
      <p:pic>
        <p:nvPicPr>
          <p:cNvPr id="8" name="звук ожидания">
            <a:hlinkClick r:id="" action="ppaction://media"/>
            <a:extLst>
              <a:ext uri="{FF2B5EF4-FFF2-40B4-BE49-F238E27FC236}">
                <a16:creationId xmlns:a16="http://schemas.microsoft.com/office/drawing/2014/main" id="{E2474A99-9916-AD19-0897-31931B6E3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-1201121" y="4471422"/>
            <a:ext cx="609600" cy="609600"/>
          </a:xfrm>
          <a:prstGeom prst="rect">
            <a:avLst/>
          </a:prstGeom>
        </p:spPr>
      </p:pic>
      <p:pic>
        <p:nvPicPr>
          <p:cNvPr id="9" name="звук 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6B83C84D-D100-D97D-2D81-2A9F7AB6BC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657138" y="1195388"/>
            <a:ext cx="609600" cy="609600"/>
          </a:xfrm>
          <a:prstGeom prst="rect">
            <a:avLst/>
          </a:prstGeom>
        </p:spPr>
      </p:pic>
      <p:pic>
        <p:nvPicPr>
          <p:cNvPr id="10" name="звук не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19BDB7D2-B896-2888-9792-1CF4292D9E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830175" y="107950"/>
            <a:ext cx="609600" cy="609600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50390150-DF61-6AFA-8FE0-8D78C9D230DA}"/>
              </a:ext>
            </a:extLst>
          </p:cNvPr>
          <p:cNvSpPr/>
          <p:nvPr/>
        </p:nvSpPr>
        <p:spPr>
          <a:xfrm>
            <a:off x="5473488" y="4743934"/>
            <a:ext cx="555355" cy="1477182"/>
          </a:xfrm>
          <a:prstGeom prst="chevron">
            <a:avLst>
              <a:gd name="adj" fmla="val 897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B44CBD5E-0D30-7DE8-2F25-AABB4A3DA84F}"/>
              </a:ext>
            </a:extLst>
          </p:cNvPr>
          <p:cNvSpPr/>
          <p:nvPr/>
        </p:nvSpPr>
        <p:spPr>
          <a:xfrm flipH="1">
            <a:off x="6163158" y="4765244"/>
            <a:ext cx="555356" cy="1455872"/>
          </a:xfrm>
          <a:prstGeom prst="chevron">
            <a:avLst>
              <a:gd name="adj" fmla="val 899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4D8A0AA-A050-466A-8929-0773B363A71D}"/>
              </a:ext>
            </a:extLst>
          </p:cNvPr>
          <p:cNvSpPr/>
          <p:nvPr/>
        </p:nvSpPr>
        <p:spPr>
          <a:xfrm>
            <a:off x="5726557" y="5099105"/>
            <a:ext cx="768190" cy="78815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dirty="0"/>
              <a:t>ЗНАЕШЬ ЛИ ТЫ?</a:t>
            </a:r>
          </a:p>
        </p:txBody>
      </p:sp>
    </p:spTree>
    <p:extLst>
      <p:ext uri="{BB962C8B-B14F-4D97-AF65-F5344CB8AC3E}">
        <p14:creationId xmlns:p14="http://schemas.microsoft.com/office/powerpoint/2010/main" val="3833605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5F55D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65A8C90-B4F2-364B-A88C-178497E18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0812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фон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Вопрос">
            <a:extLst>
              <a:ext uri="{FF2B5EF4-FFF2-40B4-BE49-F238E27FC236}">
                <a16:creationId xmlns:a16="http://schemas.microsoft.com/office/drawing/2014/main" id="{B07C10BA-1083-E036-B752-C4293521B250}"/>
              </a:ext>
            </a:extLst>
          </p:cNvPr>
          <p:cNvSpPr/>
          <p:nvPr/>
        </p:nvSpPr>
        <p:spPr>
          <a:xfrm>
            <a:off x="1399167" y="636884"/>
            <a:ext cx="9422969" cy="3270143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lvl="0" algn="ctr"/>
            <a:r>
              <a:rPr lang="ru-RU" sz="4000" b="1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Какой советский фильм первый получил премию Оскар?</a:t>
            </a:r>
            <a:br>
              <a:rPr lang="ru-RU" sz="4000" dirty="0"/>
            </a:br>
            <a:endParaRPr lang="ru-RU" sz="4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твет В">
            <a:extLst>
              <a:ext uri="{FF2B5EF4-FFF2-40B4-BE49-F238E27FC236}">
                <a16:creationId xmlns:a16="http://schemas.microsoft.com/office/drawing/2014/main" id="{E427186C-2653-2617-A6F1-0E732BA2C977}"/>
              </a:ext>
            </a:extLst>
          </p:cNvPr>
          <p:cNvSpPr/>
          <p:nvPr/>
        </p:nvSpPr>
        <p:spPr>
          <a:xfrm>
            <a:off x="6736596" y="4765244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В) </a:t>
            </a:r>
            <a:r>
              <a:rPr lang="ru-RU" dirty="0"/>
              <a:t>«А зори здесь тихие»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4" name="ответ Г">
            <a:extLst>
              <a:ext uri="{FF2B5EF4-FFF2-40B4-BE49-F238E27FC236}">
                <a16:creationId xmlns:a16="http://schemas.microsoft.com/office/drawing/2014/main" id="{9F9DF02C-C8DB-1A49-04FA-9EC387FAF051}"/>
              </a:ext>
            </a:extLst>
          </p:cNvPr>
          <p:cNvSpPr/>
          <p:nvPr/>
        </p:nvSpPr>
        <p:spPr>
          <a:xfrm>
            <a:off x="6736596" y="5589560"/>
            <a:ext cx="4577165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Г) </a:t>
            </a:r>
            <a:r>
              <a:rPr lang="ru-RU" dirty="0"/>
              <a:t>«Военно-полевой роман»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6" name="ответ Б">
            <a:extLst>
              <a:ext uri="{FF2B5EF4-FFF2-40B4-BE49-F238E27FC236}">
                <a16:creationId xmlns:a16="http://schemas.microsoft.com/office/drawing/2014/main" id="{EB30F4E5-3606-FE71-16DD-154425D8E1FE}"/>
              </a:ext>
            </a:extLst>
          </p:cNvPr>
          <p:cNvSpPr/>
          <p:nvPr/>
        </p:nvSpPr>
        <p:spPr>
          <a:xfrm flipH="1">
            <a:off x="896322" y="5580841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endParaRPr lang="ru-RU" dirty="0">
              <a:latin typeface="AcsiomaNextC" panose="00000500000000000000" pitchFamily="50" charset="0"/>
            </a:endParaRPr>
          </a:p>
          <a:p>
            <a:pPr algn="ctr"/>
            <a:r>
              <a:rPr lang="ru-RU" dirty="0">
                <a:latin typeface="AcsiomaNextC" panose="00000500000000000000" pitchFamily="50" charset="0"/>
              </a:rPr>
              <a:t>Б) </a:t>
            </a:r>
            <a:r>
              <a:rPr lang="ru-RU" dirty="0"/>
              <a:t>"Разгром немецких войск под Москвой"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>
              <a:latin typeface="AcsiomaNextC" panose="00000500000000000000" pitchFamily="50" charset="0"/>
            </a:endParaRPr>
          </a:p>
        </p:txBody>
      </p:sp>
      <p:sp>
        <p:nvSpPr>
          <p:cNvPr id="7" name="ответ А">
            <a:extLst>
              <a:ext uri="{FF2B5EF4-FFF2-40B4-BE49-F238E27FC236}">
                <a16:creationId xmlns:a16="http://schemas.microsoft.com/office/drawing/2014/main" id="{D1833A32-A411-9CF1-395A-709D8A1E35A6}"/>
              </a:ext>
            </a:extLst>
          </p:cNvPr>
          <p:cNvSpPr/>
          <p:nvPr/>
        </p:nvSpPr>
        <p:spPr>
          <a:xfrm flipH="1">
            <a:off x="878239" y="4743934"/>
            <a:ext cx="4577166" cy="631556"/>
          </a:xfrm>
          <a:prstGeom prst="homePlate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csiomaNextC" panose="00000500000000000000" pitchFamily="50" charset="0"/>
              </a:rPr>
              <a:t>А) </a:t>
            </a:r>
            <a:r>
              <a:rPr lang="ru-RU" dirty="0"/>
              <a:t>«В бой идут одни «старики»»</a:t>
            </a:r>
            <a:endParaRPr lang="ru-RU" dirty="0">
              <a:latin typeface="AcsiomaNextC" panose="00000500000000000000" pitchFamily="50" charset="0"/>
            </a:endParaRPr>
          </a:p>
        </p:txBody>
      </p:sp>
      <p:pic>
        <p:nvPicPr>
          <p:cNvPr id="8" name="звук ожидания">
            <a:hlinkClick r:id="" action="ppaction://media"/>
            <a:extLst>
              <a:ext uri="{FF2B5EF4-FFF2-40B4-BE49-F238E27FC236}">
                <a16:creationId xmlns:a16="http://schemas.microsoft.com/office/drawing/2014/main" id="{E2474A99-9916-AD19-0897-31931B6E3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-1201121" y="4471422"/>
            <a:ext cx="609600" cy="609600"/>
          </a:xfrm>
          <a:prstGeom prst="rect">
            <a:avLst/>
          </a:prstGeom>
        </p:spPr>
      </p:pic>
      <p:pic>
        <p:nvPicPr>
          <p:cNvPr id="9" name="звук 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6B83C84D-D100-D97D-2D81-2A9F7AB6BC5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657138" y="1195388"/>
            <a:ext cx="609600" cy="609600"/>
          </a:xfrm>
          <a:prstGeom prst="rect">
            <a:avLst/>
          </a:prstGeom>
        </p:spPr>
      </p:pic>
      <p:pic>
        <p:nvPicPr>
          <p:cNvPr id="10" name="звук неправильного ответа">
            <a:hlinkClick r:id="" action="ppaction://media"/>
            <a:extLst>
              <a:ext uri="{FF2B5EF4-FFF2-40B4-BE49-F238E27FC236}">
                <a16:creationId xmlns:a16="http://schemas.microsoft.com/office/drawing/2014/main" id="{19BDB7D2-B896-2888-9792-1CF4292D9E2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12830175" y="107950"/>
            <a:ext cx="609600" cy="609600"/>
          </a:xfrm>
          <a:prstGeom prst="rect">
            <a:avLst/>
          </a:prstGeom>
        </p:spPr>
      </p:pic>
      <p:sp>
        <p:nvSpPr>
          <p:cNvPr id="13" name="Стрелка: шеврон 12">
            <a:extLst>
              <a:ext uri="{FF2B5EF4-FFF2-40B4-BE49-F238E27FC236}">
                <a16:creationId xmlns:a16="http://schemas.microsoft.com/office/drawing/2014/main" id="{50390150-DF61-6AFA-8FE0-8D78C9D230DA}"/>
              </a:ext>
            </a:extLst>
          </p:cNvPr>
          <p:cNvSpPr/>
          <p:nvPr/>
        </p:nvSpPr>
        <p:spPr>
          <a:xfrm>
            <a:off x="5473488" y="4743934"/>
            <a:ext cx="555355" cy="1477182"/>
          </a:xfrm>
          <a:prstGeom prst="chevron">
            <a:avLst>
              <a:gd name="adj" fmla="val 8974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: шеврон 13">
            <a:extLst>
              <a:ext uri="{FF2B5EF4-FFF2-40B4-BE49-F238E27FC236}">
                <a16:creationId xmlns:a16="http://schemas.microsoft.com/office/drawing/2014/main" id="{B44CBD5E-0D30-7DE8-2F25-AABB4A3DA84F}"/>
              </a:ext>
            </a:extLst>
          </p:cNvPr>
          <p:cNvSpPr/>
          <p:nvPr/>
        </p:nvSpPr>
        <p:spPr>
          <a:xfrm flipH="1">
            <a:off x="6163158" y="4765244"/>
            <a:ext cx="555356" cy="1455872"/>
          </a:xfrm>
          <a:prstGeom prst="chevron">
            <a:avLst>
              <a:gd name="adj" fmla="val 8990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94D8A0AA-A050-466A-8929-0773B363A71D}"/>
              </a:ext>
            </a:extLst>
          </p:cNvPr>
          <p:cNvSpPr/>
          <p:nvPr/>
        </p:nvSpPr>
        <p:spPr>
          <a:xfrm>
            <a:off x="5726557" y="5099105"/>
            <a:ext cx="768190" cy="788150"/>
          </a:xfrm>
          <a:prstGeom prst="ellipse">
            <a:avLst/>
          </a:prstGeom>
          <a:blipFill>
            <a:blip r:embed="rId11" cstate="print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00" dirty="0"/>
              <a:t>ЗНАЕШЬ ЛИ ТЫ?</a:t>
            </a:r>
          </a:p>
        </p:txBody>
      </p:sp>
    </p:spTree>
    <p:extLst>
      <p:ext uri="{BB962C8B-B14F-4D97-AF65-F5344CB8AC3E}">
        <p14:creationId xmlns:p14="http://schemas.microsoft.com/office/powerpoint/2010/main" val="596085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7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5F55D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498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A5A5A5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7" dur="2204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7" dur="19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86C3465-F11F-FC48-9F1F-C6B86A67C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42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3489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E4FBFB2-3D2D-5944-675D-43A17FC3EB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5E00D78D-A831-4D27-6806-BE613C452598}"/>
              </a:ext>
            </a:extLst>
          </p:cNvPr>
          <p:cNvSpPr/>
          <p:nvPr/>
        </p:nvSpPr>
        <p:spPr>
          <a:xfrm>
            <a:off x="1384515" y="562540"/>
            <a:ext cx="9422969" cy="5732919"/>
          </a:xfrm>
          <a:prstGeom prst="roundRect">
            <a:avLst/>
          </a:prstGeom>
          <a:blipFill>
            <a:blip r:embed="rId5"/>
            <a:stretch>
              <a:fillRect/>
            </a:stretch>
          </a:blipFill>
          <a:scene3d>
            <a:camera prst="orthographicFront"/>
            <a:lightRig rig="threePt" dir="t"/>
          </a:scene3d>
          <a:sp3d extrusionH="196850">
            <a:bevelT w="247650" prst="coolSlant"/>
            <a:bevelB w="20955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254000" h="38100" prst="coolSlant"/>
              <a:bevelB w="260350" h="38100" prst="artDeco"/>
            </a:sp3d>
          </a:bodyPr>
          <a:lstStyle/>
          <a:p>
            <a:pPr algn="ctr"/>
            <a:r>
              <a:rPr lang="ru-RU" sz="8000" dirty="0">
                <a:ln w="53975">
                  <a:solidFill>
                    <a:schemeClr val="tx1"/>
                  </a:solidFill>
                </a:ln>
                <a:latin typeface="AcsiomaNextC" panose="00000500000000000000" pitchFamily="50" charset="0"/>
              </a:rPr>
              <a:t>ЗНАЕШЬ </a:t>
            </a:r>
          </a:p>
          <a:p>
            <a:pPr algn="ctr"/>
            <a:r>
              <a:rPr lang="ru-RU" sz="8000" dirty="0">
                <a:ln w="53975">
                  <a:solidFill>
                    <a:schemeClr val="tx1"/>
                  </a:solidFill>
                </a:ln>
                <a:latin typeface="AcsiomaNextC" panose="00000500000000000000" pitchFamily="50" charset="0"/>
              </a:rPr>
              <a:t>ЛИ </a:t>
            </a:r>
          </a:p>
          <a:p>
            <a:pPr algn="ctr"/>
            <a:r>
              <a:rPr lang="ru-RU" sz="8000" dirty="0">
                <a:ln w="53975">
                  <a:solidFill>
                    <a:schemeClr val="tx1"/>
                  </a:solidFill>
                </a:ln>
                <a:latin typeface="AcsiomaNextC" panose="00000500000000000000" pitchFamily="50" charset="0"/>
              </a:rPr>
              <a:t>ТЫ?</a:t>
            </a:r>
          </a:p>
        </p:txBody>
      </p:sp>
      <p:pic>
        <p:nvPicPr>
          <p:cNvPr id="2" name="9265f85b8335678">
            <a:hlinkClick r:id="" action="ppaction://media"/>
            <a:extLst>
              <a:ext uri="{FF2B5EF4-FFF2-40B4-BE49-F238E27FC236}">
                <a16:creationId xmlns:a16="http://schemas.microsoft.com/office/drawing/2014/main" id="{AC57C5E2-8A12-628F-D0F1-DE696A4F3C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-1047750" y="1185863"/>
            <a:ext cx="609600" cy="6096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D82763E-DE2B-DB4A-9FE7-7C067432F6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1117274-E0AE-9F40-9005-B140A9A1F188}"/>
              </a:ext>
            </a:extLst>
          </p:cNvPr>
          <p:cNvSpPr/>
          <p:nvPr/>
        </p:nvSpPr>
        <p:spPr>
          <a:xfrm>
            <a:off x="793763" y="2257967"/>
            <a:ext cx="1060447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УГАДАЙ ВОЕННЫЙ СОВЕТСКИЙ ФИЛЬМ</a:t>
            </a:r>
          </a:p>
        </p:txBody>
      </p:sp>
    </p:spTree>
    <p:extLst>
      <p:ext uri="{BB962C8B-B14F-4D97-AF65-F5344CB8AC3E}">
        <p14:creationId xmlns:p14="http://schemas.microsoft.com/office/powerpoint/2010/main" val="2793191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9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952</TotalTime>
  <Words>573</Words>
  <Application>Microsoft Macintosh PowerPoint</Application>
  <PresentationFormat>Широкоэкранный</PresentationFormat>
  <Paragraphs>116</Paragraphs>
  <Slides>25</Slides>
  <Notes>0</Notes>
  <HiddenSlides>0</HiddenSlides>
  <MMClips>38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AcsiomaNextC</vt:lpstr>
      <vt:lpstr>Arial</vt:lpstr>
      <vt:lpstr>Calibri</vt:lpstr>
      <vt:lpstr>Calibri Light</vt:lpstr>
      <vt:lpstr>Open Sans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дамир исламов</dc:creator>
  <cp:lastModifiedBy>Microsoft Office User</cp:lastModifiedBy>
  <cp:revision>46</cp:revision>
  <dcterms:created xsi:type="dcterms:W3CDTF">2024-10-21T10:37:37Z</dcterms:created>
  <dcterms:modified xsi:type="dcterms:W3CDTF">2025-05-05T16:45:27Z</dcterms:modified>
</cp:coreProperties>
</file>