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8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notesSlides/notesSlide17.xml" ContentType="application/vnd.openxmlformats-officedocument.presentationml.notes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s/slide8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1.xml" ContentType="application/vnd.openxmlformats-officedocument.presentationml.slide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viewProps.xml" ContentType="application/vnd.openxmlformats-officedocument.presentationml.viewProps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notesSlides/notesSlide19.xml" ContentType="application/vnd.openxmlformats-officedocument.presentationml.notesSlide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69" d="100"/>
          <a:sy n="69" d="100"/>
        </p:scale>
        <p:origin x="-1338" y="-96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 /><Relationship Id="rId27" Type="http://schemas.openxmlformats.org/officeDocument/2006/relationships/tableStyles" Target="tableStyles.xml" /><Relationship Id="rId28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3038595-C86F-47A1-8D67-3BC8EA44648A}" type="datetimeFigureOut">
              <a:rPr lang="ru-RU"/>
              <a:t/>
            </a:fld>
            <a:endParaRPr lang="ru-RU"/>
          </a:p>
        </p:txBody>
      </p:sp>
      <p:sp>
        <p:nvSpPr>
          <p:cNvPr id="4" name="Образ слайда 3"/>
          <p:cNvSpPr>
            <a:spLocks noChangeAspect="1"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DAA3848-C3DF-44A3-8DD1-9F2BE5FEF77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Золотухо Юлия Александровна, ГАПОУ СО «БПТТ им.Н.В.Грибанова»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Золотухо Юлия Александровна, ГАПОУ СО «БПТТ им.Н.В.Грибанова»</a:t>
            </a:r>
            <a:endParaRPr sz="1200"/>
          </a:p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6" Type="http://schemas.openxmlformats.org/officeDocument/2006/relationships/image" Target="../media/image19.jpg"/><Relationship Id="rId7" Type="http://schemas.openxmlformats.org/officeDocument/2006/relationships/image" Target="../media/image20.jpg"/><Relationship Id="rId8" Type="http://schemas.openxmlformats.org/officeDocument/2006/relationships/image" Target="../media/image21.jpg"/><Relationship Id="rId9" Type="http://schemas.openxmlformats.org/officeDocument/2006/relationships/image" Target="../media/image22.jpg"/><Relationship Id="rId10" Type="http://schemas.openxmlformats.org/officeDocument/2006/relationships/image" Target="../media/image23.jpg"/><Relationship Id="rId11" Type="http://schemas.openxmlformats.org/officeDocument/2006/relationships/image" Target="../media/image24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9.png"/><Relationship Id="rId5" Type="http://schemas.openxmlformats.org/officeDocument/2006/relationships/image" Target="../media/image3.png"/><Relationship Id="rId6" Type="http://schemas.openxmlformats.org/officeDocument/2006/relationships/image" Target="../media/image26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7.png"/><Relationship Id="rId4" Type="http://schemas.openxmlformats.org/officeDocument/2006/relationships/image" Target="../media/image28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7.png"/><Relationship Id="rId4" Type="http://schemas.openxmlformats.org/officeDocument/2006/relationships/image" Target="../media/image29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Relationship Id="rId4" Type="http://schemas.openxmlformats.org/officeDocument/2006/relationships/image" Target="../media/image30.jp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7.png"/><Relationship Id="rId4" Type="http://schemas.openxmlformats.org/officeDocument/2006/relationships/image" Target="../media/image29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5.jpg"/><Relationship Id="rId4" Type="http://schemas.openxmlformats.org/officeDocument/2006/relationships/image" Target="../media/image36.jpg"/><Relationship Id="rId5" Type="http://schemas.openxmlformats.org/officeDocument/2006/relationships/image" Target="../media/image37.jpg"/><Relationship Id="rId6" Type="http://schemas.openxmlformats.org/officeDocument/2006/relationships/image" Target="../media/image38.jpg"/><Relationship Id="rId7" Type="http://schemas.openxmlformats.org/officeDocument/2006/relationships/image" Target="../media/image39.jpg"/><Relationship Id="rId8" Type="http://schemas.openxmlformats.org/officeDocument/2006/relationships/image" Target="../media/image40.jpg"/><Relationship Id="rId9" Type="http://schemas.openxmlformats.org/officeDocument/2006/relationships/image" Target="../media/image41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Только смелым </a:t>
            </a:r>
            <a:b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покоряются моря!</a:t>
            </a:r>
            <a:br>
              <a:rPr lang="ru-RU" sz="5400" b="1" cap="all">
                <a:ln/>
                <a:solidFill>
                  <a:srgbClr val="002060"/>
                </a:solidFill>
              </a:rPr>
            </a:br>
            <a:endParaRPr lang="ru-RU" sz="5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2958041" y="4512380"/>
            <a:ext cx="3227916" cy="726369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85000" lnSpcReduction="3000"/>
          </a:bodyPr>
          <a:lstStyle/>
          <a:p>
            <a:pPr>
              <a:defRPr/>
            </a:pPr>
            <a:r>
              <a:rPr lang="ru-RU" sz="2000">
                <a:solidFill>
                  <a:schemeClr val="tx1"/>
                </a:solidFill>
              </a:rPr>
              <a:t>Подготовила и провела:</a:t>
            </a:r>
            <a:endParaRPr sz="200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000">
                <a:solidFill>
                  <a:schemeClr val="tx1"/>
                </a:solidFill>
              </a:rPr>
              <a:t>Преподаватель: Золотухо Ю.А.</a:t>
            </a:r>
            <a:endParaRPr sz="2000">
              <a:solidFill>
                <a:schemeClr val="tx1"/>
              </a:solidFill>
            </a:endParaRPr>
          </a:p>
        </p:txBody>
      </p:sp>
      <p:sp>
        <p:nvSpPr>
          <p:cNvPr id="1723698694" name="Подзаголовок 2"/>
          <p:cNvSpPr>
            <a:spLocks noGrp="1"/>
          </p:cNvSpPr>
          <p:nvPr/>
        </p:nvSpPr>
        <p:spPr bwMode="auto">
          <a:xfrm flipH="0" flipV="0">
            <a:off x="2958041" y="299154"/>
            <a:ext cx="5747652" cy="72636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70000" lnSpcReduction="6000"/>
          </a:bodyPr>
          <a:lstStyle>
            <a:lvl1pPr marL="0" indent="0" algn="ctr" defTabSz="914400">
              <a:spcBef>
                <a:spcPts val="0"/>
              </a:spcBef>
              <a:buFont typeface="Arial"/>
              <a:buNone/>
              <a:defRPr sz="3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>
              <a:spcBef>
                <a:spcPts val="0"/>
              </a:spcBef>
              <a:buFont typeface="Arial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>
              <a:spcBef>
                <a:spcPts val="0"/>
              </a:spcBef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spcBef>
                <a:spcPts val="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>
                <a:solidFill>
                  <a:schemeClr val="tx1"/>
                </a:solidFill>
              </a:rPr>
              <a:t>ГАПОУ СО «Балаковский промышленно-транспортный техникум им.Н.В.Грибанова»</a:t>
            </a:r>
            <a:endParaRPr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Кулинарный</a:t>
            </a:r>
            <a:endParaRPr/>
          </a:p>
        </p:txBody>
      </p:sp>
      <p:pic>
        <p:nvPicPr>
          <p:cNvPr id="4" name="Содержимое 3" descr="smayl-moreplavatel-animatsionnaya-kartinka-0021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7092280" y="260648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AutoShape 2" descr="http://parnasse.ru/images/photos/medium/article399869.jpg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6" name="Рисунок 5" descr="https://ds03.infourok.ru/uploads/ex/06d8/0004d54f-3ac9380f/img9.jpg"/>
          <p:cNvPicPr/>
          <p:nvPr/>
        </p:nvPicPr>
        <p:blipFill>
          <a:blip r:embed="rId4"/>
          <a:srcRect l="30434" t="28117" r="27406" b="0"/>
          <a:stretch/>
        </p:blipFill>
        <p:spPr bwMode="auto">
          <a:xfrm>
            <a:off x="3563888" y="2564904"/>
            <a:ext cx="250698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www.planeta.co.ua/images/borshch.png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588224" y="4437112"/>
            <a:ext cx="2304256" cy="1606916"/>
          </a:xfrm>
          <a:prstGeom prst="rect">
            <a:avLst/>
          </a:prstGeom>
          <a:noFill/>
        </p:spPr>
      </p:pic>
      <p:pic>
        <p:nvPicPr>
          <p:cNvPr id="18438" name="Picture 6" descr="https://wordassociations.net/image/600x/svg_to_png/Anomaly_Jajko.png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1043608" y="1988840"/>
            <a:ext cx="2186608" cy="1960659"/>
          </a:xfrm>
          <a:prstGeom prst="rect">
            <a:avLst/>
          </a:prstGeom>
          <a:noFill/>
        </p:spPr>
      </p:pic>
      <p:pic>
        <p:nvPicPr>
          <p:cNvPr id="18440" name="Picture 8" descr="https://d2gg9evh47fn9z.cloudfront.net/800px_COLOURBOX3937857.jp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6732240" y="2276872"/>
            <a:ext cx="1560948" cy="15121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Судовой врач</a:t>
            </a:r>
            <a:endParaRPr lang="ru-RU"/>
          </a:p>
        </p:txBody>
      </p:sp>
      <p:pic>
        <p:nvPicPr>
          <p:cNvPr id="4" name="Содержимое 3" descr="https://epsvector.ru/uploads/posts/2013-03/1363730253_doktor-v-vektore3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779912" y="2132856"/>
            <a:ext cx="2199326" cy="37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nanovrachi.ru/uploads/posts/2017-03/1488463639_chistotel.jpg"/>
          <p:cNvPicPr>
            <a:picLocks noChangeAspect="1" noChangeArrowheads="1"/>
          </p:cNvPicPr>
          <p:nvPr/>
        </p:nvPicPr>
        <p:blipFill>
          <a:blip r:embed="rId4"/>
          <a:srcRect l="3197" t="0" r="7280" b="0"/>
          <a:stretch/>
        </p:blipFill>
        <p:spPr bwMode="auto">
          <a:xfrm>
            <a:off x="1547664" y="1700808"/>
            <a:ext cx="2016224" cy="14864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s://garden.agrogro.ru/sites/garden.agrogro.ru/files/styles/large/public/field/image/1791452523.jpg?itok=lLR5g3H0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444208" y="1412776"/>
            <a:ext cx="2016224" cy="13468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xn--80aaf6ac.xn--p1aebm.xn--p1ai/wp-content/uploads/2017/07/111.jpg"/>
          <p:cNvPicPr>
            <a:picLocks noChangeAspect="1" noChangeArrowheads="1"/>
          </p:cNvPicPr>
          <p:nvPr/>
        </p:nvPicPr>
        <p:blipFill>
          <a:blip r:embed="rId6"/>
          <a:srcRect l="0" t="0" r="0" b="8167"/>
          <a:stretch/>
        </p:blipFill>
        <p:spPr bwMode="auto">
          <a:xfrm>
            <a:off x="683568" y="3140968"/>
            <a:ext cx="1763488" cy="1619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2" name="Picture 8" descr="http://www.plantarium.ru/dat/plants/9/947/128947_b7bb065d.jpg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7152170" y="2636912"/>
            <a:ext cx="1991830" cy="1521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https://im0-tub-ru.yandex.net/i?id=482255f0edce705eae71cc6176deae8f-l&amp;n=13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2483768" y="4077072"/>
            <a:ext cx="1949968" cy="1160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Picture 12" descr="https://im0-tub-ru.yandex.net/i?id=cfdf75eb31bb67bd9607eea185f89d4e-l&amp;n=1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5868144" y="3861048"/>
            <a:ext cx="1872208" cy="1404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8" name="Picture 14" descr="https://im0-tub-ru.yandex.net/i?id=0b50952b79bba77df790abd72df2a725-l&amp;n=13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1115616" y="5013176"/>
            <a:ext cx="1656184" cy="110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0" name="Picture 16" descr="https://im0-tub-ru.yandex.net/i?id=1b49fea614f4d29be796fbf8bdc33e31-l&amp;n=13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5004048" y="5417840"/>
            <a:ext cx="2168712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Юнга</a:t>
            </a:r>
            <a:endParaRPr lang="ru-RU"/>
          </a:p>
        </p:txBody>
      </p:sp>
      <p:pic>
        <p:nvPicPr>
          <p:cNvPr id="4" name="Содержимое 3" descr="http://smailik.ucoz.com/_ph/7/1/218270951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6948264" y="404664"/>
            <a:ext cx="16112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1763687" y="1556792"/>
            <a:ext cx="3096344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Шторм на море иль туман,</a:t>
            </a:r>
            <a:br>
              <a:rPr lang="ru-RU"/>
            </a:br>
            <a:r>
              <a:rPr lang="ru-RU"/>
              <a:t>Но где краешек земли</a:t>
            </a:r>
            <a:br>
              <a:rPr lang="ru-RU"/>
            </a:br>
            <a:r>
              <a:rPr lang="ru-RU"/>
              <a:t>Знает каждый капитан.</a:t>
            </a:r>
            <a:br>
              <a:rPr lang="ru-RU"/>
            </a:br>
            <a:r>
              <a:rPr lang="ru-RU"/>
              <a:t>Что горит для них вдали?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292080" y="2564904"/>
            <a:ext cx="1301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МАЯК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932040" y="3284984"/>
            <a:ext cx="3096344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Поднимает якоря,</a:t>
            </a:r>
            <a:br>
              <a:rPr lang="ru-RU"/>
            </a:br>
            <a:r>
              <a:rPr lang="ru-RU"/>
              <a:t>Возит грузы за моря,</a:t>
            </a:r>
            <a:br>
              <a:rPr lang="ru-RU"/>
            </a:br>
            <a:r>
              <a:rPr lang="ru-RU"/>
              <a:t>Только лишь сухие грузы:</a:t>
            </a:r>
            <a:br>
              <a:rPr lang="ru-RU"/>
            </a:br>
            <a:r>
              <a:rPr lang="ru-RU"/>
              <a:t>Бочки ящики, арбузы...</a:t>
            </a:r>
            <a:br>
              <a:rPr lang="ru-RU"/>
            </a:br>
            <a:r>
              <a:rPr lang="ru-RU"/>
              <a:t>Не берёт он жидкий груз,</a:t>
            </a:r>
            <a:br>
              <a:rPr lang="ru-RU"/>
            </a:br>
            <a:r>
              <a:rPr lang="ru-RU"/>
              <a:t>Потому и ..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804248" y="5013176"/>
            <a:ext cx="2110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СУХОГРУЗ</a:t>
            </a:r>
            <a:endParaRPr/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611560" y="4149079"/>
            <a:ext cx="3096344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Разбивая толстый лёд,</a:t>
            </a:r>
            <a:br>
              <a:rPr lang="ru-RU"/>
            </a:br>
            <a:r>
              <a:rPr lang="ru-RU"/>
              <a:t>Он один вперёд идёт,</a:t>
            </a:r>
            <a:br>
              <a:rPr lang="ru-RU"/>
            </a:br>
            <a:r>
              <a:rPr lang="ru-RU"/>
              <a:t>А за ним только потом</a:t>
            </a:r>
            <a:br>
              <a:rPr lang="ru-RU"/>
            </a:br>
            <a:r>
              <a:rPr lang="ru-RU"/>
              <a:t>Корабли идут гуськом.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51920" y="5589240"/>
            <a:ext cx="1996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ЛЕДОКОЛ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Юнга</a:t>
            </a:r>
            <a:endParaRPr lang="ru-RU"/>
          </a:p>
        </p:txBody>
      </p:sp>
      <p:pic>
        <p:nvPicPr>
          <p:cNvPr id="4" name="Содержимое 3" descr="http://smailik.ucoz.com/_ph/7/1/218270951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6948264" y="404664"/>
            <a:ext cx="161123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 bwMode="auto">
          <a:xfrm>
            <a:off x="1547664" y="1556792"/>
            <a:ext cx="3312368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Туч нагнал сердитый ветер.</a:t>
            </a:r>
            <a:br>
              <a:rPr lang="ru-RU"/>
            </a:br>
            <a:r>
              <a:rPr lang="ru-RU"/>
              <a:t>Небо в тучах, нет просвета,</a:t>
            </a:r>
            <a:br>
              <a:rPr lang="ru-RU"/>
            </a:br>
            <a:r>
              <a:rPr lang="ru-RU"/>
              <a:t>И разбушевалось море</a:t>
            </a:r>
            <a:br>
              <a:rPr lang="ru-RU"/>
            </a:br>
            <a:r>
              <a:rPr lang="ru-RU"/>
              <a:t>Всем судам морским на горе.</a:t>
            </a:r>
            <a:br>
              <a:rPr lang="ru-RU"/>
            </a:br>
            <a:r>
              <a:rPr lang="ru-RU"/>
              <a:t>Ночь настала прямо днём.</a:t>
            </a:r>
            <a:br>
              <a:rPr lang="ru-RU"/>
            </a:br>
            <a:r>
              <a:rPr lang="ru-RU"/>
              <a:t>Как мы это назовём?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292080" y="2564904"/>
            <a:ext cx="16430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ШТОРМ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932040" y="3284984"/>
            <a:ext cx="3312368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За борт глянь, не видно дна.</a:t>
            </a:r>
            <a:br>
              <a:rPr lang="ru-RU"/>
            </a:br>
            <a:r>
              <a:rPr lang="ru-RU"/>
              <a:t>Вот так моря глубина!</a:t>
            </a:r>
            <a:br>
              <a:rPr lang="ru-RU"/>
            </a:br>
            <a:r>
              <a:rPr lang="ru-RU"/>
              <a:t>Дно потом всё ближе, ближе...</a:t>
            </a:r>
            <a:br>
              <a:rPr lang="ru-RU"/>
            </a:br>
            <a:r>
              <a:rPr lang="ru-RU"/>
              <a:t>Мы на что уселись днищем?</a:t>
            </a:r>
            <a:endParaRPr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6804248" y="5013176"/>
            <a:ext cx="1261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МЕЛЬ</a:t>
            </a:r>
            <a:endParaRPr/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611560" y="4149079"/>
            <a:ext cx="3096344" cy="165618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Куртки моряков из ваты</a:t>
            </a:r>
            <a:br>
              <a:rPr lang="ru-RU"/>
            </a:br>
            <a:r>
              <a:rPr lang="ru-RU"/>
              <a:t>Называются ...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51920" y="5589240"/>
            <a:ext cx="2153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БУШЛАТЫ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1547664" y="1600200"/>
            <a:ext cx="7139136" cy="4525963"/>
          </a:xfrm>
        </p:spPr>
        <p:txBody>
          <a:bodyPr/>
          <a:lstStyle/>
          <a:p>
            <a:pPr>
              <a:buFont typeface="Wingdings"/>
              <a:buChar char="§"/>
              <a:defRPr/>
            </a:pPr>
            <a:r>
              <a:rPr lang="ru-RU"/>
              <a:t> Какой термин используют моряки при уборке корабля?  </a:t>
            </a:r>
            <a:endParaRPr/>
          </a:p>
          <a:p>
            <a:pPr>
              <a:buFont typeface="Wingdings"/>
              <a:buChar char="§"/>
              <a:defRPr/>
            </a:pPr>
            <a:r>
              <a:rPr lang="ru-RU"/>
              <a:t>Какой спортивный инвентарь используют моряки при измерении силы? </a:t>
            </a:r>
            <a:endParaRPr/>
          </a:p>
          <a:p>
            <a:pPr>
              <a:buFont typeface="Wingdings"/>
              <a:buChar char="§"/>
              <a:defRPr/>
            </a:pPr>
            <a:r>
              <a:rPr lang="ru-RU"/>
              <a:t>Закрывающееся отверстие на палубе корабля. </a:t>
            </a:r>
            <a:endParaRPr/>
          </a:p>
          <a:p>
            <a:pPr>
              <a:buFont typeface="Wingdings"/>
              <a:buChar char="§"/>
              <a:defRPr/>
            </a:pPr>
            <a:r>
              <a:rPr lang="ru-RU"/>
              <a:t>Работа всей команды на корабле. 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4" name="Рисунок 3" descr="http://smailik.ucoz.com/_ph/7/1/218270951.jpg"/>
          <p:cNvPicPr/>
          <p:nvPr/>
        </p:nvPicPr>
        <p:blipFill>
          <a:blip r:embed="rId3"/>
          <a:stretch/>
        </p:blipFill>
        <p:spPr bwMode="auto">
          <a:xfrm>
            <a:off x="7740352" y="2132856"/>
            <a:ext cx="103263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smayl-moreplavatel-animatsionnaya-kartinka-0019"/>
          <p:cNvPicPr/>
          <p:nvPr/>
        </p:nvPicPr>
        <p:blipFill>
          <a:blip r:embed="rId4"/>
          <a:stretch/>
        </p:blipFill>
        <p:spPr bwMode="auto">
          <a:xfrm>
            <a:off x="3491880" y="3861048"/>
            <a:ext cx="208823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mayl-moreplavatel-animatsionnaya-kartinka-0020"/>
          <p:cNvPicPr/>
          <p:nvPr/>
        </p:nvPicPr>
        <p:blipFill>
          <a:blip r:embed="rId5"/>
          <a:stretch/>
        </p:blipFill>
        <p:spPr bwMode="auto">
          <a:xfrm>
            <a:off x="6948264" y="5949280"/>
            <a:ext cx="1666235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korabl-animatsionnaya-kartinka-0071"/>
          <p:cNvPicPr/>
          <p:nvPr/>
        </p:nvPicPr>
        <p:blipFill>
          <a:blip r:embed="rId6"/>
          <a:stretch/>
        </p:blipFill>
        <p:spPr bwMode="auto">
          <a:xfrm>
            <a:off x="6948264" y="260648"/>
            <a:ext cx="18748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Капитанов</a:t>
            </a:r>
            <a:endParaRPr lang="ru-RU"/>
          </a:p>
        </p:txBody>
      </p:sp>
      <p:pic>
        <p:nvPicPr>
          <p:cNvPr id="4" name="Содержимое 3" descr="smayl-moreplavatel-animatsionnaya-kartinka-0018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7380312" y="476672"/>
            <a:ext cx="132129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F:\ИГРА- МОРЯКИ\Семафорная азбука_1.jpg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2123728" y="1700808"/>
            <a:ext cx="6588224" cy="4891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 bwMode="auto">
          <a:xfrm>
            <a:off x="683568" y="3356992"/>
            <a:ext cx="4604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>
                <a:solidFill>
                  <a:srgbClr val="C00000"/>
                </a:solidFill>
              </a:rPr>
              <a:t>Семафорная азбука</a:t>
            </a:r>
            <a:endParaRPr lang="ru-RU" sz="4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Капитанов</a:t>
            </a:r>
            <a:endParaRPr lang="ru-RU"/>
          </a:p>
        </p:txBody>
      </p:sp>
      <p:pic>
        <p:nvPicPr>
          <p:cNvPr id="4" name="Содержимое 3" descr="smayl-moreplavatel-animatsionnaya-kartinka-0018"/>
          <p:cNvPicPr/>
          <p:nvPr/>
        </p:nvPicPr>
        <p:blipFill>
          <a:blip r:embed="rId3"/>
          <a:stretch/>
        </p:blipFill>
        <p:spPr bwMode="auto">
          <a:xfrm>
            <a:off x="7380312" y="476672"/>
            <a:ext cx="132129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4">
            <a:lum bright="-30000" contrast="48000"/>
          </a:blip>
          <a:srcRect l="0" t="22530" r="0" b="41338"/>
          <a:stretch/>
        </p:blipFill>
        <p:spPr bwMode="auto">
          <a:xfrm>
            <a:off x="1691680" y="1844824"/>
            <a:ext cx="5040560" cy="169934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>
            <a:lum bright="-30000" contrast="48000"/>
          </a:blip>
          <a:srcRect l="0" t="61644" r="0" b="0"/>
          <a:stretch/>
        </p:blipFill>
        <p:spPr bwMode="auto">
          <a:xfrm>
            <a:off x="3419872" y="4581128"/>
            <a:ext cx="4930330" cy="1800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Боцманов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1835696" y="1916832"/>
            <a:ext cx="6851104" cy="4209331"/>
          </a:xfrm>
        </p:spPr>
        <p:txBody>
          <a:bodyPr/>
          <a:lstStyle/>
          <a:p>
            <a:pPr>
              <a:defRPr/>
            </a:pPr>
            <a:r>
              <a:rPr lang="ru-RU"/>
              <a:t>Лечь в дрейф.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Отдать швартовый.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Держать нос по ветру.</a:t>
            </a:r>
            <a:endParaRPr/>
          </a:p>
          <a:p>
            <a:pPr>
              <a:defRPr/>
            </a:pPr>
            <a:endParaRPr lang="ru-RU"/>
          </a:p>
          <a:p>
            <a:pPr>
              <a:defRPr/>
            </a:pPr>
            <a:r>
              <a:rPr lang="ru-RU"/>
              <a:t>Бить склянки</a:t>
            </a:r>
            <a:endParaRPr/>
          </a:p>
        </p:txBody>
      </p:sp>
      <p:pic>
        <p:nvPicPr>
          <p:cNvPr id="4" name="Содержимое 3" descr="korabl-animatsionnaya-kartinka-0071"/>
          <p:cNvPicPr/>
          <p:nvPr/>
        </p:nvPicPr>
        <p:blipFill>
          <a:blip r:embed="rId3"/>
          <a:stretch/>
        </p:blipFill>
        <p:spPr bwMode="auto">
          <a:xfrm>
            <a:off x="6948264" y="260648"/>
            <a:ext cx="18748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orabl-animatsionnaya-kartinka-0188"/>
          <p:cNvPicPr/>
          <p:nvPr/>
        </p:nvPicPr>
        <p:blipFill>
          <a:blip r:embed="rId4"/>
          <a:stretch/>
        </p:blipFill>
        <p:spPr bwMode="auto">
          <a:xfrm>
            <a:off x="5148064" y="2276872"/>
            <a:ext cx="2083295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smayl-moreplavatel-animatsionnaya-kartinka-0001"/>
          <p:cNvPicPr/>
          <p:nvPr/>
        </p:nvPicPr>
        <p:blipFill>
          <a:blip r:embed="rId5"/>
          <a:stretch/>
        </p:blipFill>
        <p:spPr bwMode="auto">
          <a:xfrm>
            <a:off x="6804248" y="3068960"/>
            <a:ext cx="1932677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korabl-animatsionnaya-kartinka-0086"/>
          <p:cNvPicPr/>
          <p:nvPr/>
        </p:nvPicPr>
        <p:blipFill>
          <a:blip r:embed="rId6"/>
          <a:stretch/>
        </p:blipFill>
        <p:spPr bwMode="auto">
          <a:xfrm>
            <a:off x="6012159" y="4653136"/>
            <a:ext cx="1327785" cy="103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zippy.gfycat.com/LegitimateDesertedCaimanlizard.gif"/>
          <p:cNvPicPr/>
          <p:nvPr/>
        </p:nvPicPr>
        <p:blipFill>
          <a:blip r:embed="rId7"/>
          <a:stretch/>
        </p:blipFill>
        <p:spPr bwMode="auto">
          <a:xfrm>
            <a:off x="7596336" y="5013176"/>
            <a:ext cx="1042458" cy="155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Черный ящик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547664" y="1844824"/>
            <a:ext cx="4752528" cy="39703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/>
              <a:t>Предмет, который первоначально делался из сломанных сабель и служил в ближнем бою на палубах и в трюмах парусных судов. Потом этот предмет стал традиционным символом офицеров, мичманов и гардемаринов. </a:t>
            </a:r>
            <a:endParaRPr/>
          </a:p>
        </p:txBody>
      </p:sp>
      <p:pic>
        <p:nvPicPr>
          <p:cNvPr id="4" name="Содержимое 3" descr="smayl-moreplavatel-animatsionnaya-kartinka-0010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5724128" y="4581128"/>
            <a:ext cx="3148358" cy="199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 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Капитанов</a:t>
            </a:r>
            <a:endParaRPr lang="ru-RU"/>
          </a:p>
        </p:txBody>
      </p:sp>
      <p:pic>
        <p:nvPicPr>
          <p:cNvPr id="4" name="Содержимое 3" descr="smayl-moreplavatel-animatsionnaya-kartinka-0018"/>
          <p:cNvPicPr/>
          <p:nvPr/>
        </p:nvPicPr>
        <p:blipFill>
          <a:blip r:embed="rId3"/>
          <a:stretch/>
        </p:blipFill>
        <p:spPr bwMode="auto">
          <a:xfrm>
            <a:off x="7380312" y="476672"/>
            <a:ext cx="132129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4">
            <a:lum bright="-30000" contrast="48000"/>
          </a:blip>
          <a:srcRect l="0" t="22530" r="0" b="41338"/>
          <a:stretch/>
        </p:blipFill>
        <p:spPr bwMode="auto">
          <a:xfrm>
            <a:off x="1691680" y="1844824"/>
            <a:ext cx="5040560" cy="169934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>
            <a:lum bright="-30000" contrast="48000"/>
          </a:blip>
          <a:srcRect l="0" t="61644" r="0" b="0"/>
          <a:stretch/>
        </p:blipFill>
        <p:spPr bwMode="auto">
          <a:xfrm>
            <a:off x="3419872" y="4581128"/>
            <a:ext cx="4930330" cy="1800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 bwMode="auto">
          <a:xfrm>
            <a:off x="5076056" y="3789040"/>
            <a:ext cx="2978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C00000"/>
                </a:solidFill>
              </a:rPr>
              <a:t>Надвигается шторм</a:t>
            </a:r>
            <a:endParaRPr lang="ru-RU" sz="2400">
              <a:solidFill>
                <a:srgbClr val="C00000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4736177"/>
            <a:ext cx="259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>
                <a:ln>
                  <a:noFill/>
                </a:ln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Счастливого плавания</a:t>
            </a:r>
            <a:endParaRPr lang="ru-RU" sz="2400" b="0" i="0" u="none" strike="noStrike" cap="none">
              <a:ln>
                <a:noFill/>
              </a:ln>
              <a:solidFill>
                <a:srgbClr val="C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55168" y="1395644"/>
            <a:ext cx="63732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600" b="1" i="0" u="none" strike="noStrike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D1E1B"/>
                </a:solidFill>
                <a:latin typeface="Bookman Old Style"/>
                <a:ea typeface="Times New Roman"/>
                <a:cs typeface="Times New Roman"/>
              </a:rPr>
              <a:t>Конкурс </a:t>
            </a:r>
            <a:r>
              <a:rPr lang="ru-RU" sz="3600" b="1" i="0" u="none" strike="noStrike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D1E1B"/>
                </a:solidFill>
                <a:latin typeface="Bookman Old Style"/>
                <a:ea typeface="Times New Roman"/>
                <a:cs typeface="Times New Roman"/>
              </a:rPr>
              <a:t> </a:t>
            </a:r>
            <a:endParaRPr lang="ru-RU" sz="3600" b="1" i="0" u="none" strike="noStrike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D1E1B"/>
              </a:solidFill>
              <a:latin typeface="Bookman Old Style"/>
              <a:ea typeface="Times New Roman"/>
              <a:cs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3600" b="1" i="0" u="none" strike="noStrike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D1E1B"/>
              </a:solidFill>
              <a:latin typeface="Bookman Old Style"/>
              <a:ea typeface="Times New Roman"/>
              <a:cs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4400" b="1" i="0" u="none" strike="noStrike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ea typeface="Times New Roman"/>
                <a:cs typeface="Times New Roman"/>
              </a:rPr>
              <a:t>Представление экипажей кораблей</a:t>
            </a:r>
            <a:endParaRPr lang="ru-RU" sz="4400" b="1" i="0" u="none" strike="noStrike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latin typeface="Bookman Old Style"/>
              <a:cs typeface="Arial"/>
            </a:endParaRPr>
          </a:p>
        </p:txBody>
      </p:sp>
      <p:pic>
        <p:nvPicPr>
          <p:cNvPr id="3" name="Содержимое 3" descr="smayl-moreplavatel-animatsionnaya-kartinka-0020"/>
          <p:cNvPicPr/>
          <p:nvPr/>
        </p:nvPicPr>
        <p:blipFill>
          <a:blip r:embed="rId3"/>
          <a:stretch/>
        </p:blipFill>
        <p:spPr bwMode="auto">
          <a:xfrm>
            <a:off x="4067944" y="4869159"/>
            <a:ext cx="3275856" cy="12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Игра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</a:br>
            <a:endParaRPr lang="ru-RU"/>
          </a:p>
        </p:txBody>
      </p:sp>
      <p:pic>
        <p:nvPicPr>
          <p:cNvPr id="4" name="Содержимое 3" descr="https://www.pushkahome.com/media/catalog/product/c/o/compass-new.jpg"/>
          <p:cNvPicPr>
            <a:picLocks noGrp="1"/>
          </p:cNvPicPr>
          <p:nvPr>
            <p:ph idx="1"/>
          </p:nvPr>
        </p:nvPicPr>
        <p:blipFill>
          <a:blip r:embed="rId3"/>
          <a:srcRect l="15787" t="10135" r="11036" b="11486"/>
          <a:stretch/>
        </p:blipFill>
        <p:spPr bwMode="auto">
          <a:xfrm>
            <a:off x="1691680" y="1988840"/>
            <a:ext cx="2400820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ds03.infourok.ru/uploads/ex/04ea/000227c9-aa6a9c95/img2.jpg"/>
          <p:cNvPicPr/>
          <p:nvPr/>
        </p:nvPicPr>
        <p:blipFill>
          <a:blip r:embed="rId4"/>
          <a:srcRect l="0" t="7879" r="7450" b="17102"/>
          <a:stretch/>
        </p:blipFill>
        <p:spPr bwMode="auto">
          <a:xfrm>
            <a:off x="6372200" y="1700808"/>
            <a:ext cx="2625434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i.artfile.me/wallpaper/11-04-2017/1920x1080/raznoe-rakushki--korally--dekorativnye-i-1151560.jpg"/>
          <p:cNvPicPr/>
          <p:nvPr/>
        </p:nvPicPr>
        <p:blipFill>
          <a:blip r:embed="rId5"/>
          <a:srcRect l="16353" t="14007" r="9804" b="0"/>
          <a:stretch/>
        </p:blipFill>
        <p:spPr bwMode="auto">
          <a:xfrm>
            <a:off x="4067944" y="1916832"/>
            <a:ext cx="2376264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0" name="Picture 2" descr="korabl-animatsionnaya-kartinka-0099"/>
          <p:cNvPicPr>
            <a:picLocks noChangeAspect="1" noChangeArrowheads="1" noCrop="1"/>
          </p:cNvPicPr>
          <p:nvPr/>
        </p:nvPicPr>
        <p:blipFill>
          <a:blip r:embed="rId6"/>
          <a:stretch/>
        </p:blipFill>
        <p:spPr bwMode="auto">
          <a:xfrm>
            <a:off x="755576" y="3717031"/>
            <a:ext cx="1584175" cy="1901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ps3gaming.ucoz.ru/_ph/7/2/662642498.gif"/>
          <p:cNvPicPr/>
          <p:nvPr/>
        </p:nvPicPr>
        <p:blipFill>
          <a:blip r:embed="rId7"/>
          <a:stretch/>
        </p:blipFill>
        <p:spPr bwMode="auto">
          <a:xfrm>
            <a:off x="7164288" y="3645024"/>
            <a:ext cx="1565920" cy="2039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w1.wallls.com/uploads/original/201602/07/wallls.com_58771.jpg"/>
          <p:cNvPicPr/>
          <p:nvPr/>
        </p:nvPicPr>
        <p:blipFill>
          <a:blip r:embed="rId8"/>
          <a:stretch/>
        </p:blipFill>
        <p:spPr bwMode="auto">
          <a:xfrm>
            <a:off x="3059832" y="3645024"/>
            <a:ext cx="2304256" cy="1524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1.bp.blogspot.com/-BWwIuTjIf98/UhEmkAvMWJI/AAAAAAAAKTk/b2vf5jpCx3o/s1600/GeophapsAlbatrosThalassarchemelanophrys%5B1%5D.jpg"/>
          <p:cNvPicPr/>
          <p:nvPr/>
        </p:nvPicPr>
        <p:blipFill>
          <a:blip r:embed="rId9"/>
          <a:srcRect l="31504" t="11209" r="0" b="0"/>
          <a:stretch/>
        </p:blipFill>
        <p:spPr bwMode="auto">
          <a:xfrm>
            <a:off x="4788024" y="5085184"/>
            <a:ext cx="2376264" cy="1548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>
            <a:noAutofit/>
          </a:bodyPr>
          <a:lstStyle/>
          <a:p>
            <a:pPr>
              <a:defRPr/>
            </a:pP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Только смелым </a:t>
            </a:r>
            <a:b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54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покоряются моря!</a:t>
            </a:r>
            <a:br>
              <a:rPr lang="ru-RU" sz="5400" b="1" cap="all">
                <a:ln/>
                <a:solidFill>
                  <a:srgbClr val="002060"/>
                </a:solidFill>
              </a:rPr>
            </a:br>
            <a:endParaRPr lang="ru-RU" sz="5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123728" y="548681"/>
            <a:ext cx="67687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D1E1B"/>
                </a:solidFill>
                <a:latin typeface="Bookman Old Style"/>
                <a:ea typeface="Times New Roman"/>
                <a:cs typeface="Times New Roman"/>
              </a:rPr>
              <a:t>Конкурс</a:t>
            </a:r>
            <a:endParaRPr lang="ru-RU" sz="44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D1E1B"/>
              </a:solidFill>
              <a:latin typeface="Bookman Old Style"/>
              <a:ea typeface="Times New Roman"/>
              <a:cs typeface="Times New Roman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endParaRPr lang="ru-RU" sz="44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D1E1B"/>
              </a:solidFill>
              <a:latin typeface="Bookman Old Style"/>
              <a:ea typeface="Times New Roman"/>
              <a:cs typeface="Times New Roman"/>
            </a:endParaRPr>
          </a:p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ea typeface="Times New Roman"/>
                <a:cs typeface="Times New Roman"/>
              </a:rPr>
              <a:t>Как ты судно назовешь, так оно и поплывет</a:t>
            </a:r>
            <a:endParaRPr lang="ru-RU" sz="440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latin typeface="Bookman Old Style"/>
              <a:cs typeface="Arial"/>
            </a:endParaRPr>
          </a:p>
        </p:txBody>
      </p:sp>
      <p:pic>
        <p:nvPicPr>
          <p:cNvPr id="3" name="Рисунок 2" descr="https://st.weblancer.net/download/165447_935xp.jpg"/>
          <p:cNvPicPr/>
          <p:nvPr/>
        </p:nvPicPr>
        <p:blipFill>
          <a:blip r:embed="rId3"/>
          <a:stretch/>
        </p:blipFill>
        <p:spPr bwMode="auto">
          <a:xfrm>
            <a:off x="899592" y="4293096"/>
            <a:ext cx="4194349" cy="21415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55576" y="273050"/>
            <a:ext cx="3312368" cy="11620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/>
              <a:t>      </a:t>
            </a:r>
            <a:r>
              <a:rPr lang="ru-RU" sz="4000" i="1">
                <a:solidFill>
                  <a:srgbClr val="8D1E1B"/>
                </a:solidFill>
              </a:rPr>
              <a:t>Паллада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043608" y="1772816"/>
            <a:ext cx="2952328" cy="435334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/>
              <a:t>Фрегат - </a:t>
            </a:r>
            <a:r>
              <a:rPr lang="ru-RU" sz="3200"/>
              <a:t>паллада</a:t>
            </a:r>
            <a:r>
              <a:rPr lang="ru-RU" sz="3200"/>
              <a:t>, </a:t>
            </a:r>
            <a:endParaRPr/>
          </a:p>
          <a:p>
            <a:pPr>
              <a:defRPr/>
            </a:pPr>
            <a:r>
              <a:rPr lang="ru-RU" sz="3200"/>
              <a:t>учебный трёхмачтовый</a:t>
            </a:r>
            <a:r>
              <a:rPr lang="ru-RU" sz="3200"/>
              <a:t> </a:t>
            </a:r>
            <a:endParaRPr/>
          </a:p>
          <a:p>
            <a:pPr>
              <a:defRPr/>
            </a:pPr>
            <a:r>
              <a:rPr lang="ru-RU" sz="3200"/>
              <a:t>корабль.</a:t>
            </a:r>
            <a:endParaRPr/>
          </a:p>
        </p:txBody>
      </p:sp>
      <p:pic>
        <p:nvPicPr>
          <p:cNvPr id="5" name="Содержимое 4" descr="Pallada fregat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4139952" y="548680"/>
            <a:ext cx="4320480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63687" y="692696"/>
            <a:ext cx="3312368" cy="115212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i="1">
                <a:solidFill>
                  <a:srgbClr val="C00000"/>
                </a:solidFill>
              </a:rPr>
              <a:t>Крейсер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187624" y="2420888"/>
            <a:ext cx="2520280" cy="370527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defRPr/>
            </a:pPr>
            <a:r>
              <a:rPr lang="ru-RU" sz="2600"/>
              <a:t>Класс боевых надводных </a:t>
            </a:r>
            <a:endParaRPr/>
          </a:p>
          <a:p>
            <a:pPr>
              <a:lnSpc>
                <a:spcPct val="150000"/>
              </a:lnSpc>
              <a:defRPr/>
            </a:pPr>
            <a:r>
              <a:rPr lang="ru-RU" sz="2600"/>
              <a:t>кораблей,  способных выполнять задачи независимо от основного флота.</a:t>
            </a:r>
            <a:endParaRPr/>
          </a:p>
        </p:txBody>
      </p:sp>
      <p:pic>
        <p:nvPicPr>
          <p:cNvPr id="5" name="Содержимое 4" descr="http://and-kin2008.narod.ru/pr68/68U1_01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779912" y="1772816"/>
            <a:ext cx="5184576" cy="3168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696" y="404664"/>
            <a:ext cx="2952328" cy="11620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i="1">
                <a:solidFill>
                  <a:srgbClr val="C00000"/>
                </a:solidFill>
              </a:rPr>
              <a:t>Балкер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331640" y="1772816"/>
            <a:ext cx="2880320" cy="435334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2400"/>
              <a:t>Сухогруз- Балкер - тип судна для перевозки навалочных грузов без тары. Однопалубное судно, отличается от других большой грузоподъемностью (около 150 тысяч тонн) и небольшой скоростью хода.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5" name="Содержимое 4" descr="http://www.glg-russia.ru/images/tral/tral5.jpg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4355976" y="1340768"/>
            <a:ext cx="4567659" cy="3718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979712" y="260648"/>
            <a:ext cx="6840760" cy="10081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Bookman Old Style"/>
                <a:cs typeface="Arial"/>
              </a:rPr>
              <a:t>Конкурс </a:t>
            </a:r>
            <a:b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</a:br>
            <a: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  <a:t>Разминка</a:t>
            </a:r>
            <a:b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</a:br>
            <a:endParaRPr lang="ru-RU" sz="360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683568" y="5229200"/>
            <a:ext cx="4608512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Окно на корабле</a:t>
            </a:r>
            <a:endParaRPr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91680" y="1484784"/>
            <a:ext cx="5904656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Комната для матросов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187624" y="2924944"/>
            <a:ext cx="5400600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Корабельная кухня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611560" y="4077072"/>
            <a:ext cx="5112568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Пол на корабле</a:t>
            </a:r>
            <a:endParaRPr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380312" y="2276872"/>
            <a:ext cx="1584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Кубрик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804248" y="3356992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Камбуз</a:t>
            </a:r>
            <a:endParaRPr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84168" y="4509120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Палуба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652120" y="5661248"/>
            <a:ext cx="2517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Иллюминатор</a:t>
            </a:r>
            <a:endParaRPr/>
          </a:p>
        </p:txBody>
      </p:sp>
      <p:pic>
        <p:nvPicPr>
          <p:cNvPr id="13" name="Рисунок 12" descr="korabl-animatsionnaya-kartinka-0059"/>
          <p:cNvPicPr/>
          <p:nvPr/>
        </p:nvPicPr>
        <p:blipFill>
          <a:blip r:embed="rId3"/>
          <a:stretch/>
        </p:blipFill>
        <p:spPr bwMode="auto">
          <a:xfrm>
            <a:off x="7596336" y="188640"/>
            <a:ext cx="135661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979712" y="260648"/>
            <a:ext cx="6840760" cy="100811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Bookman Old Style"/>
                <a:cs typeface="Arial"/>
              </a:rPr>
              <a:t>Конкурс </a:t>
            </a:r>
            <a:b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</a:br>
            <a: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  <a:t>Разминка</a:t>
            </a:r>
            <a:br>
              <a:rPr lang="ru-RU" sz="36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Bookman Old Style"/>
                <a:cs typeface="Arial"/>
              </a:rPr>
            </a:br>
            <a:endParaRPr lang="ru-RU" sz="3600"/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683568" y="5229200"/>
            <a:ext cx="4608512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Буря на море</a:t>
            </a:r>
            <a:endParaRPr/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91680" y="1484784"/>
            <a:ext cx="5904656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Комната на корабле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187624" y="2924944"/>
            <a:ext cx="5400600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Лестница на корабле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611560" y="4077072"/>
            <a:ext cx="5112568" cy="9144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/>
              <a:t>Головной убор матроса</a:t>
            </a:r>
            <a:endParaRPr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380312" y="2276872"/>
            <a:ext cx="1584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Каюта</a:t>
            </a:r>
            <a:endParaRPr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6804248" y="3356992"/>
            <a:ext cx="1728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Трап</a:t>
            </a:r>
            <a:endParaRPr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084168" y="4509120"/>
            <a:ext cx="280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Бескозырка</a:t>
            </a:r>
            <a:endParaRPr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652120" y="5661248"/>
            <a:ext cx="1370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C00000"/>
                </a:solidFill>
              </a:rPr>
              <a:t>Шторм</a:t>
            </a:r>
            <a:endParaRPr/>
          </a:p>
        </p:txBody>
      </p:sp>
      <p:pic>
        <p:nvPicPr>
          <p:cNvPr id="13" name="Рисунок 12" descr="korabl-animatsionnaya-kartinka-0059"/>
          <p:cNvPicPr/>
          <p:nvPr/>
        </p:nvPicPr>
        <p:blipFill>
          <a:blip r:embed="rId3"/>
          <a:stretch/>
        </p:blipFill>
        <p:spPr bwMode="auto">
          <a:xfrm>
            <a:off x="7524328" y="0"/>
            <a:ext cx="1619672" cy="1327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Конкурс</a:t>
            </a:r>
            <a:b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</a:br>
            <a:r>
              <a:rPr lang="ru-RU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Лучший матрос</a:t>
            </a:r>
            <a:endParaRPr/>
          </a:p>
        </p:txBody>
      </p:sp>
      <p:pic>
        <p:nvPicPr>
          <p:cNvPr id="4" name="Содержимое 3" descr="smayl-moreplavatel-animatsionnaya-kartinka-0019"/>
          <p:cNvPicPr>
            <a:picLocks noGrp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059832" y="3068960"/>
            <a:ext cx="40324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sia-army.ru/wp-content/uploads/2017/10/621476_morskie-zvaniya-pogony-rossii-681x388.jpg"/>
          <p:cNvPicPr/>
          <p:nvPr/>
        </p:nvPicPr>
        <p:blipFill>
          <a:blip r:embed="rId4"/>
          <a:stretch/>
        </p:blipFill>
        <p:spPr bwMode="auto">
          <a:xfrm>
            <a:off x="1691680" y="1844824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Р7-Офис/7.3.3.0</Application>
  <DocSecurity>0</DocSecurity>
  <PresentationFormat>Экран (4:3)</PresentationFormat>
  <Paragraphs>0</Paragraphs>
  <Slides>21</Slides>
  <Notes>21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Географические</dc:title>
  <dc:subject/>
  <dc:creator>Ранько Елена</dc:creator>
  <cp:keywords/>
  <dc:description/>
  <dc:identifier/>
  <dc:language/>
  <cp:lastModifiedBy/>
  <cp:revision>123</cp:revision>
  <dcterms:created xsi:type="dcterms:W3CDTF">2015-04-19T15:51:03Z</dcterms:created>
  <dcterms:modified xsi:type="dcterms:W3CDTF">2025-04-04T06:12:24Z</dcterms:modified>
  <cp:category/>
  <cp:contentStatus/>
  <cp:version/>
</cp:coreProperties>
</file>