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0" r:id="rId18"/>
    <p:sldId id="271" r:id="rId19"/>
    <p:sldId id="274" r:id="rId20"/>
    <p:sldId id="278" r:id="rId21"/>
    <p:sldId id="277" r:id="rId22"/>
    <p:sldId id="275" r:id="rId23"/>
    <p:sldId id="276" r:id="rId24"/>
    <p:sldId id="279" r:id="rId25"/>
    <p:sldId id="280" r:id="rId26"/>
    <p:sldId id="284" r:id="rId27"/>
    <p:sldId id="286" r:id="rId28"/>
    <p:sldId id="287" r:id="rId29"/>
    <p:sldId id="281" r:id="rId30"/>
    <p:sldId id="285" r:id="rId31"/>
    <p:sldId id="282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95936" y="260648"/>
            <a:ext cx="4824536" cy="4176464"/>
          </a:xfrm>
        </p:spPr>
        <p:txBody>
          <a:bodyPr>
            <a:normAutofit/>
          </a:bodyPr>
          <a:lstStyle/>
          <a:p>
            <a:pPr algn="ctr"/>
            <a:r>
              <a:rPr lang="ru-RU" sz="4600" b="1" i="1" dirty="0" smtClean="0">
                <a:solidFill>
                  <a:schemeClr val="tx1"/>
                </a:solidFill>
              </a:rPr>
              <a:t>Страны Южной Европы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665315" y="5157192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Подготовила:</a:t>
            </a:r>
          </a:p>
          <a:p>
            <a:r>
              <a:rPr lang="ru-RU" dirty="0" smtClean="0"/>
              <a:t>Учитель географии </a:t>
            </a:r>
            <a:r>
              <a:rPr lang="ru-RU" dirty="0" err="1" smtClean="0"/>
              <a:t>Минибаева</a:t>
            </a:r>
            <a:r>
              <a:rPr lang="ru-RU" dirty="0" smtClean="0"/>
              <a:t> Л.И.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93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764704"/>
            <a:ext cx="7488832" cy="5616624"/>
          </a:xfrm>
        </p:spPr>
      </p:pic>
      <p:sp>
        <p:nvSpPr>
          <p:cNvPr id="5" name="TextBox 4"/>
          <p:cNvSpPr txBox="1"/>
          <p:nvPr/>
        </p:nvSpPr>
        <p:spPr>
          <a:xfrm>
            <a:off x="1331640" y="5661248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Какие страны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331640" y="5661248"/>
            <a:ext cx="691276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971600" y="5661248"/>
            <a:ext cx="7372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Какие страны находятся на Пиренейском полуострове?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196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764704"/>
            <a:ext cx="7024744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Страны на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Пиренейском полуострове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348880"/>
            <a:ext cx="2376263" cy="3508977"/>
          </a:xfrm>
        </p:spPr>
        <p:txBody>
          <a:bodyPr/>
          <a:lstStyle/>
          <a:p>
            <a:r>
              <a:rPr lang="ru-RU" dirty="0"/>
              <a:t>Испания	</a:t>
            </a:r>
            <a:endParaRPr lang="ru-RU" dirty="0" smtClean="0"/>
          </a:p>
          <a:p>
            <a:r>
              <a:rPr lang="ru-RU" dirty="0" smtClean="0"/>
              <a:t>Португалия</a:t>
            </a:r>
            <a:endParaRPr lang="ru-RU" dirty="0"/>
          </a:p>
          <a:p>
            <a:r>
              <a:rPr lang="ru-RU" dirty="0" smtClean="0"/>
              <a:t>Франция</a:t>
            </a:r>
            <a:endParaRPr lang="ru-RU" dirty="0"/>
          </a:p>
          <a:p>
            <a:r>
              <a:rPr lang="ru-RU" dirty="0"/>
              <a:t>Андорра	</a:t>
            </a:r>
          </a:p>
          <a:p>
            <a:r>
              <a:rPr lang="ru-RU" dirty="0" smtClean="0"/>
              <a:t>Гибралтар</a:t>
            </a:r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844824"/>
            <a:ext cx="5616624" cy="4478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60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Климат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жаркий </a:t>
            </a:r>
            <a:r>
              <a:rPr lang="ru-RU" dirty="0"/>
              <a:t>и сухой, его относят к средиземноморскому типу. Средняя температура зимы составляет +100 С, а летом она колеблется от +200 до +280 С. Обильные осадки выпадают в северной части полуострова (</a:t>
            </a:r>
            <a:r>
              <a:rPr lang="ru-RU" dirty="0" smtClean="0"/>
              <a:t>800-1000мм</a:t>
            </a:r>
            <a:r>
              <a:rPr lang="ru-RU" dirty="0"/>
              <a:t>), а во внутренних областях их объем выражен в 300-500 мм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304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Рельеф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Г</a:t>
            </a:r>
            <a:r>
              <a:rPr lang="ru-RU" dirty="0" smtClean="0"/>
              <a:t>оры</a:t>
            </a:r>
            <a:r>
              <a:rPr lang="ru-RU" dirty="0"/>
              <a:t>, носящие названия:</a:t>
            </a:r>
          </a:p>
          <a:p>
            <a:endParaRPr lang="ru-RU" dirty="0"/>
          </a:p>
          <a:p>
            <a:r>
              <a:rPr lang="ru-RU" dirty="0"/>
              <a:t>    Пиренеи;</a:t>
            </a:r>
          </a:p>
          <a:p>
            <a:r>
              <a:rPr lang="ru-RU" dirty="0"/>
              <a:t>    </a:t>
            </a:r>
            <a:r>
              <a:rPr lang="ru-RU" dirty="0" err="1"/>
              <a:t>Кантабрийские</a:t>
            </a:r>
            <a:r>
              <a:rPr lang="ru-RU" dirty="0"/>
              <a:t>;</a:t>
            </a:r>
          </a:p>
          <a:p>
            <a:r>
              <a:rPr lang="ru-RU" dirty="0"/>
              <a:t>    Иберийские;</a:t>
            </a:r>
          </a:p>
          <a:p>
            <a:r>
              <a:rPr lang="ru-RU" dirty="0"/>
              <a:t>    </a:t>
            </a:r>
            <a:r>
              <a:rPr lang="ru-RU" dirty="0" err="1"/>
              <a:t>Бискайские</a:t>
            </a:r>
            <a:r>
              <a:rPr lang="ru-RU" dirty="0"/>
              <a:t>;</a:t>
            </a:r>
          </a:p>
          <a:p>
            <a:r>
              <a:rPr lang="ru-RU" dirty="0"/>
              <a:t>    Каталонские;</a:t>
            </a:r>
          </a:p>
          <a:p>
            <a:r>
              <a:rPr lang="ru-RU" dirty="0"/>
              <a:t>    </a:t>
            </a:r>
            <a:r>
              <a:rPr lang="ru-RU" dirty="0" err="1"/>
              <a:t>Андалусские.Источник</a:t>
            </a:r>
            <a:r>
              <a:rPr lang="ru-RU" dirty="0" smtClean="0"/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551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Внутренние воды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П</a:t>
            </a:r>
            <a:r>
              <a:rPr lang="ru-RU" dirty="0" smtClean="0"/>
              <a:t>ротекают </a:t>
            </a:r>
            <a:r>
              <a:rPr lang="ru-RU" dirty="0"/>
              <a:t>такие крупные реки:</a:t>
            </a:r>
          </a:p>
          <a:p>
            <a:endParaRPr lang="ru-RU" dirty="0"/>
          </a:p>
          <a:p>
            <a:r>
              <a:rPr lang="ru-RU" dirty="0"/>
              <a:t>    Тахо;</a:t>
            </a:r>
          </a:p>
          <a:p>
            <a:r>
              <a:rPr lang="ru-RU" dirty="0"/>
              <a:t>    Эбро;</a:t>
            </a:r>
          </a:p>
          <a:p>
            <a:r>
              <a:rPr lang="ru-RU" dirty="0"/>
              <a:t>    </a:t>
            </a:r>
            <a:r>
              <a:rPr lang="ru-RU" dirty="0" err="1"/>
              <a:t>Дуэро</a:t>
            </a:r>
            <a:r>
              <a:rPr lang="ru-RU" dirty="0"/>
              <a:t>;</a:t>
            </a:r>
          </a:p>
          <a:p>
            <a:r>
              <a:rPr lang="ru-RU" dirty="0"/>
              <a:t>    </a:t>
            </a:r>
            <a:r>
              <a:rPr lang="ru-RU" dirty="0" err="1"/>
              <a:t>Миньо</a:t>
            </a:r>
            <a:r>
              <a:rPr lang="ru-RU" dirty="0"/>
              <a:t>;</a:t>
            </a:r>
          </a:p>
          <a:p>
            <a:r>
              <a:rPr lang="ru-RU" dirty="0"/>
              <a:t>    </a:t>
            </a:r>
            <a:r>
              <a:rPr lang="ru-RU" dirty="0" err="1"/>
              <a:t>Гвадиана</a:t>
            </a:r>
            <a:r>
              <a:rPr lang="ru-RU" dirty="0"/>
              <a:t>;</a:t>
            </a:r>
          </a:p>
          <a:p>
            <a:r>
              <a:rPr lang="ru-RU" dirty="0"/>
              <a:t>    Гвадалквивир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275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632" y="692696"/>
            <a:ext cx="7024744" cy="79208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Животный мир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276872"/>
            <a:ext cx="8064896" cy="3508977"/>
          </a:xfrm>
        </p:spPr>
        <p:txBody>
          <a:bodyPr>
            <a:normAutofit/>
          </a:bodyPr>
          <a:lstStyle/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2505586" cy="180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60" y="3789040"/>
            <a:ext cx="2510894" cy="20339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716435"/>
            <a:ext cx="2284610" cy="180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822550"/>
            <a:ext cx="2304256" cy="19846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576" y="1700808"/>
            <a:ext cx="2531448" cy="180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576" y="3822550"/>
            <a:ext cx="2453856" cy="1984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82566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744" cy="961176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Растительный мир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54" y="1772816"/>
            <a:ext cx="3308288" cy="22066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54" y="4178261"/>
            <a:ext cx="3308288" cy="21775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221963"/>
            <a:ext cx="3376972" cy="21338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782341"/>
            <a:ext cx="3376972" cy="22115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96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Основные достопримечательности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Многовековая </a:t>
            </a:r>
            <a:r>
              <a:rPr lang="ru-RU" dirty="0"/>
              <a:t>история и культура наложила свой отпечаток на Пиренейские земли, где находится огромное количество уникальных достопримечательностей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6135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Национальный музей Прадо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700808"/>
            <a:ext cx="6552728" cy="4507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359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Храм </a:t>
            </a:r>
            <a:r>
              <a:rPr lang="ru-RU" dirty="0" err="1">
                <a:solidFill>
                  <a:schemeClr val="tx1"/>
                </a:solidFill>
              </a:rPr>
              <a:t>Саграда</a:t>
            </a:r>
            <a:r>
              <a:rPr lang="ru-RU" dirty="0">
                <a:solidFill>
                  <a:schemeClr val="tx1"/>
                </a:solidFill>
              </a:rPr>
              <a:t> Фамилия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772816"/>
            <a:ext cx="5688632" cy="450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03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Парк </a:t>
            </a:r>
            <a:r>
              <a:rPr lang="ru-RU" dirty="0" err="1">
                <a:solidFill>
                  <a:schemeClr val="tx1"/>
                </a:solidFill>
              </a:rPr>
              <a:t>Гуэля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00250"/>
            <a:ext cx="7548839" cy="424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36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Пляжи </a:t>
            </a:r>
            <a:r>
              <a:rPr lang="ru-RU" dirty="0" err="1">
                <a:solidFill>
                  <a:schemeClr val="tx1"/>
                </a:solidFill>
              </a:rPr>
              <a:t>Ибицы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628800"/>
            <a:ext cx="7062708" cy="46459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51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Гибралтарский маяк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00808"/>
            <a:ext cx="6908260" cy="38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692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Испания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3985668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официально </a:t>
            </a:r>
            <a:r>
              <a:rPr lang="ru-RU" dirty="0"/>
              <a:t>Королевство </a:t>
            </a:r>
            <a:r>
              <a:rPr lang="ru-RU" dirty="0" smtClean="0"/>
              <a:t>Испания( Мадрид)</a:t>
            </a:r>
          </a:p>
          <a:p>
            <a:r>
              <a:rPr lang="ru-RU" dirty="0"/>
              <a:t>Крупные города: Барселона, Валенсия, Севилья, Сарагоса, Малага</a:t>
            </a:r>
            <a:r>
              <a:rPr lang="ru-RU" dirty="0" smtClean="0"/>
              <a:t>.</a:t>
            </a:r>
          </a:p>
          <a:p>
            <a:r>
              <a:rPr lang="ru-RU" dirty="0"/>
              <a:t>Государственный язык: Испанский</a:t>
            </a:r>
            <a:r>
              <a:rPr lang="ru-RU" dirty="0" smtClean="0"/>
              <a:t>.</a:t>
            </a:r>
          </a:p>
          <a:p>
            <a:r>
              <a:rPr lang="ru-RU" dirty="0" smtClean="0"/>
              <a:t>Конституционная </a:t>
            </a:r>
            <a:r>
              <a:rPr lang="ru-RU" dirty="0"/>
              <a:t>монархия. Глава государства - король. Глава правительства - премьер-министр. </a:t>
            </a:r>
            <a:endParaRPr lang="ru-RU" dirty="0" smtClean="0"/>
          </a:p>
          <a:p>
            <a:r>
              <a:rPr lang="ru-RU" dirty="0" smtClean="0"/>
              <a:t>Религия </a:t>
            </a:r>
            <a:r>
              <a:rPr lang="ru-RU" dirty="0"/>
              <a:t>Большая часть испанцев исповедуют католицизм (75%), но не нужно забывать что Испания является светским государством, поэтому гарантирует свободу </a:t>
            </a:r>
            <a:r>
              <a:rPr lang="ru-RU" dirty="0" smtClean="0"/>
              <a:t>вероисповедания.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908720"/>
            <a:ext cx="1913939" cy="127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29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764704"/>
            <a:ext cx="7632848" cy="5472608"/>
          </a:xfrm>
        </p:spPr>
      </p:pic>
    </p:spTree>
    <p:extLst>
      <p:ext uri="{BB962C8B-B14F-4D97-AF65-F5344CB8AC3E}">
        <p14:creationId xmlns:p14="http://schemas.microsoft.com/office/powerpoint/2010/main" val="37615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Португалия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Португалия имеет исключительное ландшафтное разнообразие от зелёных холмов на севере, покрытых лесами и виноградниками, до скалистых гор с впечатляющими пейзажами в центральной части и полупустынь на юге. </a:t>
            </a:r>
            <a:endParaRPr lang="ru-RU" dirty="0" smtClean="0"/>
          </a:p>
          <a:p>
            <a:r>
              <a:rPr lang="ru-RU" dirty="0"/>
              <a:t>Язык - португальский, мирандский (регионально). </a:t>
            </a:r>
            <a:endParaRPr lang="ru-RU" dirty="0" smtClean="0"/>
          </a:p>
          <a:p>
            <a:r>
              <a:rPr lang="ru-RU" dirty="0" smtClean="0"/>
              <a:t>Города: Лиссабон, Порту, </a:t>
            </a:r>
            <a:r>
              <a:rPr lang="ru-RU" dirty="0" err="1" smtClean="0"/>
              <a:t>Гимарйнш</a:t>
            </a:r>
            <a:r>
              <a:rPr lang="ru-RU" dirty="0" smtClean="0"/>
              <a:t>, </a:t>
            </a:r>
            <a:r>
              <a:rPr lang="ru-RU" dirty="0" err="1" smtClean="0"/>
              <a:t>Эвора</a:t>
            </a:r>
            <a:r>
              <a:rPr lang="ru-RU" dirty="0" smtClean="0"/>
              <a:t>, Брага.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124744"/>
            <a:ext cx="1335090" cy="89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720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20688"/>
            <a:ext cx="5510085" cy="350837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212976"/>
            <a:ext cx="4964557" cy="3102848"/>
          </a:xfrm>
          <a:prstGeom prst="rect">
            <a:avLst/>
          </a:prstGeom>
          <a:ln>
            <a:noFill/>
          </a:ln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141962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Страны на 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 err="1" smtClean="0">
                <a:solidFill>
                  <a:schemeClr val="tx1"/>
                </a:solidFill>
              </a:rPr>
              <a:t>Апеннинском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полуострове 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204864"/>
            <a:ext cx="4896544" cy="4032448"/>
          </a:xfrm>
        </p:spPr>
      </p:pic>
      <p:sp>
        <p:nvSpPr>
          <p:cNvPr id="7" name="TextBox 6"/>
          <p:cNvSpPr txBox="1"/>
          <p:nvPr/>
        </p:nvSpPr>
        <p:spPr>
          <a:xfrm>
            <a:off x="611560" y="2492896"/>
            <a:ext cx="2808312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dirty="0" smtClean="0"/>
              <a:t>Италия</a:t>
            </a:r>
          </a:p>
          <a:p>
            <a:endParaRPr lang="ru-RU" sz="2500" dirty="0" smtClean="0"/>
          </a:p>
          <a:p>
            <a:r>
              <a:rPr lang="ru-RU" sz="2500" dirty="0" smtClean="0"/>
              <a:t>Ватикан</a:t>
            </a:r>
          </a:p>
          <a:p>
            <a:endParaRPr lang="ru-RU" sz="2500" dirty="0" smtClean="0"/>
          </a:p>
          <a:p>
            <a:r>
              <a:rPr lang="ru-RU" sz="2500" dirty="0" smtClean="0"/>
              <a:t>Сан-Марино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224349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836712"/>
            <a:ext cx="7024744" cy="792088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</a:rPr>
              <a:t>Рельеф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96752"/>
            <a:ext cx="7281257" cy="4635877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С </a:t>
            </a:r>
            <a:r>
              <a:rPr lang="ru-RU" dirty="0">
                <a:solidFill>
                  <a:schemeClr val="tx1"/>
                </a:solidFill>
              </a:rPr>
              <a:t>севера на юг полуострова протянулись </a:t>
            </a:r>
            <a:r>
              <a:rPr lang="ru-RU" dirty="0" err="1">
                <a:solidFill>
                  <a:schemeClr val="tx1"/>
                </a:solidFill>
              </a:rPr>
              <a:t>Апеннинские</a:t>
            </a:r>
            <a:r>
              <a:rPr lang="ru-RU" dirty="0">
                <a:solidFill>
                  <a:schemeClr val="tx1"/>
                </a:solidFill>
              </a:rPr>
              <a:t> горы </a:t>
            </a:r>
            <a:r>
              <a:rPr lang="ru-RU" dirty="0" smtClean="0">
                <a:solidFill>
                  <a:schemeClr val="tx1"/>
                </a:solidFill>
              </a:rPr>
              <a:t>(гора </a:t>
            </a:r>
            <a:r>
              <a:rPr lang="ru-RU" dirty="0" err="1" smtClean="0">
                <a:solidFill>
                  <a:schemeClr val="tx1"/>
                </a:solidFill>
              </a:rPr>
              <a:t>Корно</a:t>
            </a:r>
            <a:r>
              <a:rPr lang="ru-RU" dirty="0" smtClean="0">
                <a:solidFill>
                  <a:schemeClr val="tx1"/>
                </a:solidFill>
              </a:rPr>
              <a:t>-Гранде).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В </a:t>
            </a:r>
            <a:r>
              <a:rPr lang="ru-RU" dirty="0">
                <a:solidFill>
                  <a:schemeClr val="tx1"/>
                </a:solidFill>
              </a:rPr>
              <a:t>этой горной системе расположено несколько потухших и действующих вулканов, например, </a:t>
            </a:r>
            <a:r>
              <a:rPr lang="ru-RU" dirty="0" err="1">
                <a:solidFill>
                  <a:schemeClr val="tx1"/>
                </a:solidFill>
              </a:rPr>
              <a:t>Амиата</a:t>
            </a:r>
            <a:r>
              <a:rPr lang="ru-RU" dirty="0">
                <a:solidFill>
                  <a:schemeClr val="tx1"/>
                </a:solidFill>
              </a:rPr>
              <a:t> и Везувий. 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К </a:t>
            </a:r>
            <a:r>
              <a:rPr lang="ru-RU" dirty="0">
                <a:solidFill>
                  <a:schemeClr val="tx1"/>
                </a:solidFill>
              </a:rPr>
              <a:t>югу от Альп лежит </a:t>
            </a:r>
            <a:r>
              <a:rPr lang="ru-RU" dirty="0" err="1">
                <a:solidFill>
                  <a:schemeClr val="tx1"/>
                </a:solidFill>
              </a:rPr>
              <a:t>Паданская</a:t>
            </a:r>
            <a:r>
              <a:rPr lang="ru-RU" dirty="0">
                <a:solidFill>
                  <a:schemeClr val="tx1"/>
                </a:solidFill>
              </a:rPr>
              <a:t> равнина, по которой протекает река </a:t>
            </a:r>
            <a:r>
              <a:rPr lang="ru-RU" i="1" dirty="0">
                <a:solidFill>
                  <a:schemeClr val="tx1"/>
                </a:solidFill>
              </a:rPr>
              <a:t>По</a:t>
            </a:r>
            <a:r>
              <a:rPr lang="ru-RU" dirty="0">
                <a:solidFill>
                  <a:schemeClr val="tx1"/>
                </a:solidFill>
              </a:rPr>
              <a:t>. Высота высоких равнин у подножий Альп и Апеннин составляет 200—500 м, вдоль реки По лежат глинистые заболоченные низкие равнины высотой 50-100 м.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4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096634" cy="864096"/>
          </a:xfrm>
        </p:spPr>
        <p:txBody>
          <a:bodyPr/>
          <a:lstStyle/>
          <a:p>
            <a:pPr algn="ctr"/>
            <a:r>
              <a:rPr lang="ru-RU" dirty="0" err="1" smtClean="0">
                <a:solidFill>
                  <a:schemeClr val="tx1"/>
                </a:solidFill>
              </a:rPr>
              <a:t>Апеннинские</a:t>
            </a:r>
            <a:r>
              <a:rPr lang="ru-RU" dirty="0" smtClean="0">
                <a:solidFill>
                  <a:schemeClr val="tx1"/>
                </a:solidFill>
              </a:rPr>
              <a:t> горы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84784"/>
            <a:ext cx="7704856" cy="4752528"/>
          </a:xfrm>
        </p:spPr>
      </p:pic>
    </p:spTree>
    <p:extLst>
      <p:ext uri="{BB962C8B-B14F-4D97-AF65-F5344CB8AC3E}">
        <p14:creationId xmlns:p14="http://schemas.microsoft.com/office/powerpoint/2010/main" val="249386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Реки  и Моря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на западе омывается Тирренским морем, на востоке — Адриатическим морем, на юге — </a:t>
            </a:r>
            <a:r>
              <a:rPr lang="ru-RU" dirty="0" smtClean="0"/>
              <a:t>Ионическим и Средиземным  морями.</a:t>
            </a:r>
            <a:endParaRPr lang="ru-RU" dirty="0"/>
          </a:p>
          <a:p>
            <a:r>
              <a:rPr lang="ru-RU" dirty="0" err="1" smtClean="0"/>
              <a:t>Адидже</a:t>
            </a:r>
            <a:r>
              <a:rPr lang="ru-RU" dirty="0" smtClean="0"/>
              <a:t> </a:t>
            </a:r>
          </a:p>
          <a:p>
            <a:r>
              <a:rPr lang="ru-RU" dirty="0" smtClean="0"/>
              <a:t>По</a:t>
            </a:r>
          </a:p>
          <a:p>
            <a:r>
              <a:rPr lang="ru-RU" dirty="0" smtClean="0"/>
              <a:t>Тибр</a:t>
            </a:r>
          </a:p>
          <a:p>
            <a:r>
              <a:rPr lang="ru-RU" dirty="0" err="1" smtClean="0"/>
              <a:t>Адда</a:t>
            </a:r>
            <a:endParaRPr lang="ru-RU" dirty="0" smtClean="0"/>
          </a:p>
          <a:p>
            <a:r>
              <a:rPr lang="ru-RU" dirty="0" err="1" smtClean="0"/>
              <a:t>Тичино</a:t>
            </a:r>
            <a:endParaRPr lang="ru-RU" dirty="0" smtClean="0"/>
          </a:p>
          <a:p>
            <a:r>
              <a:rPr lang="ru-RU" dirty="0" smtClean="0"/>
              <a:t>Рено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4182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744" cy="79208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Климат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491630"/>
            <a:ext cx="6840760" cy="4927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39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908720"/>
            <a:ext cx="7848872" cy="5400600"/>
          </a:xfrm>
        </p:spPr>
        <p:txBody>
          <a:bodyPr>
            <a:normAutofit/>
          </a:bodyPr>
          <a:lstStyle/>
          <a:p>
            <a:r>
              <a:rPr lang="ru-RU" dirty="0"/>
              <a:t>Особенностью </a:t>
            </a:r>
            <a:r>
              <a:rPr lang="ru-RU" dirty="0" err="1"/>
              <a:t>Апеннинского</a:t>
            </a:r>
            <a:r>
              <a:rPr lang="ru-RU" dirty="0"/>
              <a:t> полуострова является </a:t>
            </a:r>
            <a:r>
              <a:rPr lang="ru-RU" b="1" dirty="0"/>
              <a:t>высокая сейсмичность</a:t>
            </a:r>
            <a:r>
              <a:rPr lang="ru-RU" dirty="0"/>
              <a:t>, современное горообразование, древняя и современная вулканическая активность (</a:t>
            </a:r>
            <a:r>
              <a:rPr lang="ru-RU" dirty="0" err="1"/>
              <a:t>Альбанские</a:t>
            </a:r>
            <a:r>
              <a:rPr lang="ru-RU" dirty="0"/>
              <a:t> горы, </a:t>
            </a:r>
            <a:r>
              <a:rPr lang="ru-RU" dirty="0" err="1"/>
              <a:t>Амиата</a:t>
            </a:r>
            <a:r>
              <a:rPr lang="ru-RU" dirty="0"/>
              <a:t>, </a:t>
            </a:r>
            <a:r>
              <a:rPr lang="ru-RU" dirty="0" err="1"/>
              <a:t>Вульсини</a:t>
            </a:r>
            <a:r>
              <a:rPr lang="ru-RU" dirty="0"/>
              <a:t>, </a:t>
            </a:r>
            <a:r>
              <a:rPr lang="ru-RU" dirty="0" err="1"/>
              <a:t>Вультуре</a:t>
            </a:r>
            <a:r>
              <a:rPr lang="ru-RU" dirty="0"/>
              <a:t>, Везувий, </a:t>
            </a:r>
            <a:r>
              <a:rPr lang="ru-RU" dirty="0" err="1"/>
              <a:t>Флегрейские</a:t>
            </a:r>
            <a:r>
              <a:rPr lang="ru-RU" dirty="0"/>
              <a:t> поля). </a:t>
            </a:r>
            <a:endParaRPr lang="ru-RU" dirty="0" smtClean="0"/>
          </a:p>
          <a:p>
            <a:r>
              <a:rPr lang="ru-RU" dirty="0" smtClean="0"/>
              <a:t>Сильные </a:t>
            </a:r>
            <a:r>
              <a:rPr lang="ru-RU" dirty="0"/>
              <a:t>землетрясения — явление нередкое для </a:t>
            </a:r>
            <a:r>
              <a:rPr lang="ru-RU" dirty="0" err="1"/>
              <a:t>Апеннинского</a:t>
            </a:r>
            <a:r>
              <a:rPr lang="ru-RU" dirty="0"/>
              <a:t> полуострова. Эти процессы обусловлены глобальным тектоническим процессом движения литосферных плит, когда Африканская плита сталкивается и </a:t>
            </a:r>
            <a:r>
              <a:rPr lang="ru-RU" dirty="0" err="1"/>
              <a:t>поддвигается</a:t>
            </a:r>
            <a:r>
              <a:rPr lang="ru-RU" dirty="0"/>
              <a:t> под Евразийскую плиту, на которой находится Европа.</a:t>
            </a:r>
          </a:p>
        </p:txBody>
      </p:sp>
    </p:spTree>
    <p:extLst>
      <p:ext uri="{BB962C8B-B14F-4D97-AF65-F5344CB8AC3E}">
        <p14:creationId xmlns:p14="http://schemas.microsoft.com/office/powerpoint/2010/main" val="5718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Италия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032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Колизей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806" y="2324100"/>
            <a:ext cx="5613400" cy="3508375"/>
          </a:xfrm>
        </p:spPr>
      </p:pic>
    </p:spTree>
    <p:extLst>
      <p:ext uri="{BB962C8B-B14F-4D97-AF65-F5344CB8AC3E}">
        <p14:creationId xmlns:p14="http://schemas.microsoft.com/office/powerpoint/2010/main" val="982259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7024744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Пизанская башня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484784"/>
            <a:ext cx="7136222" cy="4752837"/>
          </a:xfrm>
        </p:spPr>
      </p:pic>
    </p:spTree>
    <p:extLst>
      <p:ext uri="{BB962C8B-B14F-4D97-AF65-F5344CB8AC3E}">
        <p14:creationId xmlns:p14="http://schemas.microsoft.com/office/powerpoint/2010/main" val="189734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7024744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Фонтан </a:t>
            </a:r>
            <a:r>
              <a:rPr lang="ru-RU" dirty="0" err="1" smtClean="0">
                <a:solidFill>
                  <a:schemeClr val="tx1"/>
                </a:solidFill>
              </a:rPr>
              <a:t>Треви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484784"/>
            <a:ext cx="6521536" cy="4779739"/>
          </a:xfrm>
        </p:spPr>
      </p:pic>
    </p:spTree>
    <p:extLst>
      <p:ext uri="{BB962C8B-B14F-4D97-AF65-F5344CB8AC3E}">
        <p14:creationId xmlns:p14="http://schemas.microsoft.com/office/powerpoint/2010/main" val="119437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Ватикан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Ватикан</a:t>
            </a:r>
            <a:r>
              <a:rPr lang="ru-RU" dirty="0"/>
              <a:t> — карликовое </a:t>
            </a:r>
            <a:r>
              <a:rPr lang="ru-RU" dirty="0" smtClean="0"/>
              <a:t>государство-анклав. </a:t>
            </a:r>
            <a:r>
              <a:rPr lang="ru-RU" dirty="0"/>
              <a:t>Статус Ватикана в международном праве — вспомогательная суверенная территория Святого Престола, резиденции высшего духовного руководства Римско-католической церкви. 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124744"/>
            <a:ext cx="1914437" cy="1193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88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92696"/>
            <a:ext cx="7746838" cy="55245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980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Домашнее задание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307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78</TotalTime>
  <Words>393</Words>
  <Application>Microsoft Office PowerPoint</Application>
  <PresentationFormat>Экран (4:3)</PresentationFormat>
  <Paragraphs>79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Остин</vt:lpstr>
      <vt:lpstr>Страны Южной Европы </vt:lpstr>
      <vt:lpstr>Презентация PowerPoint</vt:lpstr>
      <vt:lpstr>Страны на  Пиренейском полуострове </vt:lpstr>
      <vt:lpstr>Климат</vt:lpstr>
      <vt:lpstr>Рельеф</vt:lpstr>
      <vt:lpstr>Внутренние воды</vt:lpstr>
      <vt:lpstr>Животный мир</vt:lpstr>
      <vt:lpstr>Растительный мир</vt:lpstr>
      <vt:lpstr>Основные достопримечательности </vt:lpstr>
      <vt:lpstr>Национальный музей Прадо </vt:lpstr>
      <vt:lpstr>Храм Саграда Фамилия </vt:lpstr>
      <vt:lpstr>Парк Гуэля </vt:lpstr>
      <vt:lpstr>Пляжи Ибицы </vt:lpstr>
      <vt:lpstr>Гибралтарский маяк </vt:lpstr>
      <vt:lpstr>Испания</vt:lpstr>
      <vt:lpstr>Презентация PowerPoint</vt:lpstr>
      <vt:lpstr>Португалия</vt:lpstr>
      <vt:lpstr>Презентация PowerPoint</vt:lpstr>
      <vt:lpstr>Страны на  Апеннинском полуострове </vt:lpstr>
      <vt:lpstr>Рельеф </vt:lpstr>
      <vt:lpstr>Апеннинские горы</vt:lpstr>
      <vt:lpstr>Реки  и Моря</vt:lpstr>
      <vt:lpstr>Климат</vt:lpstr>
      <vt:lpstr>Презентация PowerPoint</vt:lpstr>
      <vt:lpstr>Италия</vt:lpstr>
      <vt:lpstr>Колизей </vt:lpstr>
      <vt:lpstr>Пизанская башня</vt:lpstr>
      <vt:lpstr>Фонтан Треви</vt:lpstr>
      <vt:lpstr>Ватикан</vt:lpstr>
      <vt:lpstr>Презентация PowerPoint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67</cp:revision>
  <dcterms:created xsi:type="dcterms:W3CDTF">2022-01-30T07:49:34Z</dcterms:created>
  <dcterms:modified xsi:type="dcterms:W3CDTF">2022-01-30T13:20:38Z</dcterms:modified>
</cp:coreProperties>
</file>