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46" r:id="rId3"/>
  </p:sldMasterIdLst>
  <p:sldIdLst>
    <p:sldId id="257" r:id="rId4"/>
    <p:sldId id="259" r:id="rId5"/>
    <p:sldId id="261" r:id="rId6"/>
    <p:sldId id="260" r:id="rId7"/>
    <p:sldId id="263" r:id="rId8"/>
    <p:sldId id="265" r:id="rId9"/>
    <p:sldId id="267" r:id="rId10"/>
    <p:sldId id="266" r:id="rId11"/>
    <p:sldId id="262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200" b="0" strike="noStrike" spc="-1" smtClean="0">
                <a:latin typeface="Arial"/>
              </a:rPr>
              <a:t>Образец подзаголовка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200" b="0" strike="noStrike" spc="-1" smtClean="0">
                <a:latin typeface="Arial"/>
              </a:rPr>
              <a:t>Образец подзаголовка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200" b="0" strike="noStrike" spc="-1" smtClean="0">
                <a:latin typeface="Arial"/>
              </a:rPr>
              <a:t>Образец подзаголовка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200" b="0" strike="noStrike" spc="-1" smtClean="0">
                <a:latin typeface="Arial"/>
              </a:rPr>
              <a:t>Образец подзаголовка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 smtClean="0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ru-RU" sz="2800" b="0" strike="noStrike" spc="-1" smtClean="0">
                <a:solidFill>
                  <a:srgbClr val="000000"/>
                </a:solidFill>
                <a:latin typeface="Calibri"/>
              </a:rPr>
              <a:t>Образец текста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9/22/2025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8814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803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3182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7946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12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E80666-FB37-4B36-9149-507F3B0178E3}" type="datetimeFigureOut">
              <a:rPr lang="en-US" smtClean="0"/>
              <a:pPr/>
              <a:t>9/22/2025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5810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1792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0244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0472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157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2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ru-RU" sz="6000" b="0" strike="noStrike" spc="-1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lang="ru-RU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/>
          <a:lstStyle/>
          <a:p>
            <a:endParaRPr lang="ru-RU"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4328D717-47F3-4D3C-A7C2-4FFA3BD54B35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9/22/2025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11CF1C0E-7190-4B94-8B3D-FAD27B240592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правки текста заголовка щёлкните мышью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790FDEF-0AEE-420D-B0BF-5EB6056564F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D1D15D8-BF11-4C21-AA51-A77D0CD805B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38141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Технология формирования 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и развития вычислительных 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навыков учащихся 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91880" y="5517232"/>
            <a:ext cx="34023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Учитель математики </a:t>
            </a:r>
          </a:p>
          <a:p>
            <a:pPr algn="ctr"/>
            <a:r>
              <a:rPr lang="ru-RU" dirty="0" smtClean="0"/>
              <a:t>МАОУ «</a:t>
            </a:r>
            <a:r>
              <a:rPr lang="ru-RU" dirty="0" err="1" smtClean="0"/>
              <a:t>Боровинская</a:t>
            </a:r>
            <a:r>
              <a:rPr lang="ru-RU" dirty="0" smtClean="0"/>
              <a:t> СОШ»</a:t>
            </a:r>
          </a:p>
          <a:p>
            <a:pPr algn="ctr"/>
            <a:r>
              <a:rPr lang="ru-RU" dirty="0" smtClean="0"/>
              <a:t>Пилипенко А.В.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4662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Развитие</a:t>
            </a:r>
            <a:r>
              <a:rPr lang="ru-RU" sz="2800" dirty="0"/>
              <a:t> </a:t>
            </a:r>
            <a:r>
              <a:rPr lang="ru-RU" sz="2800" b="1" dirty="0"/>
              <a:t>вычислительных</a:t>
            </a:r>
            <a:r>
              <a:rPr lang="ru-RU" sz="2800" dirty="0"/>
              <a:t> </a:t>
            </a:r>
            <a:r>
              <a:rPr lang="ru-RU" sz="2800" b="1" dirty="0"/>
              <a:t>навыков</a:t>
            </a:r>
            <a:r>
              <a:rPr lang="ru-RU" sz="2800" dirty="0"/>
              <a:t> — это длительный и сложный процесс, результативность которого зависит от индивидуальных особенностей </a:t>
            </a:r>
            <a:r>
              <a:rPr lang="ru-RU" sz="2800" b="1" dirty="0"/>
              <a:t>учащегося</a:t>
            </a:r>
            <a:r>
              <a:rPr lang="ru-RU" sz="2800" dirty="0"/>
              <a:t>, уровня его подготовки и от способов организации </a:t>
            </a:r>
            <a:r>
              <a:rPr lang="ru-RU" sz="2800" b="1" dirty="0"/>
              <a:t>вычислительной</a:t>
            </a:r>
            <a:r>
              <a:rPr lang="ru-RU" sz="2800" dirty="0"/>
              <a:t> деятельности, также от методических и педагогических подходов которые осуществляются к образованию </a:t>
            </a:r>
            <a:r>
              <a:rPr lang="ru-RU" sz="2800" b="1" dirty="0"/>
              <a:t>учащихся</a:t>
            </a:r>
            <a:r>
              <a:rPr lang="ru-RU" sz="2800" dirty="0"/>
              <a:t> и их математическому образованию в целом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7039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28956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440094-2B09-4DFD-8661-9EB032A94251}" type="slidenum">
              <a:rPr lang="ru-RU" altLang="ru-RU">
                <a:latin typeface="Arial Black" pitchFamily="34" charset="0"/>
              </a:rPr>
              <a:pPr eaLnBrk="1" hangingPunct="1"/>
              <a:t>3</a:t>
            </a:fld>
            <a:endParaRPr lang="ru-RU" altLang="ru-RU">
              <a:latin typeface="Arial Black" pitchFamily="34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739031" y="1124744"/>
            <a:ext cx="7872413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r>
              <a:rPr lang="ru-RU" sz="3200" kern="0" dirty="0">
                <a:latin typeface="+mn-lt"/>
              </a:rPr>
              <a:t>Снижение уровня навыков вычислений и тождественных преобразований.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r>
              <a:rPr lang="ru-RU" sz="3200" kern="0" dirty="0">
                <a:latin typeface="+mn-lt"/>
              </a:rPr>
              <a:t>Нерациональное вычисление.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r>
              <a:rPr lang="ru-RU" sz="3200" kern="0" dirty="0">
                <a:latin typeface="+mn-lt"/>
              </a:rPr>
              <a:t>При вычислении все чаще прибегают к помощи технических средств – калькуляторам.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endParaRPr lang="ru-RU" sz="32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endParaRPr lang="ru-RU" sz="32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endParaRPr lang="ru-RU" sz="32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endParaRPr lang="ru-RU" sz="32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Blip>
                <a:blip r:embed="rId2"/>
              </a:buBlip>
              <a:defRPr/>
            </a:pPr>
            <a:endParaRPr lang="ru-RU" sz="32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endParaRPr lang="ru-RU" sz="3200" kern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013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052736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	Полноценный </a:t>
            </a:r>
            <a:r>
              <a:rPr lang="ru-RU" sz="2800" dirty="0"/>
              <a:t>вычислительный навык обучающихся характеризуется следующими показателями: </a:t>
            </a:r>
            <a:endParaRPr lang="ru-RU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правильностью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осознанностью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рациональностью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обобщенностью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автоматизмом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/>
              <a:t>прочностью.</a:t>
            </a:r>
          </a:p>
        </p:txBody>
      </p:sp>
    </p:spTree>
    <p:extLst>
      <p:ext uri="{BB962C8B-B14F-4D97-AF65-F5344CB8AC3E}">
        <p14:creationId xmlns:p14="http://schemas.microsoft.com/office/powerpoint/2010/main" val="832028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2813"/>
            <a:r>
              <a:rPr lang="ru-RU" altLang="ru-RU" smtClean="0">
                <a:solidFill>
                  <a:schemeClr val="tx2"/>
                </a:solidFill>
              </a:rPr>
              <a:t>Способы решения проблем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/>
          <a:lstStyle/>
          <a:p>
            <a:pPr defTabSz="912813"/>
            <a:r>
              <a:rPr lang="ru-RU" altLang="ru-RU" dirty="0" smtClean="0"/>
              <a:t>1) игры, игровые моменты и занимательные задачи; </a:t>
            </a:r>
          </a:p>
          <a:p>
            <a:pPr defTabSz="912813"/>
            <a:r>
              <a:rPr lang="ru-RU" altLang="ru-RU" dirty="0" smtClean="0"/>
              <a:t>2) тесты «Проверь себя сам»; </a:t>
            </a:r>
          </a:p>
          <a:p>
            <a:pPr defTabSz="912813"/>
            <a:r>
              <a:rPr lang="ru-RU" altLang="ru-RU" dirty="0" smtClean="0"/>
              <a:t>3) математические диктанты; </a:t>
            </a:r>
          </a:p>
          <a:p>
            <a:pPr defTabSz="912813"/>
            <a:r>
              <a:rPr lang="ru-RU" altLang="ru-RU" dirty="0" smtClean="0"/>
              <a:t>5) творческие задания и конкурсы;</a:t>
            </a:r>
          </a:p>
          <a:p>
            <a:pPr defTabSz="912813"/>
            <a:r>
              <a:rPr lang="ru-RU" altLang="ru-RU" dirty="0" smtClean="0"/>
              <a:t> 6) различные  приемы устных вычислений.</a:t>
            </a:r>
          </a:p>
          <a:p>
            <a:pPr defTabSz="912813"/>
            <a:endParaRPr lang="ru-RU" altLang="ru-RU" dirty="0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28956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411DB8-3A6C-410A-9A6D-E95005CB7980}" type="slidenum">
              <a:rPr lang="ru-RU" altLang="ru-RU">
                <a:latin typeface="Arial Black" pitchFamily="34" charset="0"/>
              </a:rPr>
              <a:pPr eaLnBrk="1" hangingPunct="1"/>
              <a:t>5</a:t>
            </a:fld>
            <a:endParaRPr lang="ru-RU" altLang="ru-RU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30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Игра «Исправляем ошибки».</a:t>
            </a:r>
            <a:r>
              <a:rPr lang="ru-RU" dirty="0"/>
              <a:t> </a:t>
            </a:r>
            <a:r>
              <a:rPr lang="ru-RU" i="1" dirty="0"/>
              <a:t>Цель игры</a:t>
            </a:r>
            <a:r>
              <a:rPr lang="ru-RU" dirty="0"/>
              <a:t>: развитие критичности мышления, самоконтроля, внимания, умения обосновывать свою точку зрения.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11560" y="1484784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 Незнайка сравнил числа. Внимательно посмотрите, все ли он сделал правильно. Найдите ошибки и объясните их.</a:t>
            </a:r>
          </a:p>
          <a:p>
            <a:r>
              <a:rPr lang="ru-RU" dirty="0"/>
              <a:t>0,5&gt;0,724;                              0,0013&lt;0,00127;               55,7&lt;55,700;</a:t>
            </a:r>
          </a:p>
          <a:p>
            <a:r>
              <a:rPr lang="ru-RU" dirty="0"/>
              <a:t>7,6421&gt;7,6429;                      0,908&lt;0,918;                     8,605=8,6005.</a:t>
            </a:r>
          </a:p>
          <a:p>
            <a:r>
              <a:rPr lang="ru-RU" dirty="0"/>
              <a:t>2. Незнайка решил несколько примеров на сложение и вычитание десятичных дробей. Найдите ошибки и объясните их.</a:t>
            </a:r>
          </a:p>
          <a:p>
            <a:r>
              <a:rPr lang="ru-RU" dirty="0"/>
              <a:t>2,7+3,651+6,351;          0,325+11,76=15,01;                0,17+1+0,18;</a:t>
            </a:r>
          </a:p>
          <a:p>
            <a:r>
              <a:rPr lang="ru-RU" dirty="0"/>
              <a:t>2-0,63=1,63;                  117,7-10,07=107,77;              0,632-0,124=0,508.</a:t>
            </a:r>
          </a:p>
          <a:p>
            <a:r>
              <a:rPr lang="ru-RU" dirty="0"/>
              <a:t>3. Незнайка решил уравнение х+3,75=6,9 тремя способами, но ответы не совпали. Почему? Найдите ошибки и объясните их.</a:t>
            </a:r>
          </a:p>
        </p:txBody>
      </p:sp>
      <p:pic>
        <p:nvPicPr>
          <p:cNvPr id="1039" name="Рисунок 5" descr="http://www.bestreferat.ru/images/paper/93/72/457729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788" y="4414678"/>
            <a:ext cx="449263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Рисунок 6" descr="http://www.bestreferat.ru/images/paper/94/72/45772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164" y="4378974"/>
            <a:ext cx="427038" cy="4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Рисунок 7" descr="http://www.bestreferat.ru/images/paper/95/72/457729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455" y="5505921"/>
            <a:ext cx="503238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251520" y="4425563"/>
            <a:ext cx="25369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 I. х=6,9-3,75,  х=3,25.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93346" y="4465105"/>
            <a:ext cx="289694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 II. х=6,9+3,75, х=4,44.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684584" y="5470525"/>
            <a:ext cx="268091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 III. х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661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4" name="Picture 6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7" t="18724" r="31193" b="7565"/>
          <a:stretch/>
        </p:blipFill>
        <p:spPr bwMode="auto">
          <a:xfrm>
            <a:off x="2915816" y="476672"/>
            <a:ext cx="5904656" cy="5885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89" name="Прямоугольник 6188"/>
          <p:cNvSpPr/>
          <p:nvPr/>
        </p:nvSpPr>
        <p:spPr>
          <a:xfrm>
            <a:off x="7392" y="1052736"/>
            <a:ext cx="286847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Тест: </a:t>
            </a:r>
          </a:p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Проверь</a:t>
            </a:r>
          </a:p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себя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5395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7027"/>
            <a:ext cx="87129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Диктант  </a:t>
            </a:r>
            <a:r>
              <a:rPr lang="ru-RU" sz="2000" b="1" dirty="0"/>
              <a:t>«Взаимное расположение прямых»</a:t>
            </a:r>
            <a:endParaRPr lang="ru-RU" sz="2000" dirty="0"/>
          </a:p>
          <a:p>
            <a:r>
              <a:rPr lang="ru-RU" sz="2000" b="1" dirty="0"/>
              <a:t> </a:t>
            </a:r>
            <a:r>
              <a:rPr lang="ru-RU" sz="2000" dirty="0" smtClean="0"/>
              <a:t>Закончите </a:t>
            </a:r>
            <a:r>
              <a:rPr lang="ru-RU" sz="2000" dirty="0"/>
              <a:t>предложения:</a:t>
            </a:r>
          </a:p>
          <a:p>
            <a:r>
              <a:rPr lang="ru-RU" sz="2000" dirty="0"/>
              <a:t>а) Две прямые в пространстве называются параллельными, если ________________________________________________________ .</a:t>
            </a:r>
          </a:p>
          <a:p>
            <a:r>
              <a:rPr lang="ru-RU" sz="2000" dirty="0"/>
              <a:t>б) Две прямые называются скрещивающимися, если ________________________________________________________ .</a:t>
            </a:r>
          </a:p>
          <a:p>
            <a:r>
              <a:rPr lang="ru-RU" sz="2000" dirty="0"/>
              <a:t>2. Заполните пропуски, чтобы получилось верное утверждение:</a:t>
            </a:r>
          </a:p>
          <a:p>
            <a:r>
              <a:rPr lang="ru-RU" sz="2000" dirty="0"/>
              <a:t>а)  Две пересекающиеся прямые лежат в _______________ плоскости;</a:t>
            </a:r>
          </a:p>
          <a:p>
            <a:r>
              <a:rPr lang="ru-RU" sz="2000" dirty="0"/>
              <a:t>б) Если прямые а и в имеют две общую точку, то они ___________________ .</a:t>
            </a:r>
          </a:p>
          <a:p>
            <a:r>
              <a:rPr lang="ru-RU" sz="2000" dirty="0"/>
              <a:t>в) Если одна из двух прямых лежит в плоскости, а другая пересекает эту плоскость в точке, не принадлежащей первой прямой, то данные прямые _______________________________ .</a:t>
            </a:r>
          </a:p>
          <a:p>
            <a:r>
              <a:rPr lang="ru-RU" sz="2000" dirty="0"/>
              <a:t>г) Через точку пересечения двух данных прямых можно провести третью ______________________ , не лежащую с ними в одной плоскости</a:t>
            </a:r>
            <a:r>
              <a:rPr lang="ru-RU" sz="200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96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5" name="Picture 4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7" t="18723" r="15027" b="14610"/>
          <a:stretch/>
        </p:blipFill>
        <p:spPr bwMode="auto">
          <a:xfrm>
            <a:off x="1187624" y="528010"/>
            <a:ext cx="7574558" cy="3907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3491880" y="4653136"/>
            <a:ext cx="864096" cy="3121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619672" y="43651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Восстанови цепочку выражения:</a:t>
            </a:r>
          </a:p>
          <a:p>
            <a:r>
              <a:rPr lang="en-US" dirty="0"/>
              <a:t>                                    </a:t>
            </a:r>
            <a:r>
              <a:rPr lang="en-US" dirty="0" smtClean="0"/>
              <a:t>log</a:t>
            </a:r>
            <a:r>
              <a:rPr lang="en-US" baseline="-25000" dirty="0" smtClean="0"/>
              <a:t>3</a:t>
            </a:r>
            <a:r>
              <a:rPr lang="en-US" dirty="0" smtClean="0"/>
              <a:t>81</a:t>
            </a:r>
          </a:p>
          <a:p>
            <a:endParaRPr lang="ru-RU" dirty="0"/>
          </a:p>
          <a:p>
            <a:r>
              <a:rPr lang="en-US" dirty="0"/>
              <a:t>                    </a:t>
            </a:r>
            <a:r>
              <a:rPr lang="en-US" dirty="0" smtClean="0"/>
              <a:t>+ </a:t>
            </a:r>
            <a:r>
              <a:rPr lang="en-US" dirty="0"/>
              <a:t>lg10       </a:t>
            </a:r>
            <a:r>
              <a:rPr lang="ru-RU" dirty="0" smtClean="0"/>
              <a:t> </a:t>
            </a:r>
            <a:r>
              <a:rPr lang="en-US" dirty="0" smtClean="0"/>
              <a:t>             </a:t>
            </a:r>
            <a:r>
              <a:rPr lang="en-US" dirty="0"/>
              <a:t>-</a:t>
            </a:r>
            <a:r>
              <a:rPr lang="en-US" dirty="0" smtClean="0"/>
              <a:t>log</a:t>
            </a:r>
            <a:r>
              <a:rPr lang="en-US" baseline="-25000" dirty="0" smtClean="0"/>
              <a:t>5</a:t>
            </a:r>
            <a:r>
              <a:rPr lang="en-US" dirty="0" smtClean="0"/>
              <a:t>1</a:t>
            </a:r>
          </a:p>
          <a:p>
            <a:endParaRPr lang="en-US" dirty="0"/>
          </a:p>
          <a:p>
            <a:r>
              <a:rPr lang="en-US" dirty="0" smtClean="0"/>
              <a:t>                                     *</a:t>
            </a:r>
            <a:endParaRPr lang="ru-RU" dirty="0"/>
          </a:p>
        </p:txBody>
      </p:sp>
      <p:cxnSp>
        <p:nvCxnSpPr>
          <p:cNvPr id="50" name="Прямая со стрелкой 49"/>
          <p:cNvCxnSpPr/>
          <p:nvPr/>
        </p:nvCxnSpPr>
        <p:spPr>
          <a:xfrm flipH="1">
            <a:off x="3275856" y="5013176"/>
            <a:ext cx="360040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3995936" y="5013176"/>
            <a:ext cx="623329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Шестиугольник 53"/>
          <p:cNvSpPr/>
          <p:nvPr/>
        </p:nvSpPr>
        <p:spPr>
          <a:xfrm>
            <a:off x="2555776" y="5733256"/>
            <a:ext cx="1205880" cy="432048"/>
          </a:xfrm>
          <a:prstGeom prst="hexag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Шестиугольник 55"/>
          <p:cNvSpPr/>
          <p:nvPr/>
        </p:nvSpPr>
        <p:spPr>
          <a:xfrm>
            <a:off x="4026991" y="5733256"/>
            <a:ext cx="1205880" cy="432048"/>
          </a:xfrm>
          <a:prstGeom prst="hexag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3158716" y="6165304"/>
            <a:ext cx="0" cy="2880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4619265" y="6165304"/>
            <a:ext cx="0" cy="2880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Овал 57"/>
          <p:cNvSpPr/>
          <p:nvPr/>
        </p:nvSpPr>
        <p:spPr>
          <a:xfrm>
            <a:off x="3625038" y="6178996"/>
            <a:ext cx="671704" cy="5486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1" name="Прямая соединительная линия 60"/>
          <p:cNvCxnSpPr>
            <a:endCxn id="58" idx="2"/>
          </p:cNvCxnSpPr>
          <p:nvPr/>
        </p:nvCxnSpPr>
        <p:spPr>
          <a:xfrm>
            <a:off x="3158716" y="6453336"/>
            <a:ext cx="46632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4296742" y="6467772"/>
            <a:ext cx="32252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52" name="Прямоугольник 5151"/>
          <p:cNvSpPr/>
          <p:nvPr/>
        </p:nvSpPr>
        <p:spPr>
          <a:xfrm>
            <a:off x="-576063" y="-171400"/>
            <a:ext cx="32758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Устно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: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4806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1916832"/>
            <a:ext cx="41215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1238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ablon_07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algebra</Template>
  <TotalTime>148</TotalTime>
  <Words>123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DejaVu Sans</vt:lpstr>
      <vt:lpstr>Symbol</vt:lpstr>
      <vt:lpstr>Times New Roman</vt:lpstr>
      <vt:lpstr>Wingdings</vt:lpstr>
      <vt:lpstr>Тема Office</vt:lpstr>
      <vt:lpstr>Office Theme</vt:lpstr>
      <vt:lpstr>shablon_07</vt:lpstr>
      <vt:lpstr>Презентация PowerPoint</vt:lpstr>
      <vt:lpstr>Презентация PowerPoint</vt:lpstr>
      <vt:lpstr>Презентация PowerPoint</vt:lpstr>
      <vt:lpstr>Презентация PowerPoint</vt:lpstr>
      <vt:lpstr>Способы решения проблем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</dc:creator>
  <cp:lastModifiedBy>TETIS</cp:lastModifiedBy>
  <cp:revision>9</cp:revision>
  <dcterms:created xsi:type="dcterms:W3CDTF">2021-09-20T04:57:04Z</dcterms:created>
  <dcterms:modified xsi:type="dcterms:W3CDTF">2025-09-22T11:18:34Z</dcterms:modified>
</cp:coreProperties>
</file>