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4" r:id="rId4"/>
    <p:sldId id="262" r:id="rId5"/>
    <p:sldId id="263" r:id="rId6"/>
    <p:sldId id="265" r:id="rId7"/>
    <p:sldId id="267" r:id="rId8"/>
    <p:sldId id="269" r:id="rId9"/>
    <p:sldId id="270" r:id="rId10"/>
    <p:sldId id="271" r:id="rId11"/>
    <p:sldId id="268" r:id="rId12"/>
    <p:sldId id="272" r:id="rId13"/>
    <p:sldId id="266" r:id="rId14"/>
    <p:sldId id="260" r:id="rId15"/>
    <p:sldId id="25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3" d="100"/>
          <a:sy n="73" d="100"/>
        </p:scale>
        <p:origin x="-1013" y="-26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796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27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168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161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108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05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203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089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840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75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617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2C7B6-7002-4D52-A8E2-8FFC92F8685D}" type="datetimeFigureOut">
              <a:rPr lang="ru-RU" smtClean="0"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DC6EA-786E-47C0-A56F-706A561BE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823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4491" y="1319645"/>
            <a:ext cx="9144000" cy="3208627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Воспитание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образовании,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мои успешные практики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22863" y="5597093"/>
            <a:ext cx="9144000" cy="886835"/>
          </a:xfrm>
        </p:spPr>
        <p:txBody>
          <a:bodyPr/>
          <a:lstStyle/>
          <a:p>
            <a:r>
              <a:rPr lang="ru-RU" dirty="0" smtClean="0"/>
              <a:t>МБОУ «</a:t>
            </a:r>
            <a:r>
              <a:rPr lang="ru-RU" dirty="0" err="1" smtClean="0"/>
              <a:t>Райковская</a:t>
            </a:r>
            <a:r>
              <a:rPr lang="ru-RU" dirty="0" smtClean="0"/>
              <a:t> СОШ им. Н.И. Носова»</a:t>
            </a:r>
          </a:p>
          <a:p>
            <a:r>
              <a:rPr lang="ru-RU" dirty="0" smtClean="0"/>
              <a:t>учитель математики, Козлова Наталья Анатольевна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052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0592" y="529936"/>
            <a:ext cx="9743208" cy="5642264"/>
          </a:xfrm>
        </p:spPr>
        <p:txBody>
          <a:bodyPr/>
          <a:lstStyle/>
          <a:p>
            <a:pPr algn="ctr"/>
            <a: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«Воспитывает всё: люди, вещи, явления, но прежде всего и больше всего – люди. Из них на первом месте родители и педагоги».</a:t>
            </a:r>
            <a:br>
              <a:rPr lang="ru-RU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                     </a:t>
            </a:r>
            <a:r>
              <a:rPr lang="ru-RU" sz="3200" dirty="0" smtClean="0"/>
              <a:t>Макаренко А.С.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5093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13189" y="1668471"/>
            <a:ext cx="7965642" cy="4154984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Что же такое</a:t>
            </a:r>
          </a:p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воспитание </a:t>
            </a:r>
          </a:p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 образовании?</a:t>
            </a:r>
            <a:endParaRPr lang="ru-RU" sz="8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079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09155"/>
            <a:ext cx="10515600" cy="5667808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     </a:t>
            </a:r>
            <a:r>
              <a:rPr lang="ru-RU" sz="3200" b="1" dirty="0" smtClean="0"/>
              <a:t>Воспитание </a:t>
            </a:r>
            <a:r>
              <a:rPr lang="ru-RU" sz="3200" b="1" dirty="0"/>
              <a:t>в образовании</a:t>
            </a:r>
            <a:r>
              <a:rPr lang="ru-RU" sz="3200" dirty="0"/>
              <a:t> — это </a:t>
            </a:r>
            <a:r>
              <a:rPr lang="ru-RU" sz="3200" b="1" dirty="0"/>
              <a:t>целенаправленная специально организованная деятельность по формированию личности</a:t>
            </a:r>
            <a:r>
              <a:rPr lang="ru-RU" sz="3200" dirty="0"/>
              <a:t>, характеризующаяся взаимодействием воспитателей и воспитанников и осуществляемая в рамках педагогической системы (учреждения). </a:t>
            </a:r>
            <a:endParaRPr lang="ru-RU" sz="3200" dirty="0" smtClean="0"/>
          </a:p>
          <a:p>
            <a:pPr marL="0" indent="0">
              <a:buNone/>
            </a:pPr>
            <a:r>
              <a:rPr lang="ru-RU" sz="3200" b="1" dirty="0" smtClean="0"/>
              <a:t>     Цель </a:t>
            </a:r>
            <a:r>
              <a:rPr lang="ru-RU" sz="3200" b="1" dirty="0"/>
              <a:t>воспитания</a:t>
            </a:r>
            <a:r>
              <a:rPr lang="ru-RU" sz="3200" dirty="0"/>
              <a:t> — достижение прогнозируемых результатов при подготовке молодого поколения к будущей общественной и личной жизни с целью развития и формирования личностных качеств, взглядов, ценностей, знаний, умений, навыков.</a:t>
            </a:r>
          </a:p>
        </p:txBody>
      </p:sp>
    </p:spTree>
    <p:extLst>
      <p:ext uri="{BB962C8B-B14F-4D97-AF65-F5344CB8AC3E}">
        <p14:creationId xmlns:p14="http://schemas.microsoft.com/office/powerpoint/2010/main" val="350007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0995" y="322262"/>
            <a:ext cx="10713027" cy="644093"/>
          </a:xfrm>
        </p:spPr>
        <p:txBody>
          <a:bodyPr>
            <a:normAutofit/>
          </a:bodyPr>
          <a:lstStyle/>
          <a:p>
            <a:r>
              <a:rPr lang="ru-RU" sz="3600" b="1" dirty="0"/>
              <a:t>Основные направления воспитательного процесса</a:t>
            </a:r>
            <a:r>
              <a:rPr lang="ru-RU" sz="3600" b="1" dirty="0" smtClean="0"/>
              <a:t>:</a:t>
            </a:r>
            <a:endParaRPr lang="ru-RU" sz="36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10489" y="1023504"/>
            <a:ext cx="10099964" cy="100791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Нравственное воспитание</a:t>
            </a:r>
            <a:r>
              <a:rPr lang="ru-RU" dirty="0">
                <a:solidFill>
                  <a:schemeClr val="tx1"/>
                </a:solidFill>
              </a:rPr>
              <a:t> направлено на обучение личности социально приемлемым нормам поведения, привитие ей культурных ценностей, обычаев, правил, выработку адекватного отношения к обществу, другим людям и т.д.. 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14398" y="2202870"/>
            <a:ext cx="10099964" cy="82434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Гражданско-патриотическое </a:t>
            </a:r>
            <a:r>
              <a:rPr lang="ru-RU" b="1" dirty="0">
                <a:solidFill>
                  <a:schemeClr val="tx1"/>
                </a:solidFill>
              </a:rPr>
              <a:t>воспитание</a:t>
            </a:r>
            <a:r>
              <a:rPr lang="ru-RU" dirty="0">
                <a:solidFill>
                  <a:schemeClr val="tx1"/>
                </a:solidFill>
              </a:rPr>
              <a:t> предполагает привитие человеку чувства сопричастности к своей родине, уважение к своей стране и её истории, патриотичной настроенности и т.д.. 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97527" y="3138054"/>
            <a:ext cx="10099964" cy="72736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Формирование глобального мышления, научного мировоззрения</a:t>
            </a:r>
            <a:r>
              <a:rPr lang="ru-RU" dirty="0">
                <a:solidFill>
                  <a:schemeClr val="tx1"/>
                </a:solidFill>
              </a:rPr>
              <a:t> включает в себя развитие установок и взглядов через развитие способностей интеллекта к анализу и исследованию.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14398" y="4234294"/>
            <a:ext cx="10099964" cy="71004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Физическое воспитание</a:t>
            </a:r>
            <a:r>
              <a:rPr lang="ru-RU" dirty="0">
                <a:solidFill>
                  <a:schemeClr val="tx1"/>
                </a:solidFill>
              </a:rPr>
              <a:t> направлено на формирование целостной личности, имеющей навык заботы о своём здоровье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10489" y="5043052"/>
            <a:ext cx="10099964" cy="71004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Эстетическое воспитание</a:t>
            </a:r>
            <a:r>
              <a:rPr lang="ru-RU" dirty="0">
                <a:solidFill>
                  <a:schemeClr val="tx1"/>
                </a:solidFill>
              </a:rPr>
              <a:t> развивает творческую сторону мышления, создаёт условия для формирования духовных ценностей. 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10489" y="5999015"/>
            <a:ext cx="10099964" cy="71004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Трудовое воспитание</a:t>
            </a:r>
            <a:r>
              <a:rPr lang="ru-RU" dirty="0">
                <a:solidFill>
                  <a:schemeClr val="tx1"/>
                </a:solidFill>
              </a:rPr>
              <a:t> направлено на формирование ответственности, мотивации к прикладному использованию полученных знаний</a:t>
            </a:r>
          </a:p>
        </p:txBody>
      </p:sp>
    </p:spTree>
    <p:extLst>
      <p:ext uri="{BB962C8B-B14F-4D97-AF65-F5344CB8AC3E}">
        <p14:creationId xmlns:p14="http://schemas.microsoft.com/office/powerpoint/2010/main" val="124272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9947" y="1668471"/>
            <a:ext cx="11292130" cy="4154984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Что для меня является</a:t>
            </a:r>
          </a:p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воспитание </a:t>
            </a:r>
          </a:p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 образовании?</a:t>
            </a:r>
            <a:endParaRPr lang="ru-RU" sz="8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81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058891" cy="1325563"/>
          </a:xfrm>
        </p:spPr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Нравственное воспитание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00200"/>
            <a:ext cx="5997143" cy="4576763"/>
          </a:xfrm>
        </p:spPr>
        <p:txBody>
          <a:bodyPr>
            <a:normAutofit/>
          </a:bodyPr>
          <a:lstStyle/>
          <a:p>
            <a:r>
              <a:rPr lang="ru-RU" dirty="0" smtClean="0"/>
              <a:t>Это, </a:t>
            </a:r>
            <a:r>
              <a:rPr lang="ru-RU" dirty="0" smtClean="0"/>
              <a:t>прежде </a:t>
            </a:r>
            <a:r>
              <a:rPr lang="ru-RU" dirty="0" smtClean="0"/>
              <a:t>всего, </a:t>
            </a:r>
            <a:r>
              <a:rPr lang="ru-RU" dirty="0" smtClean="0"/>
              <a:t>поведение </a:t>
            </a:r>
            <a:r>
              <a:rPr lang="ru-RU" dirty="0" smtClean="0"/>
              <a:t>ученика, </a:t>
            </a:r>
            <a:r>
              <a:rPr lang="ru-RU" dirty="0" smtClean="0"/>
              <a:t>соответствующее нормам и </a:t>
            </a:r>
            <a:r>
              <a:rPr lang="ru-RU" dirty="0" smtClean="0"/>
              <a:t>правилам, </a:t>
            </a:r>
            <a:r>
              <a:rPr lang="ru-RU" dirty="0" smtClean="0"/>
              <a:t>в </a:t>
            </a:r>
            <a:r>
              <a:rPr lang="ru-RU" dirty="0" smtClean="0"/>
              <a:t>ситуации, </a:t>
            </a:r>
            <a:r>
              <a:rPr lang="ru-RU" dirty="0" smtClean="0"/>
              <a:t>которой он находится в данный момент времени, основанное на восприятии себя.</a:t>
            </a:r>
          </a:p>
          <a:p>
            <a:r>
              <a:rPr lang="ru-RU" dirty="0" smtClean="0"/>
              <a:t>Для меня это воспитание основано на взаимодействии с учениками на прямую, с классным руководителем, социальным педагогом и родителями.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391" y="363681"/>
            <a:ext cx="3557650" cy="3034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9" y="3896591"/>
            <a:ext cx="4780002" cy="2334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57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25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Гражданско-патриотическое</a:t>
            </a:r>
            <a:b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воспитание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809" y="1475509"/>
            <a:ext cx="6196445" cy="4982008"/>
          </a:xfrm>
        </p:spPr>
        <p:txBody>
          <a:bodyPr/>
          <a:lstStyle/>
          <a:p>
            <a:r>
              <a:rPr lang="ru-RU" dirty="0" smtClean="0"/>
              <a:t>Это </a:t>
            </a:r>
            <a:r>
              <a:rPr lang="ru-RU" dirty="0"/>
              <a:t> воспитание полноценного гражданина современного общества и </a:t>
            </a:r>
            <a:r>
              <a:rPr lang="ru-RU" dirty="0" smtClean="0"/>
              <a:t>государства. Привитие любви и гордости за свою Родину.</a:t>
            </a:r>
          </a:p>
          <a:p>
            <a:r>
              <a:rPr lang="ru-RU" dirty="0" smtClean="0"/>
              <a:t>Для гражданского и патриотического воспитания в своей деятельности  я использую разные исторические справки и решение задач направленных в этом направлении. Сама являюсь патриотом своей Родины!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045" y="4318722"/>
            <a:ext cx="4737100" cy="237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860" y="578861"/>
            <a:ext cx="276225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72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7028" y="1597024"/>
            <a:ext cx="10515600" cy="4575175"/>
          </a:xfrm>
        </p:spPr>
        <p:txBody>
          <a:bodyPr/>
          <a:lstStyle/>
          <a:p>
            <a:r>
              <a:rPr lang="ru-RU" b="1" dirty="0"/>
              <a:t>Формирование глобального мышления</a:t>
            </a:r>
            <a:r>
              <a:rPr lang="ru-RU" dirty="0"/>
              <a:t> направлено на создание условий для понимания целостности мира и взаимосвязи в нём</a:t>
            </a:r>
            <a:r>
              <a:rPr lang="ru-RU" dirty="0" smtClean="0"/>
              <a:t>.</a:t>
            </a:r>
          </a:p>
          <a:p>
            <a:r>
              <a:rPr lang="ru-RU" b="1" dirty="0"/>
              <a:t>Формирование научного мировоззрения</a:t>
            </a:r>
            <a:r>
              <a:rPr lang="ru-RU" dirty="0"/>
              <a:t> — сложный процесс, </a:t>
            </a:r>
            <a:r>
              <a:rPr lang="ru-RU" dirty="0" smtClean="0"/>
              <a:t>который </a:t>
            </a:r>
            <a:r>
              <a:rPr lang="ru-RU" dirty="0"/>
              <a:t>происходит в течение всей жизни </a:t>
            </a:r>
            <a:r>
              <a:rPr lang="ru-RU" dirty="0" smtClean="0"/>
              <a:t>человека, он </a:t>
            </a:r>
            <a:r>
              <a:rPr lang="ru-RU" dirty="0"/>
              <a:t> формируется, прежде всего, в процессе изучения учащимися предметов естественно-математического цикла</a:t>
            </a:r>
            <a:r>
              <a:rPr lang="ru-RU" dirty="0" smtClean="0"/>
              <a:t>. </a:t>
            </a:r>
            <a:r>
              <a:rPr lang="ru-RU" dirty="0"/>
              <a:t> </a:t>
            </a:r>
            <a:endParaRPr lang="ru-RU" dirty="0" smtClean="0"/>
          </a:p>
          <a:p>
            <a:r>
              <a:rPr lang="ru-RU" dirty="0" smtClean="0"/>
              <a:t>Для формирования глобального мышления и научного мировоззрения, на уроках математики я использую </a:t>
            </a:r>
            <a:r>
              <a:rPr lang="ru-RU" dirty="0" err="1" smtClean="0"/>
              <a:t>метапредметные</a:t>
            </a:r>
            <a:r>
              <a:rPr lang="ru-RU" dirty="0" smtClean="0"/>
              <a:t> </a:t>
            </a:r>
            <a:r>
              <a:rPr lang="ru-RU" dirty="0" smtClean="0"/>
              <a:t>связи, развитие </a:t>
            </a:r>
            <a:r>
              <a:rPr lang="ru-RU" dirty="0" smtClean="0"/>
              <a:t>функциональной грамотности, </a:t>
            </a:r>
            <a:r>
              <a:rPr lang="ru-RU" dirty="0" smtClean="0"/>
              <a:t>групповую работу, практико-исследовательские работы и создание проблемных ситуаций.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Формирование мышления и мировоззрения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272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809" y="302779"/>
            <a:ext cx="10515600" cy="1325563"/>
          </a:xfrm>
        </p:spPr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Физическое воспитание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5854" y="1482725"/>
            <a:ext cx="5282046" cy="4351338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Физическое воспитание </a:t>
            </a:r>
            <a:r>
              <a:rPr lang="ru-RU" dirty="0"/>
              <a:t> — это </a:t>
            </a:r>
            <a:r>
              <a:rPr lang="ru-RU" dirty="0" smtClean="0"/>
              <a:t>организованный </a:t>
            </a:r>
            <a:r>
              <a:rPr lang="ru-RU" dirty="0"/>
              <a:t>процесс, направленный на сохранение и укрепление здоровья учащихся, а также на формирование у них навыков ЗОЖ</a:t>
            </a:r>
            <a:r>
              <a:rPr lang="ru-RU" dirty="0" smtClean="0"/>
              <a:t>.</a:t>
            </a:r>
          </a:p>
          <a:p>
            <a:r>
              <a:rPr lang="ru-RU" dirty="0" smtClean="0"/>
              <a:t>Здоровье сбережение важная часть формирования личности, и на </a:t>
            </a:r>
            <a:r>
              <a:rPr lang="ru-RU" dirty="0" smtClean="0"/>
              <a:t>уроках, обязательно, </a:t>
            </a:r>
            <a:r>
              <a:rPr lang="ru-RU" dirty="0" smtClean="0"/>
              <a:t>проводятся физкультминутки.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72" y="696625"/>
            <a:ext cx="5448418" cy="2628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073" y="3880354"/>
            <a:ext cx="5661746" cy="239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5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61765"/>
            <a:ext cx="10515600" cy="204254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 </a:t>
            </a:r>
            <a:r>
              <a:rPr lang="ru-RU" b="1" dirty="0" smtClean="0"/>
              <a:t>на </a:t>
            </a:r>
            <a:r>
              <a:rPr lang="ru-RU" b="1" dirty="0"/>
              <a:t>уроках математики</a:t>
            </a:r>
            <a:r>
              <a:rPr lang="ru-RU" dirty="0"/>
              <a:t> предполагает формирование системы знаний и навыков, относящихся ко всем формам проявления прекрасного в окружающей действительности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Использование </a:t>
            </a:r>
            <a:r>
              <a:rPr lang="ru-RU" dirty="0"/>
              <a:t>наглядности, выполнение практических заданий на внеурочной деятельности «Наглядная геометрия</a:t>
            </a:r>
            <a:r>
              <a:rPr lang="ru-RU" dirty="0" smtClean="0"/>
              <a:t>» и на уроках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56838" y="338435"/>
            <a:ext cx="7779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Эстетическое воспитание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872" y="3449781"/>
            <a:ext cx="5725643" cy="2926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28699" y="3231571"/>
            <a:ext cx="515389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вероятности и статистики, на уроках </a:t>
            </a:r>
            <a:r>
              <a:rPr lang="ru-RU" sz="2600" dirty="0" smtClean="0"/>
              <a:t>геометрии </a:t>
            </a:r>
            <a:r>
              <a:rPr lang="ru-RU" sz="2600" dirty="0"/>
              <a:t>черчение геометрических фигур, изучение </a:t>
            </a:r>
            <a:r>
              <a:rPr lang="ru-RU" sz="2600" dirty="0" smtClean="0"/>
              <a:t>симметрии, </a:t>
            </a:r>
            <a:r>
              <a:rPr lang="ru-RU" sz="2600" dirty="0"/>
              <a:t>развитие умения строить логичные рассуждения, устанавливать причинно-следственные </a:t>
            </a:r>
            <a:r>
              <a:rPr lang="ru-RU" sz="2600" dirty="0" smtClean="0"/>
              <a:t>связи и так далее.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44857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6291"/>
            <a:ext cx="7256318" cy="4956464"/>
          </a:xfrm>
        </p:spPr>
        <p:txBody>
          <a:bodyPr/>
          <a:lstStyle/>
          <a:p>
            <a:r>
              <a:rPr lang="ru-RU" dirty="0" smtClean="0"/>
              <a:t>это </a:t>
            </a:r>
            <a:r>
              <a:rPr lang="ru-RU" dirty="0"/>
              <a:t>совместная деятельность учителя и учеников, которая развивает полезные навыки, подготавливает к будущей профессии и прививает уважение к труду. </a:t>
            </a:r>
            <a:endParaRPr lang="ru-RU" dirty="0" smtClean="0"/>
          </a:p>
          <a:p>
            <a:r>
              <a:rPr lang="ru-RU" dirty="0" smtClean="0"/>
              <a:t>Самый основной труд для учителя - учить, а для ученика -учится.</a:t>
            </a:r>
          </a:p>
          <a:p>
            <a:r>
              <a:rPr lang="ru-RU" dirty="0" smtClean="0"/>
              <a:t>Но трудовое воспитание </a:t>
            </a:r>
            <a:r>
              <a:rPr lang="ru-RU" dirty="0" smtClean="0"/>
              <a:t>для ученика присутствует везде, </a:t>
            </a:r>
            <a:r>
              <a:rPr lang="ru-RU" dirty="0" smtClean="0"/>
              <a:t>не только на уроках, но и помогая при уборке </a:t>
            </a:r>
            <a:r>
              <a:rPr lang="ru-RU" dirty="0" smtClean="0"/>
              <a:t>класса, </a:t>
            </a:r>
            <a:r>
              <a:rPr lang="ru-RU" dirty="0" smtClean="0"/>
              <a:t>при уборке территории школы и многое </a:t>
            </a:r>
            <a:r>
              <a:rPr lang="ru-RU" dirty="0" smtClean="0"/>
              <a:t>другое.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8848" y="572961"/>
            <a:ext cx="66273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Трудовое воспитание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176" y="136543"/>
            <a:ext cx="4463385" cy="2509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642" y="2815936"/>
            <a:ext cx="3151520" cy="3917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55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4523" y="1668471"/>
            <a:ext cx="9942978" cy="2800767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 чему я стремлюсь</a:t>
            </a:r>
          </a:p>
          <a:p>
            <a:pPr algn="ctr"/>
            <a:r>
              <a:rPr lang="ru-RU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 воспитании ?</a:t>
            </a:r>
            <a:endParaRPr lang="ru-RU" sz="8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218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9999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Воспитание</a:t>
            </a:r>
            <a:r>
              <a:rPr lang="ru-RU" sz="3200" b="1" dirty="0" smtClean="0"/>
              <a:t> </a:t>
            </a:r>
            <a:r>
              <a:rPr lang="ru-RU" sz="3200" b="1" dirty="0"/>
              <a:t>является важным фактором развития </a:t>
            </a:r>
            <a:r>
              <a:rPr lang="ru-RU" sz="3200" b="1" dirty="0" smtClean="0"/>
              <a:t>личности каждого ученика.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06681"/>
            <a:ext cx="10515600" cy="467028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</a:t>
            </a:r>
            <a:r>
              <a:rPr lang="ru-RU" sz="3200" dirty="0" smtClean="0"/>
              <a:t>В </a:t>
            </a:r>
            <a:r>
              <a:rPr lang="ru-RU" sz="3200" dirty="0"/>
              <a:t>процессе обучения необходимо создать условия для повышения как умственного, так и эмоционального интеллекта</a:t>
            </a:r>
            <a:r>
              <a:rPr lang="ru-RU" sz="3200" dirty="0" smtClean="0"/>
              <a:t>.</a:t>
            </a:r>
          </a:p>
          <a:p>
            <a:pPr marL="0" indent="0">
              <a:buNone/>
            </a:pPr>
            <a:r>
              <a:rPr lang="ru-RU" sz="3200" dirty="0" smtClean="0"/>
              <a:t>      Для меня очень важно быть примером для своих учеников и в своей деятельности развить в них успешного, </a:t>
            </a:r>
            <a:r>
              <a:rPr lang="ru-RU" sz="3200" dirty="0" smtClean="0"/>
              <a:t>эмоционально-устойчивого </a:t>
            </a:r>
            <a:r>
              <a:rPr lang="ru-RU" sz="3200" dirty="0" smtClean="0"/>
              <a:t>человека, отвечающего за свои поступки и готового всегда прийти на помощь.  </a:t>
            </a:r>
          </a:p>
          <a:p>
            <a:pPr marL="0" indent="0"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будущем я хочу гордится своими учениками!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317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3054" y="3508952"/>
            <a:ext cx="10515600" cy="157220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Спасибо за внимание!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528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284</Words>
  <Application>Microsoft Office PowerPoint</Application>
  <PresentationFormat>Произвольный</PresentationFormat>
  <Paragraphs>47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Воспитание  в образовании,  мои успешные практики</vt:lpstr>
      <vt:lpstr>«Воспитывает всё: люди, вещи, явления, но прежде всего и больше всего – люди. Из них на первом месте родители и педагоги».                                                       Макаренко А.С.</vt:lpstr>
      <vt:lpstr>Презентация PowerPoint</vt:lpstr>
      <vt:lpstr>Презентация PowerPoint</vt:lpstr>
      <vt:lpstr>Основные направления воспитательного процесса:</vt:lpstr>
      <vt:lpstr>Презентация PowerPoint</vt:lpstr>
      <vt:lpstr>Нравственное воспитание</vt:lpstr>
      <vt:lpstr>Гражданско-патриотическое  воспитание</vt:lpstr>
      <vt:lpstr>Формирование мышления и мировоззрения</vt:lpstr>
      <vt:lpstr>Физическое воспитание</vt:lpstr>
      <vt:lpstr>Презентация PowerPoint</vt:lpstr>
      <vt:lpstr>Презентация PowerPoint</vt:lpstr>
      <vt:lpstr>Презентация PowerPoint</vt:lpstr>
      <vt:lpstr>    Воспитание является важным фактором развития личности каждого ученика.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Наталья Козлова</cp:lastModifiedBy>
  <cp:revision>28</cp:revision>
  <dcterms:created xsi:type="dcterms:W3CDTF">2025-01-09T06:02:22Z</dcterms:created>
  <dcterms:modified xsi:type="dcterms:W3CDTF">2025-06-04T04:05:59Z</dcterms:modified>
</cp:coreProperties>
</file>