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74" r:id="rId3"/>
    <p:sldId id="269" r:id="rId4"/>
    <p:sldId id="259" r:id="rId5"/>
    <p:sldId id="276" r:id="rId6"/>
    <p:sldId id="271" r:id="rId7"/>
    <p:sldId id="284" r:id="rId8"/>
    <p:sldId id="257" r:id="rId9"/>
    <p:sldId id="258" r:id="rId10"/>
    <p:sldId id="285" r:id="rId11"/>
    <p:sldId id="286" r:id="rId12"/>
    <p:sldId id="287" r:id="rId13"/>
    <p:sldId id="288" r:id="rId14"/>
    <p:sldId id="289" r:id="rId15"/>
    <p:sldId id="282" r:id="rId16"/>
    <p:sldId id="290" r:id="rId17"/>
    <p:sldId id="291" r:id="rId18"/>
    <p:sldId id="283" r:id="rId19"/>
    <p:sldId id="265" r:id="rId20"/>
    <p:sldId id="292" r:id="rId21"/>
    <p:sldId id="293" r:id="rId22"/>
    <p:sldId id="273" r:id="rId23"/>
    <p:sldId id="267" r:id="rId24"/>
    <p:sldId id="277" r:id="rId25"/>
    <p:sldId id="279" r:id="rId26"/>
    <p:sldId id="280" r:id="rId27"/>
    <p:sldId id="281" r:id="rId28"/>
    <p:sldId id="29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A063BD-8255-49E2-9F14-B172EE7AD445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4D0FC-B85E-4134-85B6-A06008D5ED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500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AF89D-C4EF-483C-A1C9-4EA5C85B44F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55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BE7FE1-2F29-493A-999F-E4A2A509DA82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954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BE7FE1-2F29-493A-999F-E4A2A509DA82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4751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BE7FE1-2F29-493A-999F-E4A2A509DA82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79214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BE7FE1-2F29-493A-999F-E4A2A509DA82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834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BE7FE1-2F29-493A-999F-E4A2A509DA82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07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BE7FE1-2F29-493A-999F-E4A2A509DA82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33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A39832-5722-40B9-82C7-B2BE645A79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D853120-AE84-44F5-BD32-96678243B3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B39BDE-A8F2-42CA-9208-64F06BA3A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D227FFE-CD91-4783-B913-5DFE798B4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E4A6D-0D96-4A3C-8FDD-2A9CABBDB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551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0770E4-A1D8-4BD8-A668-6257BED6C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2970FD-7E9F-4C3C-A89F-A8DA08378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96FCD6B-8091-4976-BCF9-FCD32B992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9A572D-9D0E-462F-A385-288D9702E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A01C4A-5345-4B19-9A87-6254A837C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516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ECBE99-7008-44A0-BB97-FAD564FF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5961401-6CAE-4EE0-ABD6-5FC3A3C9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23C7D3-6A1B-44B9-896C-64873F52E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217C4B-AA87-4371-BC99-6F56AE9AE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5DD5DE-64AD-4154-ACF7-C85286D9A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241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BDED00-0524-44A4-A834-C9DF0212A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D4A1F5-160A-4F32-8E7D-1F693DCB9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C7CFA04-B2D5-467A-AAAF-EDEA3BBD4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8E43ACF-5C79-46A2-B050-2A43F3DB1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BA96C0-FE1C-4ACB-B8FA-6D6D78B2C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7892C9B-F78A-4BAA-865C-15F94C1C1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030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378254-825D-4F84-AAD8-495F00D57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9EB434-F023-49B6-96A8-6B104D7F43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E79E29-5A4D-498E-A59A-C7BB2D6167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96C725D-D11F-471F-8382-2CEBD0F699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693EDCB-363B-4623-AADD-BCB7BF12AC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C89D19E-C8D2-4541-AB92-352161C2B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67FBE46-1FB2-497D-B46A-F67DD3F64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6C8D2CD-1A9B-4FC7-AB56-4F9B0EF2D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805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D7D2C5-5AEB-4AEB-9F72-649209097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1AAAF77-9735-40A3-B487-A65BA66A3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73FB1D2-C4E2-4C55-BBBF-A4C929AE4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EE56F81-93FF-4907-9DE7-4F850C505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850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2386B39-ECAD-4552-A268-88ADF23D7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45154CC-A288-484C-9B09-D274F91E7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7B61175-3D7E-48AC-9AAC-710B7547A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572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58F0C5-D9B9-4510-82C1-476B9DF63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995456-4278-4369-A900-2025C463D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F392897-0A2D-4380-B94A-D59B4E1542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73D6FBD-01ED-4913-ABF9-113CBE8CF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3C357F-81B7-46FE-AD23-4988A50DC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98B1CC-3B6F-4027-B257-70E22BB85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956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792317-B051-481A-AED0-86F789674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685D8C9-B099-4594-8E0A-9E061EAFE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043532-0672-4FAE-AACD-AB4F1F951C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4292BBA-37E2-4020-9BBD-5EC41A906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6450A67-EFC2-465C-A5F2-D3ABC3E32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ED90C7C-3794-4EF8-9BC9-77417A5D2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5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081D13-F230-48D8-9298-4B7A0143D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B248F37-7FFB-4CD3-AEA2-728F4834EC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A1677-7D54-4FAC-B4B9-B166984AA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55E8A6-321D-4C0C-88EE-FB6FC7141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35A272-BC8D-49C0-88FE-C607DD238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604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37DC7E4-54DE-45AE-8D5B-D5361B9EF8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20DC19C-28F6-496C-96A1-AEE0EC0A78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79EADF-9F25-497A-9CDA-DBA376A15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507374-223A-4B82-B7C1-E7D8887B1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F9C080-5BB1-4542-BD1A-D0A03D0BA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88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93C4F4-0E03-4E8B-AF7E-3790DCDB3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00F3202-2D34-461E-869D-5CC4BFA884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6847AE-17A1-460C-B8F4-9AC83C9AF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BD70F-1EC4-4953-AB7E-6464C3262E57}" type="datetimeFigureOut">
              <a:rPr lang="ru-RU" smtClean="0"/>
              <a:t>05.11.2021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65CA82-892A-41E9-BA21-B296110C44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1D156C-11C4-42C9-B532-11E815D2F1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D5401-68A0-4576-991E-D3544F4F6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132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233781-60A4-4D54-9AF1-7471678E03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4900" b="1" dirty="0"/>
              <a:t>Закрепление хронологических знаний по разделу «Россия на пути к реформам. Годы 1801-1861»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6A99D8D-A15D-4C30-8DFA-6683FA697B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Автор: Поселенов Андрей Вячеславович, учитель истории и обществознания</a:t>
            </a:r>
          </a:p>
          <a:p>
            <a:r>
              <a:rPr lang="ru-RU" dirty="0"/>
              <a:t>МОУ СОШ № 2 г. Коряжмы</a:t>
            </a:r>
          </a:p>
        </p:txBody>
      </p:sp>
    </p:spTree>
    <p:extLst>
      <p:ext uri="{BB962C8B-B14F-4D97-AF65-F5344CB8AC3E}">
        <p14:creationId xmlns:p14="http://schemas.microsoft.com/office/powerpoint/2010/main" val="1913479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B47E4E-99D6-4EF3-8E7C-9AC28B973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Пояснительная записка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EA5168-E2D5-40BC-9452-3E9029091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2773"/>
            <a:ext cx="10515600" cy="5170102"/>
          </a:xfrm>
        </p:spPr>
        <p:txBody>
          <a:bodyPr/>
          <a:lstStyle/>
          <a:p>
            <a:r>
              <a:rPr lang="ru-RU" dirty="0"/>
              <a:t>Данная презентация представляет собой подборку </a:t>
            </a:r>
            <a:r>
              <a:rPr lang="ru-RU" b="1" dirty="0"/>
              <a:t>универсальных</a:t>
            </a:r>
            <a:r>
              <a:rPr lang="ru-RU" dirty="0"/>
              <a:t> интерактивных заданий, предназначенных для использования на этапе повторения на уроках истории.</a:t>
            </a:r>
          </a:p>
          <a:p>
            <a:r>
              <a:rPr lang="ru-RU" dirty="0"/>
              <a:t>Каждое задание представляет собой подборку </a:t>
            </a:r>
            <a:r>
              <a:rPr lang="ru-RU" b="1" dirty="0"/>
              <a:t>готовых шаблонов</a:t>
            </a:r>
            <a:r>
              <a:rPr lang="ru-RU" dirty="0"/>
              <a:t>, адаптируемых в течение нескольких минут к ЛЮБОМУ уроку.</a:t>
            </a:r>
          </a:p>
          <a:p>
            <a:r>
              <a:rPr lang="ru-RU" dirty="0"/>
              <a:t>Перед каждым заданием в презентации содержится подробная инструкция по применению задания и организации работы школьников.  </a:t>
            </a:r>
          </a:p>
          <a:p>
            <a:r>
              <a:rPr lang="ru-RU" dirty="0"/>
              <a:t>Презентация содержит образцы заданий, применимых на уроке повторения по разделу «Россия на пути к реформам. Период 1801-1861 </a:t>
            </a:r>
            <a:r>
              <a:rPr lang="ru-RU" dirty="0" err="1"/>
              <a:t>гг</a:t>
            </a:r>
            <a:r>
              <a:rPr lang="ru-RU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243956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7DC9B8-7250-4DC4-9CB9-8397B9646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365125"/>
            <a:ext cx="12094347" cy="762339"/>
          </a:xfrm>
        </p:spPr>
        <p:txBody>
          <a:bodyPr>
            <a:normAutofit/>
          </a:bodyPr>
          <a:lstStyle/>
          <a:p>
            <a:r>
              <a:rPr lang="ru-RU" sz="3200" b="1" u="sng" dirty="0"/>
              <a:t>Задания на синхронизацию дат и событий с множественным выбором 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62A00D-7E2B-4FDA-9A27-5A4B89578A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53" y="1065321"/>
            <a:ext cx="12029243" cy="5792680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В заданиях этого типа обучающимся предлагается установить соответствие между событием и его датой при помощи </a:t>
            </a:r>
            <a:r>
              <a:rPr lang="en-US" sz="2000" i="0" u="sng" dirty="0">
                <a:solidFill>
                  <a:srgbClr val="202122"/>
                </a:solidFill>
                <a:effectLst/>
              </a:rPr>
              <a:t>Bluetooth</a:t>
            </a:r>
            <a:r>
              <a:rPr lang="ru-RU" sz="2000" i="0" u="sng" dirty="0">
                <a:solidFill>
                  <a:srgbClr val="202122"/>
                </a:solidFill>
                <a:effectLst/>
              </a:rPr>
              <a:t>-совместимой </a:t>
            </a:r>
            <a:r>
              <a:rPr lang="ru-RU" sz="2000" i="0" dirty="0">
                <a:solidFill>
                  <a:srgbClr val="202122"/>
                </a:solidFill>
                <a:effectLst/>
              </a:rPr>
              <a:t>мыши и</a:t>
            </a:r>
            <a:r>
              <a:rPr lang="ru-RU" sz="2000" dirty="0"/>
              <a:t> следующего алгоритма: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000" dirty="0"/>
              <a:t>Вывести презентацию в полноэкранный режим слайд-шоу.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000" dirty="0"/>
              <a:t>Назвать одно из событий, представленных в левом столбике.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000" dirty="0"/>
              <a:t>Навести указатель мыши точно на соответствующую событию дату. При этом указатель – стрелочка должна превратиться в изображение ладони с поднятым указательным пальцем.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000" dirty="0"/>
              <a:t>Нажать левую кнопку компьютерной мыши. При этом выбранная дата сама перемещается к соответствующему событию и устанавливается в правом столбике.</a:t>
            </a:r>
          </a:p>
          <a:p>
            <a:pPr marL="514350" indent="-51435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000" dirty="0"/>
              <a:t>Дети в классе, наблюдая за манипуляциями отвечающего, оказываются вовлечены в повторение дат и событий курса истории. 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</a:rPr>
              <a:t>Примечания: 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ru-RU" sz="2000" dirty="0"/>
              <a:t>Наведение указателя на дату должно быть точным, в противном случае при нажатии на кнопку мыши произойдёт смена слайда. 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ru-RU" sz="2000" dirty="0"/>
              <a:t>Допустимо использовать задание на хорошо откалиброванной интерактивной доске любого типа, так как программа </a:t>
            </a:r>
            <a:r>
              <a:rPr lang="en-US" sz="2000" b="1" dirty="0"/>
              <a:t>Microsoft PowerPoint </a:t>
            </a:r>
            <a:r>
              <a:rPr lang="ru-RU" sz="2000" dirty="0"/>
              <a:t>входит в стандартный пакет офисных приложений, установленных на рабочих компьютерах школы. </a:t>
            </a:r>
            <a:endParaRPr lang="en-US" sz="2000" dirty="0"/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ru-RU" sz="2000" dirty="0">
                <a:solidFill>
                  <a:srgbClr val="FF0000"/>
                </a:solidFill>
              </a:rPr>
              <a:t>Презентация выполнена в последней версии программы </a:t>
            </a:r>
            <a:r>
              <a:rPr lang="en-US" sz="2000" dirty="0">
                <a:solidFill>
                  <a:srgbClr val="FF0000"/>
                </a:solidFill>
              </a:rPr>
              <a:t>PowerPoint</a:t>
            </a:r>
            <a:r>
              <a:rPr lang="ru-RU" sz="2000" dirty="0">
                <a:solidFill>
                  <a:srgbClr val="FF0000"/>
                </a:solidFill>
              </a:rPr>
              <a:t>, при работе с ранними версиями возможны сбои в работе анимационных эффектов. </a:t>
            </a:r>
            <a:endParaRPr lang="en-US" sz="2000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endParaRPr lang="ru-RU" sz="2000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ru-RU" dirty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8183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2BF715-28D1-4445-806E-540599C874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A10AFDB-4602-4914-8E20-80953B3F4C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2FBC4E63-4B7A-4CDE-98F0-D14F7E739A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944048"/>
              </p:ext>
            </p:extLst>
          </p:nvPr>
        </p:nvGraphicFramePr>
        <p:xfrm>
          <a:off x="11837" y="9525"/>
          <a:ext cx="12180163" cy="3500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4878">
                  <a:extLst>
                    <a:ext uri="{9D8B030D-6E8A-4147-A177-3AD203B41FA5}">
                      <a16:colId xmlns:a16="http://schemas.microsoft.com/office/drawing/2014/main" val="2143658611"/>
                    </a:ext>
                  </a:extLst>
                </a:gridCol>
                <a:gridCol w="6075285">
                  <a:extLst>
                    <a:ext uri="{9D8B030D-6E8A-4147-A177-3AD203B41FA5}">
                      <a16:colId xmlns:a16="http://schemas.microsoft.com/office/drawing/2014/main" val="1885195561"/>
                    </a:ext>
                  </a:extLst>
                </a:gridCol>
              </a:tblGrid>
              <a:tr h="391478"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393157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pPr marL="514350" indent="-514350">
                        <a:buNone/>
                      </a:pPr>
                      <a:r>
                        <a:rPr lang="ru-RU" sz="2800" dirty="0"/>
                        <a:t>1 Правление Александра </a:t>
                      </a:r>
                      <a:r>
                        <a:rPr lang="en-US" sz="2800" dirty="0"/>
                        <a:t>I</a:t>
                      </a:r>
                      <a:r>
                        <a:rPr lang="ru-RU" sz="2800" dirty="0"/>
                        <a:t> Павловича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410449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2  Правление Николая </a:t>
                      </a:r>
                      <a:r>
                        <a:rPr lang="en-US" sz="2800" dirty="0"/>
                        <a:t>I</a:t>
                      </a:r>
                      <a:r>
                        <a:rPr lang="ru-RU" sz="2800" dirty="0"/>
                        <a:t> Павловича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437056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3 Правление Александра </a:t>
                      </a:r>
                      <a:r>
                        <a:rPr lang="en-US" sz="2800" dirty="0"/>
                        <a:t>II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4382874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4 Манифест об отмене креп. права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9009701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5 Указ о вольных хлебопашцах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439751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6 Указ об обязанных крестьянах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429545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B9ED51D-EEED-4321-89C1-02D7B28BB747}"/>
              </a:ext>
            </a:extLst>
          </p:cNvPr>
          <p:cNvSpPr txBox="1"/>
          <p:nvPr/>
        </p:nvSpPr>
        <p:spPr>
          <a:xfrm>
            <a:off x="1722267" y="4350058"/>
            <a:ext cx="1742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1801-1825</a:t>
            </a:r>
            <a:endParaRPr lang="ru-RU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77257C-3A8E-49F2-9551-1AA1A6516CF6}"/>
              </a:ext>
            </a:extLst>
          </p:cNvPr>
          <p:cNvSpPr txBox="1"/>
          <p:nvPr/>
        </p:nvSpPr>
        <p:spPr>
          <a:xfrm>
            <a:off x="4021583" y="4483223"/>
            <a:ext cx="1571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1825-1855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58D6F6-FF36-4262-B3F5-869AF3911D77}"/>
              </a:ext>
            </a:extLst>
          </p:cNvPr>
          <p:cNvSpPr txBox="1"/>
          <p:nvPr/>
        </p:nvSpPr>
        <p:spPr>
          <a:xfrm>
            <a:off x="6205491" y="5814874"/>
            <a:ext cx="1853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1855-1881</a:t>
            </a:r>
            <a:endParaRPr lang="ru-RU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D0D1AE-B282-4D6E-A900-329915FB6766}"/>
              </a:ext>
            </a:extLst>
          </p:cNvPr>
          <p:cNvSpPr txBox="1"/>
          <p:nvPr/>
        </p:nvSpPr>
        <p:spPr>
          <a:xfrm>
            <a:off x="8663369" y="5735637"/>
            <a:ext cx="1740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1861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D8C2F8-AE64-44C7-99DD-84FD37529B0B}"/>
              </a:ext>
            </a:extLst>
          </p:cNvPr>
          <p:cNvSpPr txBox="1"/>
          <p:nvPr/>
        </p:nvSpPr>
        <p:spPr>
          <a:xfrm>
            <a:off x="2066956" y="5774987"/>
            <a:ext cx="2014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1803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1985C3-E3E1-4EED-8901-358070413C49}"/>
              </a:ext>
            </a:extLst>
          </p:cNvPr>
          <p:cNvSpPr txBox="1"/>
          <p:nvPr/>
        </p:nvSpPr>
        <p:spPr>
          <a:xfrm>
            <a:off x="8726750" y="448322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1842</a:t>
            </a:r>
          </a:p>
        </p:txBody>
      </p:sp>
    </p:spTree>
    <p:extLst>
      <p:ext uri="{BB962C8B-B14F-4D97-AF65-F5344CB8AC3E}">
        <p14:creationId xmlns:p14="http://schemas.microsoft.com/office/powerpoint/2010/main" val="382429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2 0.03449 L -0.00182 0.03472 C 0.02291 0.03611 0.04765 0.04143 0.07239 0.03958 C 0.10182 0.0375 0.13125 0.03032 0.16041 0.02268 C 0.21601 0.00833 0.26002 -0.00463 0.31041 -0.04723 C 0.35885 -0.08797 0.32916 -0.0801 0.36719 -0.13519 C 0.3763 -0.14838 0.38854 -0.15325 0.39778 -0.16621 C 0.48984 -0.29537 0.472 -0.26204 0.51797 -0.37338 C 0.52018 -0.38588 0.52318 -0.39792 0.52448 -0.41088 C 0.52617 -0.42662 0.51601 -0.43033 0.50989 -0.43403 C 0.49271 -0.44468 0.47513 -0.4544 0.45755 -0.4625 C 0.42487 -0.47778 0.36302 -0.50255 0.32786 -0.50926 C 0.3095 -0.51274 0.29101 -0.51181 0.27252 -0.51297 C 0.26575 -0.50973 0.25885 -0.50672 0.25221 -0.50278 C 0.22396 -0.48565 0.24375 -0.4926 0.22526 -0.48727 C 0.22252 -0.48843 0.2138 -0.49167 0.21068 -0.49491 C 0.20989 -0.49584 0.21002 -0.49815 0.20924 -0.49885 C 0.20716 -0.50047 0.20495 -0.5007 0.20273 -0.50139 C 0.19127 -0.5051 0.19375 -0.50394 0.18086 -0.50394 L 0.18086 -0.50371 " pathEditMode="relative" rAng="0" ptsTypes="AAAAAAAAAAAA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15" y="-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4676 L -0.00364 0.04699 C 0.00964 0.04074 0.01784 0.0375 0.03268 0.02592 C 0.04375 0.01736 0.05365 0.00463 0.06472 -0.00394 C 0.14935 -0.06945 0.11042 -0.02315 0.18776 -0.10857 C 0.19453 -0.11621 0.20052 -0.1257 0.20677 -0.13449 C 0.21901 -0.15208 0.23112 -0.16991 0.2431 -0.18773 C 0.24831 -0.19537 0.25378 -0.20232 0.25847 -0.21088 C 0.26628 -0.22523 0.27357 -0.24005 0.28177 -0.25371 C 0.30495 -0.29236 0.30469 -0.28102 0.32031 -0.32222 C 0.32422 -0.33241 0.32526 -0.34352 0.32761 -0.35463 C 0.32943 -0.36296 0.33125 -0.3713 0.33347 -0.37917 C 0.33685 -0.39121 0.34206 -0.40139 0.3444 -0.41412 C 0.3461 -0.42361 0.34766 -0.4331 0.34948 -0.44259 C 0.35209 -0.45602 0.35755 -0.48264 0.35755 -0.48241 C 0.35625 -0.49861 0.35625 -0.51505 0.35391 -0.53056 C 0.353 -0.53588 0.35052 -0.54005 0.34805 -0.54352 C 0.33464 -0.5625 0.3138 -0.57477 0.29922 -0.58496 C 0.29362 -0.58889 0.28802 -0.59236 0.28242 -0.59653 C 0.27826 -0.59977 0.27448 -0.60463 0.27005 -0.60695 C 0.26419 -0.61019 0.25794 -0.61158 0.25196 -0.61343 C 0.23672 -0.61806 0.22578 -0.61991 0.21042 -0.6213 C 0.20143 -0.62199 0.19245 -0.62199 0.18347 -0.62246 C 0.16068 -0.62176 0.13776 -0.61991 0.11498 -0.61991 C 0.09571 -0.61991 0.06966 -0.62292 0.04948 -0.625 L 0.02982 -0.62384 C 0.02709 -0.62361 0.02175 -0.62246 0.02175 -0.62222 L 0.02683 -0.62246 " pathEditMode="relative" rAng="0" ptsTypes="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60" y="-3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4 0.07546 L -0.00924 0.0757 C -0.00586 0.07153 -0.00221 0.06829 0.00091 0.06366 C 0.00469 0.05833 0.00872 0.04745 0.0112 0.04028 C 0.01419 0.03171 0.01094 0.03796 0.01484 0.02616 C 0.01654 0.02083 0.01862 0.01574 0.02057 0.01065 C 0.02227 0.00671 0.02396 0.00278 0.02578 -0.00093 C 0.02761 -0.00509 0.02982 -0.00856 0.03151 -0.01273 C 0.03451 -0.01968 0.03724 -0.02685 0.03958 -0.03472 C 0.04141 -0.0412 0.04245 -0.04861 0.04388 -0.05532 C 0.0444 -0.06134 0.04544 -0.06736 0.04531 -0.07361 C 0.04518 -0.08611 0.04427 -0.09861 0.04323 -0.11111 C 0.04232 -0.11991 0.03919 -0.13449 0.03737 -0.14352 C 0.03659 -0.15208 0.03646 -0.16088 0.03516 -0.16944 C 0.03255 -0.18773 0.02865 -0.20324 0.02357 -0.21991 C 0.01693 -0.2412 0.01185 -0.25764 0.00247 -0.27546 C -0.00547 -0.29028 -0.01328 -0.30555 -0.02226 -0.31829 C -0.02578 -0.32292 -0.02943 -0.32708 -0.03255 -0.33241 C -0.0345 -0.33588 -0.04909 -0.36875 -0.05729 -0.37917 C -0.06055 -0.38333 -0.06393 -0.38727 -0.06745 -0.39074 C -0.06953 -0.39282 -0.07174 -0.39444 -0.07396 -0.39583 C -0.08932 -0.40648 -0.08203 -0.39977 -0.10234 -0.41134 C -0.10859 -0.41481 -0.11458 -0.41921 -0.12057 -0.42315 L -0.13294 -0.43079 C -0.14101 -0.44167 -0.13489 -0.43356 -0.1526 -0.45162 L -0.1526 -0.45139 C -0.1556 -0.45509 -0.15859 -0.4581 -0.16133 -0.4618 C -0.16641 -0.46852 -0.17187 -0.4743 -0.17591 -0.48264 C -0.17904 -0.48912 -0.18307 -0.49468 -0.18542 -0.50208 C -0.18555 -0.50231 -0.18867 -0.51273 -0.18971 -0.51505 C -0.19062 -0.5169 -0.19193 -0.51829 -0.19271 -0.52014 C -0.19362 -0.52245 -0.19401 -0.52546 -0.19492 -0.52801 C -0.19544 -0.52986 -0.19635 -0.53148 -0.197 -0.5331 C -0.19779 -0.53866 -0.19674 -0.53819 -0.19844 -0.53819 L -0.19844 -0.53796 " pathEditMode="relative" rAng="0" ptsTypes="AAAAAAAAAAAAAAAAAAAAAAAAAAAAAAAAA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2" y="-3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47 0.07963 L -0.00547 0.07986 C 0.01432 0.0787 0.0345 0.08241 0.05416 0.07685 C 0.08841 0.06759 0.12213 0.05231 0.15534 0.03565 C 0.19505 0.01551 0.25117 -0.02361 0.28646 -0.06551 C 0.30117 -0.08287 0.31393 -0.10533 0.32656 -0.12755 C 0.3707 -0.20625 0.36627 -0.20232 0.39492 -0.28426 C 0.4026 -0.3463 0.40716 -0.34306 0.38984 -0.41227 C 0.38711 -0.42338 0.38047 -0.43009 0.37604 -0.43958 C 0.3737 -0.44445 0.37187 -0.45 0.36953 -0.45509 C 0.36745 -0.45926 0.36497 -0.4625 0.36289 -0.46667 C 0.36159 -0.46945 0.36093 -0.47338 0.35924 -0.4757 C 0.35273 -0.48472 0.35351 -0.48171 0.35351 -0.4757 L 0.35351 -0.47546 " pathEditMode="relative" rAng="0" ptsTypes="AAAAAAAAAAAA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52" y="-2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993 L -0.00156 0.09953 C 0.01445 0.08125 0.01133 0.08588 0.03203 0.04745 C 0.08424 -0.05024 0.06367 -0.00325 0.09687 -0.08866 C 0.1039 -0.13658 0.11081 -0.16922 0.09466 -0.22709 C 0.09062 -0.24144 0.07721 -0.23311 0.06836 -0.23612 C 0.05143 -0.23311 0.0345 -0.22894 0.01745 -0.22709 C -0.01732 -0.22362 -0.15938 -0.22338 -0.16758 -0.22338 C -0.16836 -0.22292 -0.16901 -0.22246 -0.16979 -0.222 C -0.17097 -0.22107 -0.17214 -0.22014 -0.17344 -0.21945 C -0.18841 -0.21158 -0.18399 -0.21158 -0.19011 -0.21158 L -0.19011 -0.21135 " pathEditMode="relative" rAng="0" ptsTypes="AAAAAAAAAA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28" y="-1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88 -0.02454 L 0.01888 -0.0243 C 0.02175 -0.02662 0.02474 -0.02801 0.02761 -0.02986 C 0.03047 -0.03171 0.03321 -0.03472 0.03633 -0.03634 C 0.03985 -0.03796 0.04349 -0.03866 0.04727 -0.03889 C 0.06485 -0.0412 0.08125 -0.04167 0.09896 -0.04305 C 0.1043 -0.04467 0.10964 -0.0456 0.11498 -0.04792 C 0.14506 -0.06042 0.14245 -0.06134 0.16667 -0.07268 L 0.21472 -0.09444 C 0.2224 -0.09838 0.23021 -0.10208 0.23802 -0.10625 C 0.24792 -0.11134 0.25756 -0.11898 0.26784 -0.12176 C 0.29401 -0.12847 0.28086 -0.12639 0.30716 -0.12847 C 0.32383 -0.12546 0.34089 -0.12477 0.35742 -0.11944 C 0.38125 -0.11111 0.40443 -0.09768 0.428 -0.08704 C 0.43412 -0.08403 0.43998 -0.08009 0.44623 -0.07801 L 0.46146 -0.07268 C 0.47383 -0.075 0.48633 -0.07569 0.49857 -0.07893 C 0.50873 -0.08171 0.51849 -0.08704 0.52852 -0.09074 C 0.54063 -0.09491 0.55287 -0.09768 0.56459 -0.10231 C 0.57253 -0.10509 0.58008 -0.10833 0.5875 -0.11273 C 0.59219 -0.11528 0.59649 -0.12106 0.60131 -0.12292 C 0.61849 -0.13102 0.64154 -0.1331 0.65886 -0.13611 C 0.67461 -0.13542 0.69024 -0.13912 0.70612 -0.13472 C 0.71146 -0.1331 0.71589 -0.12639 0.71992 -0.11944 C 0.72617 -0.10764 0.72904 -0.08542 0.73164 -0.0713 C 0.73256 -0.05903 0.73516 -0.0463 0.73451 -0.03356 C 0.73295 -0.00602 0.72982 0.02107 0.725 0.04769 C 0.72357 0.05579 0.71979 0.06181 0.71602 0.06736 C 0.70886 0.0794 0.68881 0.10255 0.67995 0.1088 C 0.67396 0.1125 0.66732 0.1132 0.66094 0.11482 C 0.64427 0.11042 0.6267 0.11111 0.61068 0.10046 C 0.59519 0.0912 0.58177 0.07245 0.56784 0.05671 C 0.51107 -0.00694 0.54675 0.025 0.52696 0.00741 C 0.52878 -0.00463 0.528 0.00347 0.52552 -0.01967 C 0.52461 -0.02755 0.52357 -0.03588 0.52266 -0.04398 C 0.52201 -0.05995 0.51979 -0.09375 0.52188 -0.10995 C 0.52513 -0.13426 0.53607 -0.17731 0.54375 -0.1993 C 0.54883 -0.21412 0.55677 -0.23472 0.56628 -0.24352 C 0.57084 -0.24768 0.57591 -0.24977 0.58086 -0.25255 C 0.59506 -0.26018 0.59245 -0.25856 0.6056 -0.26018 C 0.62123 -0.25393 0.62631 -0.2537 0.64128 -0.23819 C 0.64805 -0.23148 0.65391 -0.22176 0.66029 -0.21366 C 0.69323 -0.12963 0.68099 -0.17083 0.69961 -0.09329 C 0.70378 -0.04653 0.71029 0.00232 0.70248 0.04908 C 0.7 0.06343 0.69597 0.07755 0.69128 0.09074 C 0.6862 0.10648 0.6806 0.12245 0.67331 0.13588 C 0.66485 0.15116 0.6556 0.16458 0.64571 0.17616 C 0.61719 0.20926 0.59232 0.22523 0.55899 0.24074 C 0.53698 0.25116 0.51472 0.26158 0.49206 0.26667 C 0.47305 0.27107 0.45378 0.26829 0.43451 0.26921 C 0.41901 0.26713 0.40326 0.26783 0.38789 0.26273 C 0.35469 0.25185 0.30013 0.21458 0.27149 0.19283 C 0.24649 0.17384 0.18789 0.12778 0.16446 0.0919 L 0.13828 0.05185 C 0.13594 0.03634 0.13386 0.02408 0.13242 0.00741 C 0.13086 -0.00995 0.12995 -0.02755 0.12878 -0.04537 C 0.13073 -0.06042 0.13112 -0.07639 0.13464 -0.09074 C 0.14024 -0.11342 0.15326 -0.13102 0.16667 -0.13727 C 0.17396 -0.14074 0.18164 -0.13842 0.1892 -0.13842 C 0.1987 -0.13333 0.20847 -0.13009 0.21758 -0.12292 C 0.21966 -0.12176 0.22123 -0.11759 0.22201 -0.11412 C 0.22539 -0.09768 0.22748 -0.08032 0.22995 -0.06366 C 0.23321 -0.04167 0.23685 -0.01967 0.23946 0.00232 C 0.24492 0.04977 0.2418 0.11551 0.26849 0.14884 C 0.3 0.1882 0.37097 0.18588 0.39818 0.19028 C 0.42175 0.18519 0.44597 0.18611 0.46875 0.17454 C 0.48151 0.16852 0.49349 0.15486 0.503 0.13843 C 0.51472 0.11783 0.52396 0.06343 0.52917 0.0375 C 0.52943 0.02384 0.53177 -0.0287 0.52696 -0.04537 C 0.51315 -0.09444 0.48815 -0.12037 0.46224 -0.14768 C 0.40313 -0.20949 0.41537 -0.19884 0.36315 -0.21875 C 0.35104 -0.21574 0.33802 -0.21852 0.32683 -0.20972 C 0.30834 -0.19583 0.29258 -0.17245 0.27578 -0.15278 C 0.24076 -0.11134 0.20638 -0.06829 0.17175 -0.02592 C 0.16407 -0.01667 0.14519 0.00903 0.13386 0.01551 C 0.12943 0.01806 0.12461 0.01736 0.12006 0.01806 C 0.11446 0.01736 0.10873 0.01875 0.10326 0.01667 C 0.09766 0.01482 0.09245 0.01042 0.08724 0.00648 C 0.07552 -0.00231 0.06381 -0.01088 0.05235 -0.0206 C 0.04349 -0.02824 0.03334 -0.03935 0.02683 -0.05301 C 0.02487 -0.05741 0.02396 -0.06273 0.0224 -0.06736 C 0.02162 -0.1037 0.01875 -0.15903 0.03269 -0.18518 C 0.04245 -0.20347 0.06081 -0.19282 0.07487 -0.19676 C 0.09453 -0.19236 0.11446 -0.19143 0.13386 -0.1838 C 0.13985 -0.18148 0.22982 -0.13333 0.24818 -0.11944 C 0.27565 -0.09768 0.2836 -0.07708 0.3086 -0.04398 C 0.32435 -0.02338 0.3392 -1.11111E-6 0.35664 0.01551 C 0.39623 0.04977 0.43594 0.04815 0.47891 0.05671 C 0.50039 0.06111 0.52162 0.06644 0.54297 0.07107 L 0.60352 0.09977 C 0.61263 0.10347 0.62175 0.11088 0.63112 0.10949 C 0.63672 0.10949 0.64063 0.10046 0.64571 0.09583 C 0.65365 0.06945 0.66016 0.04236 0.66966 0.01806 C 0.71172 -0.08773 0.8 -0.29398 0.8 -0.29375 C 0.81198 -0.39722 0.82578 -0.48495 0.8211 -0.59305 C 0.81706 -0.6831 0.8086 -0.7081 0.79102 -0.77153 C 0.76524 -0.74838 0.80586 -0.78495 0.76875 -0.74815 C 0.76498 -0.74467 0.7612 -0.74282 0.75782 -0.73912 C 0.74688 -0.72685 0.73724 -0.71088 0.72578 -0.70023 C 0.72162 -0.6963 0.71732 -0.69305 0.71315 -0.68866 C 0.71094 -0.68565 0.70912 -0.68148 0.7069 -0.67824 C 0.70456 -0.675 0.7017 -0.67268 0.69961 -0.66921 C 0.69701 -0.66528 0.69545 -0.65949 0.69297 -0.65509 C 0.68802 -0.64676 0.68295 -0.63935 0.67774 -0.63194 C 0.67565 -0.62893 0.6737 -0.62477 0.67123 -0.62268 C 0.66107 -0.61458 0.66289 -0.61643 0.65365 -0.60717 C 0.64857 -0.60208 0.64388 -0.59537 0.63815 -0.5919 C 0.63646 -0.59028 0.63451 -0.58981 0.63256 -0.58773 C 0.63008 -0.58588 0.6293 -0.58356 0.6267 -0.58264 C 0.61992 -0.58079 0.6069 -0.58055 0.60196 -0.58055 C 0.5974 -0.58055 0.59271 -0.58055 0.58789 -0.58148 C 0.58698 -0.58148 0.58568 -0.58264 0.58451 -0.58264 C 0.58112 -0.5838 0.57318 -0.58773 0.56992 -0.58773 C 0.56081 -0.58912 0.55157 -0.58981 0.54232 -0.59028 L 0.52123 -0.58565 C 0.51485 -0.5838 0.50847 -0.5838 0.50222 -0.58148 C 0.49479 -0.57847 0.49792 -0.57963 0.49284 -0.57755 C 0.48972 -0.57222 0.48933 -0.57014 0.48334 -0.57014 C 0.46615 -0.56921 0.44883 -0.57037 0.43164 -0.5713 L 0.39597 -0.57222 L 0.39011 -0.57361 C 0.38841 -0.5743 0.38672 -0.57477 0.38503 -0.57477 C 0.38112 -0.57477 0.37722 -0.5743 0.37344 -0.57361 C 0.37019 -0.57222 0.37045 -0.5743 0.37045 -0.5713 L 0.37045 -0.5713 " pathEditMode="relative" rAng="0" ptsTypes="AAAAAAAAAAAAAAAAAAAAAAAAAAAAAAAAAAAAAAA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56" y="-2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2BF715-28D1-4445-806E-540599C874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A10AFDB-4602-4914-8E20-80953B3F4C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2FBC4E63-4B7A-4CDE-98F0-D14F7E739A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008480"/>
              </p:ext>
            </p:extLst>
          </p:nvPr>
        </p:nvGraphicFramePr>
        <p:xfrm>
          <a:off x="11837" y="9525"/>
          <a:ext cx="12180163" cy="3500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4878">
                  <a:extLst>
                    <a:ext uri="{9D8B030D-6E8A-4147-A177-3AD203B41FA5}">
                      <a16:colId xmlns:a16="http://schemas.microsoft.com/office/drawing/2014/main" val="2143658611"/>
                    </a:ext>
                  </a:extLst>
                </a:gridCol>
                <a:gridCol w="6075285">
                  <a:extLst>
                    <a:ext uri="{9D8B030D-6E8A-4147-A177-3AD203B41FA5}">
                      <a16:colId xmlns:a16="http://schemas.microsoft.com/office/drawing/2014/main" val="1885195561"/>
                    </a:ext>
                  </a:extLst>
                </a:gridCol>
              </a:tblGrid>
              <a:tr h="391478"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393157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pPr marL="514350" indent="-514350">
                        <a:buNone/>
                      </a:pPr>
                      <a:r>
                        <a:rPr lang="ru-RU" sz="2800" dirty="0"/>
                        <a:t>1 Создание министерств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2410449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2  Открытие Государственного совета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437056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3 Учреждение учебных округов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4382874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4 Создание Свода законов империи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9009701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5 Реформа П.Д. Киселёва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1439751"/>
                  </a:ext>
                </a:extLst>
              </a:tr>
              <a:tr h="391478">
                <a:tc>
                  <a:txBody>
                    <a:bodyPr/>
                    <a:lstStyle/>
                    <a:p>
                      <a:r>
                        <a:rPr lang="ru-RU" sz="2800" dirty="0"/>
                        <a:t>6 Учреждение </a:t>
                      </a:r>
                      <a:r>
                        <a:rPr lang="en-US" sz="2800" dirty="0"/>
                        <a:t>III</a:t>
                      </a:r>
                      <a:r>
                        <a:rPr lang="ru-RU" sz="2800" dirty="0"/>
                        <a:t> отделения СЕИВК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429545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B9ED51D-EEED-4321-89C1-02D7B28BB747}"/>
              </a:ext>
            </a:extLst>
          </p:cNvPr>
          <p:cNvSpPr txBox="1"/>
          <p:nvPr/>
        </p:nvSpPr>
        <p:spPr>
          <a:xfrm>
            <a:off x="1722267" y="4350058"/>
            <a:ext cx="1742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180</a:t>
            </a:r>
            <a:r>
              <a:rPr lang="ru-RU" sz="2400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77257C-3A8E-49F2-9551-1AA1A6516CF6}"/>
              </a:ext>
            </a:extLst>
          </p:cNvPr>
          <p:cNvSpPr txBox="1"/>
          <p:nvPr/>
        </p:nvSpPr>
        <p:spPr>
          <a:xfrm>
            <a:off x="4021583" y="4483223"/>
            <a:ext cx="15713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1810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58D6F6-FF36-4262-B3F5-869AF3911D77}"/>
              </a:ext>
            </a:extLst>
          </p:cNvPr>
          <p:cNvSpPr txBox="1"/>
          <p:nvPr/>
        </p:nvSpPr>
        <p:spPr>
          <a:xfrm>
            <a:off x="6205491" y="5814874"/>
            <a:ext cx="1853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1804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D0D1AE-B282-4D6E-A900-329915FB6766}"/>
              </a:ext>
            </a:extLst>
          </p:cNvPr>
          <p:cNvSpPr txBox="1"/>
          <p:nvPr/>
        </p:nvSpPr>
        <p:spPr>
          <a:xfrm>
            <a:off x="8726750" y="5735637"/>
            <a:ext cx="1740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1832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D8C2F8-AE64-44C7-99DD-84FD37529B0B}"/>
              </a:ext>
            </a:extLst>
          </p:cNvPr>
          <p:cNvSpPr txBox="1"/>
          <p:nvPr/>
        </p:nvSpPr>
        <p:spPr>
          <a:xfrm>
            <a:off x="2066956" y="5774987"/>
            <a:ext cx="2014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1837-1841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1985C3-E3E1-4EED-8901-358070413C49}"/>
              </a:ext>
            </a:extLst>
          </p:cNvPr>
          <p:cNvSpPr txBox="1"/>
          <p:nvPr/>
        </p:nvSpPr>
        <p:spPr>
          <a:xfrm>
            <a:off x="8726750" y="448322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1826</a:t>
            </a:r>
          </a:p>
        </p:txBody>
      </p:sp>
    </p:spTree>
    <p:extLst>
      <p:ext uri="{BB962C8B-B14F-4D97-AF65-F5344CB8AC3E}">
        <p14:creationId xmlns:p14="http://schemas.microsoft.com/office/powerpoint/2010/main" val="338704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82 0.03449 L -0.00182 0.03472 C 0.02291 0.03611 0.04765 0.04143 0.07239 0.03958 C 0.10182 0.0375 0.13125 0.03032 0.16041 0.02268 C 0.21601 0.00833 0.26002 -0.00463 0.31041 -0.04723 C 0.35885 -0.08797 0.32916 -0.0801 0.36719 -0.13519 C 0.3763 -0.14838 0.38854 -0.15325 0.39778 -0.16621 C 0.48984 -0.29537 0.472 -0.26204 0.51797 -0.37338 C 0.52018 -0.38588 0.52318 -0.39792 0.52448 -0.41088 C 0.52617 -0.42662 0.51601 -0.43033 0.50989 -0.43403 C 0.49271 -0.44468 0.47513 -0.4544 0.45755 -0.4625 C 0.42487 -0.47778 0.36302 -0.50255 0.32786 -0.50926 C 0.3095 -0.51274 0.29101 -0.51181 0.27252 -0.51297 C 0.26575 -0.50973 0.25885 -0.50672 0.25221 -0.50278 C 0.22396 -0.48565 0.24375 -0.4926 0.22526 -0.48727 C 0.22252 -0.48843 0.2138 -0.49167 0.21068 -0.49491 C 0.20989 -0.49584 0.21002 -0.49815 0.20924 -0.49885 C 0.20716 -0.50047 0.20495 -0.5007 0.20273 -0.50139 C 0.19127 -0.5051 0.19375 -0.50394 0.18086 -0.50394 L 0.18086 -0.50371 " pathEditMode="relative" rAng="0" ptsTypes="AAAAAAAAAAAA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15" y="-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0.04676 L -0.00364 0.04699 C 0.00964 0.04074 0.01784 0.0375 0.03268 0.02592 C 0.04375 0.01736 0.05365 0.00463 0.06472 -0.00394 C 0.14935 -0.06945 0.11042 -0.02315 0.18776 -0.10857 C 0.19453 -0.11621 0.20052 -0.1257 0.20677 -0.13449 C 0.21901 -0.15208 0.23112 -0.16991 0.2431 -0.18773 C 0.24831 -0.19537 0.25378 -0.20232 0.25847 -0.21088 C 0.26628 -0.22523 0.27357 -0.24005 0.28177 -0.25371 C 0.30495 -0.29236 0.30469 -0.28102 0.32031 -0.32222 C 0.32422 -0.33241 0.32526 -0.34352 0.32761 -0.35463 C 0.32943 -0.36296 0.33125 -0.3713 0.33347 -0.37917 C 0.33685 -0.39121 0.34206 -0.40139 0.3444 -0.41412 C 0.3461 -0.42361 0.34766 -0.4331 0.34948 -0.44259 C 0.35209 -0.45602 0.35755 -0.48264 0.35755 -0.48241 C 0.35625 -0.49861 0.35625 -0.51505 0.35391 -0.53056 C 0.353 -0.53588 0.35052 -0.54005 0.34805 -0.54352 C 0.33464 -0.5625 0.3138 -0.57477 0.29922 -0.58496 C 0.29362 -0.58889 0.28802 -0.59236 0.28242 -0.59653 C 0.27826 -0.59977 0.27448 -0.60463 0.27005 -0.60695 C 0.26419 -0.61019 0.25794 -0.61158 0.25196 -0.61343 C 0.23672 -0.61806 0.22578 -0.61991 0.21042 -0.6213 C 0.20143 -0.62199 0.19245 -0.62199 0.18347 -0.62246 C 0.16068 -0.62176 0.13776 -0.61991 0.11498 -0.61991 C 0.09571 -0.61991 0.06966 -0.62292 0.04948 -0.625 L 0.02982 -0.62384 C 0.02709 -0.62361 0.02175 -0.62246 0.02175 -0.62222 L 0.02683 -0.62246 " pathEditMode="relative" rAng="0" ptsTypes="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60" y="-3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4 0.07546 L -0.00924 0.0757 C -0.00586 0.07153 -0.00221 0.06829 0.00091 0.06366 C 0.00469 0.05833 0.00872 0.04745 0.0112 0.04028 C 0.01419 0.03171 0.01094 0.03796 0.01484 0.02616 C 0.01654 0.02083 0.01862 0.01574 0.02057 0.01065 C 0.02227 0.00671 0.02396 0.00278 0.02578 -0.00093 C 0.02761 -0.00509 0.02982 -0.00856 0.03151 -0.01273 C 0.03451 -0.01968 0.03724 -0.02685 0.03958 -0.03472 C 0.04141 -0.0412 0.04245 -0.04861 0.04388 -0.05532 C 0.0444 -0.06134 0.04544 -0.06736 0.04531 -0.07361 C 0.04518 -0.08611 0.04427 -0.09861 0.04323 -0.11111 C 0.04232 -0.11991 0.03919 -0.13449 0.03737 -0.14352 C 0.03659 -0.15208 0.03646 -0.16088 0.03516 -0.16944 C 0.03255 -0.18773 0.02865 -0.20324 0.02357 -0.21991 C 0.01693 -0.2412 0.01185 -0.25764 0.00247 -0.27546 C -0.00547 -0.29028 -0.01328 -0.30555 -0.02226 -0.31829 C -0.02578 -0.32292 -0.02943 -0.32708 -0.03255 -0.33241 C -0.0345 -0.33588 -0.04909 -0.36875 -0.05729 -0.37917 C -0.06055 -0.38333 -0.06393 -0.38727 -0.06745 -0.39074 C -0.06953 -0.39282 -0.07174 -0.39444 -0.07396 -0.39583 C -0.08932 -0.40648 -0.08203 -0.39977 -0.10234 -0.41134 C -0.10859 -0.41481 -0.11458 -0.41921 -0.12057 -0.42315 L -0.13294 -0.43079 C -0.14101 -0.44167 -0.13489 -0.43356 -0.1526 -0.45162 L -0.1526 -0.45139 C -0.1556 -0.45509 -0.15859 -0.4581 -0.16133 -0.4618 C -0.16641 -0.46852 -0.17187 -0.4743 -0.17591 -0.48264 C -0.17904 -0.48912 -0.18307 -0.49468 -0.18542 -0.50208 C -0.18555 -0.50231 -0.18867 -0.51273 -0.18971 -0.51505 C -0.19062 -0.5169 -0.19193 -0.51829 -0.19271 -0.52014 C -0.19362 -0.52245 -0.19401 -0.52546 -0.19492 -0.52801 C -0.19544 -0.52986 -0.19635 -0.53148 -0.197 -0.5331 C -0.19779 -0.53866 -0.19674 -0.53819 -0.19844 -0.53819 L -0.19844 -0.53796 " pathEditMode="relative" rAng="0" ptsTypes="AAAAAAAAAAAAAAAAAAAAAAAAAAAAAAAAA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2" y="-3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47 0.07963 L -0.00547 0.07986 C 0.01432 0.0787 0.0345 0.08241 0.05416 0.07685 C 0.08841 0.06759 0.12213 0.05231 0.15534 0.03565 C 0.19505 0.01551 0.25117 -0.02361 0.28646 -0.06551 C 0.30117 -0.08287 0.31393 -0.10533 0.32656 -0.12755 C 0.3707 -0.20625 0.36627 -0.20232 0.39492 -0.28426 C 0.4026 -0.3463 0.40716 -0.34306 0.38984 -0.41227 C 0.38711 -0.42338 0.38047 -0.43009 0.37604 -0.43958 C 0.3737 -0.44445 0.37187 -0.45 0.36953 -0.45509 C 0.36745 -0.45926 0.36497 -0.4625 0.36289 -0.46667 C 0.36159 -0.46945 0.36093 -0.47338 0.35924 -0.4757 C 0.35273 -0.48472 0.35351 -0.48171 0.35351 -0.4757 L 0.35351 -0.47546 " pathEditMode="relative" rAng="0" ptsTypes="AAAAAAAAAAAA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52" y="-2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0.0993 L -0.00156 0.09953 C 0.01445 0.08125 0.01133 0.08588 0.03203 0.04745 C 0.08424 -0.05024 0.06367 -0.00325 0.09687 -0.08866 C 0.1039 -0.13658 0.11081 -0.16922 0.09466 -0.22709 C 0.09062 -0.24144 0.07721 -0.23311 0.06836 -0.23612 C 0.05143 -0.23311 0.0345 -0.22894 0.01745 -0.22709 C -0.01732 -0.22362 -0.15938 -0.22338 -0.16758 -0.22338 C -0.16836 -0.22292 -0.16901 -0.22246 -0.16979 -0.222 C -0.17097 -0.22107 -0.17214 -0.22014 -0.17344 -0.21945 C -0.18841 -0.21158 -0.18399 -0.21158 -0.19011 -0.21158 L -0.19011 -0.21135 " pathEditMode="relative" rAng="0" ptsTypes="AAAAAAAAAA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28" y="-1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88 -0.02454 L 0.01888 -0.0243 C 0.02175 -0.02662 0.02474 -0.02801 0.02761 -0.02986 C 0.03047 -0.03171 0.03321 -0.03472 0.03633 -0.03634 C 0.03985 -0.03796 0.04349 -0.03866 0.04727 -0.03889 C 0.06485 -0.0412 0.08125 -0.04167 0.09896 -0.04305 C 0.1043 -0.04467 0.10964 -0.0456 0.11498 -0.04792 C 0.14506 -0.06042 0.14245 -0.06134 0.16667 -0.07268 L 0.21472 -0.09444 C 0.2224 -0.09838 0.23021 -0.10208 0.23802 -0.10625 C 0.24792 -0.11134 0.25756 -0.11898 0.26784 -0.12176 C 0.29401 -0.12847 0.28086 -0.12639 0.30716 -0.12847 C 0.32383 -0.12546 0.34089 -0.12477 0.35742 -0.11944 C 0.38125 -0.11111 0.40443 -0.09768 0.428 -0.08704 C 0.43412 -0.08403 0.43998 -0.08009 0.44623 -0.07801 L 0.46146 -0.07268 C 0.47383 -0.075 0.48633 -0.07569 0.49857 -0.07893 C 0.50873 -0.08171 0.51849 -0.08704 0.52852 -0.09074 C 0.54063 -0.09491 0.55287 -0.09768 0.56459 -0.10231 C 0.57253 -0.10509 0.58008 -0.10833 0.5875 -0.11273 C 0.59219 -0.11528 0.59649 -0.12106 0.60131 -0.12292 C 0.61849 -0.13102 0.64154 -0.1331 0.65886 -0.13611 C 0.67461 -0.13542 0.69024 -0.13912 0.70612 -0.13472 C 0.71146 -0.1331 0.71589 -0.12639 0.71992 -0.11944 C 0.72617 -0.10764 0.72904 -0.08542 0.73164 -0.0713 C 0.73256 -0.05903 0.73516 -0.0463 0.73451 -0.03356 C 0.73295 -0.00602 0.72982 0.02107 0.725 0.04769 C 0.72357 0.05579 0.71979 0.06181 0.71602 0.06736 C 0.70886 0.0794 0.68881 0.10255 0.67995 0.1088 C 0.67396 0.1125 0.66732 0.1132 0.66094 0.11482 C 0.64427 0.11042 0.6267 0.11111 0.61068 0.10046 C 0.59519 0.0912 0.58177 0.07245 0.56784 0.05671 C 0.51107 -0.00694 0.54675 0.025 0.52696 0.00741 C 0.52878 -0.00463 0.528 0.00347 0.52552 -0.01967 C 0.52461 -0.02755 0.52357 -0.03588 0.52266 -0.04398 C 0.52201 -0.05995 0.51979 -0.09375 0.52188 -0.10995 C 0.52513 -0.13426 0.53607 -0.17731 0.54375 -0.1993 C 0.54883 -0.21412 0.55677 -0.23472 0.56628 -0.24352 C 0.57084 -0.24768 0.57591 -0.24977 0.58086 -0.25255 C 0.59506 -0.26018 0.59245 -0.25856 0.6056 -0.26018 C 0.62123 -0.25393 0.62631 -0.2537 0.64128 -0.23819 C 0.64805 -0.23148 0.65391 -0.22176 0.66029 -0.21366 C 0.69323 -0.12963 0.68099 -0.17083 0.69961 -0.09329 C 0.70378 -0.04653 0.71029 0.00232 0.70248 0.04908 C 0.7 0.06343 0.69597 0.07755 0.69128 0.09074 C 0.6862 0.10648 0.6806 0.12245 0.67331 0.13588 C 0.66485 0.15116 0.6556 0.16458 0.64571 0.17616 C 0.61719 0.20926 0.59232 0.22523 0.55899 0.24074 C 0.53698 0.25116 0.51472 0.26158 0.49206 0.26667 C 0.47305 0.27107 0.45378 0.26829 0.43451 0.26921 C 0.41901 0.26713 0.40326 0.26783 0.38789 0.26273 C 0.35469 0.25185 0.30013 0.21458 0.27149 0.19283 C 0.24649 0.17384 0.18789 0.12778 0.16446 0.0919 L 0.13828 0.05185 C 0.13594 0.03634 0.13386 0.02408 0.13242 0.00741 C 0.13086 -0.00995 0.12995 -0.02755 0.12878 -0.04537 C 0.13073 -0.06042 0.13112 -0.07639 0.13464 -0.09074 C 0.14024 -0.11342 0.15326 -0.13102 0.16667 -0.13727 C 0.17396 -0.14074 0.18164 -0.13842 0.1892 -0.13842 C 0.1987 -0.13333 0.20847 -0.13009 0.21758 -0.12292 C 0.21966 -0.12176 0.22123 -0.11759 0.22201 -0.11412 C 0.22539 -0.09768 0.22748 -0.08032 0.22995 -0.06366 C 0.23321 -0.04167 0.23685 -0.01967 0.23946 0.00232 C 0.24492 0.04977 0.2418 0.11551 0.26849 0.14884 C 0.3 0.1882 0.37097 0.18588 0.39818 0.19028 C 0.42175 0.18519 0.44597 0.18611 0.46875 0.17454 C 0.48151 0.16852 0.49349 0.15486 0.503 0.13843 C 0.51472 0.11783 0.52396 0.06343 0.52917 0.0375 C 0.52943 0.02384 0.53177 -0.0287 0.52696 -0.04537 C 0.51315 -0.09444 0.48815 -0.12037 0.46224 -0.14768 C 0.40313 -0.20949 0.41537 -0.19884 0.36315 -0.21875 C 0.35104 -0.21574 0.33802 -0.21852 0.32683 -0.20972 C 0.30834 -0.19583 0.29258 -0.17245 0.27578 -0.15278 C 0.24076 -0.11134 0.20638 -0.06829 0.17175 -0.02592 C 0.16407 -0.01667 0.14519 0.00903 0.13386 0.01551 C 0.12943 0.01806 0.12461 0.01736 0.12006 0.01806 C 0.11446 0.01736 0.10873 0.01875 0.10326 0.01667 C 0.09766 0.01482 0.09245 0.01042 0.08724 0.00648 C 0.07552 -0.00231 0.06381 -0.01088 0.05235 -0.0206 C 0.04349 -0.02824 0.03334 -0.03935 0.02683 -0.05301 C 0.02487 -0.05741 0.02396 -0.06273 0.0224 -0.06736 C 0.02162 -0.1037 0.01875 -0.15903 0.03269 -0.18518 C 0.04245 -0.20347 0.06081 -0.19282 0.07487 -0.19676 C 0.09453 -0.19236 0.11446 -0.19143 0.13386 -0.1838 C 0.13985 -0.18148 0.22982 -0.13333 0.24818 -0.11944 C 0.27565 -0.09768 0.2836 -0.07708 0.3086 -0.04398 C 0.32435 -0.02338 0.3392 -1.11111E-6 0.35664 0.01551 C 0.39623 0.04977 0.43594 0.04815 0.47891 0.05671 C 0.50039 0.06111 0.52162 0.06644 0.54297 0.07107 L 0.60352 0.09977 C 0.61263 0.10347 0.62175 0.11088 0.63112 0.10949 C 0.63672 0.10949 0.64063 0.10046 0.64571 0.09583 C 0.65365 0.06945 0.66016 0.04236 0.66966 0.01806 C 0.71172 -0.08773 0.8 -0.29398 0.8 -0.29375 C 0.81198 -0.39722 0.82578 -0.48495 0.8211 -0.59305 C 0.81706 -0.6831 0.8086 -0.7081 0.79102 -0.77153 C 0.76524 -0.74838 0.80586 -0.78495 0.76875 -0.74815 C 0.76498 -0.74467 0.7612 -0.74282 0.75782 -0.73912 C 0.74688 -0.72685 0.73724 -0.71088 0.72578 -0.70023 C 0.72162 -0.6963 0.71732 -0.69305 0.71315 -0.68866 C 0.71094 -0.68565 0.70912 -0.68148 0.7069 -0.67824 C 0.70456 -0.675 0.7017 -0.67268 0.69961 -0.66921 C 0.69701 -0.66528 0.69545 -0.65949 0.69297 -0.65509 C 0.68802 -0.64676 0.68295 -0.63935 0.67774 -0.63194 C 0.67565 -0.62893 0.6737 -0.62477 0.67123 -0.62268 C 0.66107 -0.61458 0.66289 -0.61643 0.65365 -0.60717 C 0.64857 -0.60208 0.64388 -0.59537 0.63815 -0.5919 C 0.63646 -0.59028 0.63451 -0.58981 0.63256 -0.58773 C 0.63008 -0.58588 0.6293 -0.58356 0.6267 -0.58264 C 0.61992 -0.58079 0.6069 -0.58055 0.60196 -0.58055 C 0.5974 -0.58055 0.59271 -0.58055 0.58789 -0.58148 C 0.58698 -0.58148 0.58568 -0.58264 0.58451 -0.58264 C 0.58112 -0.5838 0.57318 -0.58773 0.56992 -0.58773 C 0.56081 -0.58912 0.55157 -0.58981 0.54232 -0.59028 L 0.52123 -0.58565 C 0.51485 -0.5838 0.50847 -0.5838 0.50222 -0.58148 C 0.49479 -0.57847 0.49792 -0.57963 0.49284 -0.57755 C 0.48972 -0.57222 0.48933 -0.57014 0.48334 -0.57014 C 0.46615 -0.56921 0.44883 -0.57037 0.43164 -0.5713 L 0.39597 -0.57222 L 0.39011 -0.57361 C 0.38841 -0.5743 0.38672 -0.57477 0.38503 -0.57477 C 0.38112 -0.57477 0.37722 -0.5743 0.37344 -0.57361 C 0.37019 -0.57222 0.37045 -0.5743 0.37045 -0.5713 L 0.37045 -0.5713 " pathEditMode="relative" rAng="0" ptsTypes="AAAAAAAAAAAAAAAAAAAAAAAAAAAAAAAAAAAAAAA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56" y="-2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7DC9B8-7250-4DC4-9CB9-8397B9646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365125"/>
            <a:ext cx="12094347" cy="762339"/>
          </a:xfrm>
        </p:spPr>
        <p:txBody>
          <a:bodyPr>
            <a:normAutofit/>
          </a:bodyPr>
          <a:lstStyle/>
          <a:p>
            <a:pPr algn="ctr"/>
            <a:r>
              <a:rPr lang="ru-RU" sz="3200" b="1" u="sng" dirty="0"/>
              <a:t>Задания на синхронизацию дат и событий с единичным выбором 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62A00D-7E2B-4FDA-9A27-5A4B89578A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53" y="1065321"/>
            <a:ext cx="12029243" cy="57926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/>
              <a:t>В заданиях этого типа обучающимся предлагается установить соответствие между событием и его датой при помощи </a:t>
            </a:r>
            <a:r>
              <a:rPr lang="en-US" sz="2000" i="0" u="sng" dirty="0">
                <a:solidFill>
                  <a:srgbClr val="202122"/>
                </a:solidFill>
                <a:effectLst/>
              </a:rPr>
              <a:t>Bluetooth</a:t>
            </a:r>
            <a:r>
              <a:rPr lang="ru-RU" sz="2000" i="0" u="sng" dirty="0">
                <a:solidFill>
                  <a:srgbClr val="202122"/>
                </a:solidFill>
                <a:effectLst/>
              </a:rPr>
              <a:t>-совместимой </a:t>
            </a:r>
            <a:r>
              <a:rPr lang="ru-RU" sz="2000" i="0" dirty="0">
                <a:solidFill>
                  <a:srgbClr val="202122"/>
                </a:solidFill>
                <a:effectLst/>
              </a:rPr>
              <a:t>мыши и</a:t>
            </a:r>
            <a:r>
              <a:rPr lang="ru-RU" sz="2000" dirty="0"/>
              <a:t> следующего алгоритма:</a:t>
            </a:r>
          </a:p>
          <a:p>
            <a:pPr marL="514350" indent="-514350">
              <a:buAutoNum type="arabicPeriod"/>
            </a:pPr>
            <a:r>
              <a:rPr lang="ru-RU" sz="2000" dirty="0"/>
              <a:t>Вывести презентацию в полноэкранный режим слайд-шоу.</a:t>
            </a:r>
          </a:p>
          <a:p>
            <a:pPr marL="514350" indent="-514350">
              <a:buAutoNum type="arabicPeriod"/>
            </a:pPr>
            <a:r>
              <a:rPr lang="ru-RU" sz="2000" dirty="0"/>
              <a:t>Прочитать название группы событий, отображаемое в заголовке слайда.</a:t>
            </a:r>
          </a:p>
          <a:p>
            <a:pPr marL="514350" indent="-514350">
              <a:buAutoNum type="arabicPeriod"/>
            </a:pPr>
            <a:r>
              <a:rPr lang="ru-RU" sz="2000" dirty="0"/>
              <a:t>Навести указатель компьютерной мыши на любой синий прямоугольник в левом столбике или в правом. </a:t>
            </a:r>
          </a:p>
          <a:p>
            <a:pPr marL="514350" indent="-514350">
              <a:buAutoNum type="arabicPeriod"/>
            </a:pPr>
            <a:r>
              <a:rPr lang="ru-RU" sz="2000" dirty="0"/>
              <a:t>Нажать левую кнопку компьютерной мыши. При этом синий прямоугольник исчезает, и вниманию класса предстаёт название события или его дата.</a:t>
            </a:r>
          </a:p>
          <a:p>
            <a:pPr marL="514350" indent="-514350">
              <a:buAutoNum type="arabicPeriod"/>
            </a:pPr>
            <a:r>
              <a:rPr lang="ru-RU" sz="2000" dirty="0"/>
              <a:t>Дети, прочитав название события или его дату, вслух произносят соответствующее дате название или соответствующую событию дату. </a:t>
            </a:r>
          </a:p>
          <a:p>
            <a:pPr marL="514350" indent="-514350">
              <a:buAutoNum type="arabicPeriod"/>
            </a:pPr>
            <a:r>
              <a:rPr lang="ru-RU" sz="2000" dirty="0"/>
              <a:t>Навести курсор на прямоугольник, расположенный напротив даты/события и нажать левую кнопку мыши, проверить правильность ответа. 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</a:rPr>
              <a:t>Примечания: </a:t>
            </a:r>
          </a:p>
          <a:p>
            <a:pPr marL="457200" indent="-457200">
              <a:buAutoNum type="arabicPeriod"/>
            </a:pPr>
            <a:r>
              <a:rPr lang="ru-RU" sz="2000" dirty="0"/>
              <a:t>Наведение указателя на прямоугольник должно быть точным, в противном случае при нажатии на кнопку мыши произойдёт смена слайда. </a:t>
            </a:r>
          </a:p>
          <a:p>
            <a:pPr marL="457200" indent="-457200">
              <a:buAutoNum type="arabicPeriod"/>
            </a:pPr>
            <a:r>
              <a:rPr lang="ru-RU" sz="2000" dirty="0"/>
              <a:t>Допустимо использовать задание на хорошо откалиброванной интерактивной доске любого типа, так как программа </a:t>
            </a:r>
            <a:r>
              <a:rPr lang="en-US" sz="2000" b="1" dirty="0"/>
              <a:t>Microsoft PowerPoint </a:t>
            </a:r>
            <a:r>
              <a:rPr lang="ru-RU" sz="2000" dirty="0"/>
              <a:t>входит в стандартный пакет офисных приложений, установленных на рабочих компьютерах школы. </a:t>
            </a:r>
          </a:p>
          <a:p>
            <a:pPr marL="457200" indent="-457200">
              <a:buAutoNum type="arabicPeriod"/>
            </a:pPr>
            <a:endParaRPr lang="ru-RU" sz="2400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ru-RU" dirty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4811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Призвание Рюрика в Новгород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/>
        </p:nvGraphicFramePr>
        <p:xfrm>
          <a:off x="2094144" y="1838252"/>
          <a:ext cx="81280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882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988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911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8</a:t>
                      </a:r>
                      <a:r>
                        <a:rPr lang="en-US" sz="2800" dirty="0"/>
                        <a:t>62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234098" y="2405849"/>
            <a:ext cx="4064000" cy="402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234098" y="2903943"/>
            <a:ext cx="4064000" cy="402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234098" y="3449346"/>
            <a:ext cx="4064000" cy="402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234098" y="3979765"/>
            <a:ext cx="4064000" cy="402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08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Крещение Руси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/>
        </p:nvGraphicFramePr>
        <p:xfrm>
          <a:off x="2068497" y="1838252"/>
          <a:ext cx="8153647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9647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882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988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911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/>
                        <a:t>962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154199" y="2405849"/>
            <a:ext cx="4064000" cy="384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154199" y="2926934"/>
            <a:ext cx="4064000" cy="3840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154199" y="3448019"/>
            <a:ext cx="4064000" cy="384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154199" y="3938535"/>
            <a:ext cx="4064000" cy="384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4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Первый общерусский князь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/>
        </p:nvGraphicFramePr>
        <p:xfrm>
          <a:off x="2094144" y="1838252"/>
          <a:ext cx="8128000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Игорь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Олег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Рюрик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Ольга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234098" y="2253940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234098" y="2772593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234098" y="3291246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234098" y="3786489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39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Богатый землевладелец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723222"/>
              </p:ext>
            </p:extLst>
          </p:nvPr>
        </p:nvGraphicFramePr>
        <p:xfrm>
          <a:off x="2094144" y="1838252"/>
          <a:ext cx="8128000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Хан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Боярин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Рядович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Холоп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234098" y="2253940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234098" y="2772593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234098" y="3291246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234098" y="3786489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2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Человек, попавший в рабство за долги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297736"/>
              </p:ext>
            </p:extLst>
          </p:nvPr>
        </p:nvGraphicFramePr>
        <p:xfrm>
          <a:off x="2094144" y="1838252"/>
          <a:ext cx="8128000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Изгой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Закуп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Смерд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Людин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234098" y="2253940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234098" y="2803346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234098" y="3291246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234098" y="3786489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1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Центральная укреплённая часть города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838339"/>
              </p:ext>
            </p:extLst>
          </p:nvPr>
        </p:nvGraphicFramePr>
        <p:xfrm>
          <a:off x="2094144" y="1838252"/>
          <a:ext cx="8128000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Подол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Острог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Посад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Детинец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234098" y="2253940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234098" y="2801286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234098" y="3291246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234098" y="3840652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753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Народное собрание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497855"/>
              </p:ext>
            </p:extLst>
          </p:nvPr>
        </p:nvGraphicFramePr>
        <p:xfrm>
          <a:off x="2094144" y="1838252"/>
          <a:ext cx="8128000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Вече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Сходка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Собор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Уложение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234098" y="2793155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234098" y="2264312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234098" y="3321999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234098" y="3809899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28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Народное собрание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/>
        </p:nvGraphicFramePr>
        <p:xfrm>
          <a:off x="2094144" y="1838252"/>
          <a:ext cx="8128000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38787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Вече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B050"/>
                          </a:solidFill>
                        </a:rPr>
                        <a:t>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Сходка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Собор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Уложение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FF0000"/>
                          </a:solidFill>
                        </a:rPr>
                        <a:t>нет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234098" y="2793155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6234098" y="2264312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6234098" y="3321999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6234098" y="3809899"/>
            <a:ext cx="4064000" cy="401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1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Правление первых князей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720595"/>
              </p:ext>
            </p:extLst>
          </p:nvPr>
        </p:nvGraphicFramePr>
        <p:xfrm>
          <a:off x="1084060" y="1317652"/>
          <a:ext cx="8782481" cy="518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0234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3592247">
                  <a:extLst>
                    <a:ext uri="{9D8B030D-6E8A-4147-A177-3AD203B41FA5}">
                      <a16:colId xmlns:a16="http://schemas.microsoft.com/office/drawing/2014/main" val="3281980943"/>
                    </a:ext>
                  </a:extLst>
                </a:gridCol>
              </a:tblGrid>
              <a:tr h="5203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Олега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882-912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Призвание Рюрика в Новгород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862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Игоря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912-945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Ольги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945-957 (964)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Ярополка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972-980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Святослава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964-972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80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Владимира Святого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980-1015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844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Ярослава Мудрого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1019-1054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047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Мономаха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1113-1125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9898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344330" y="1888441"/>
            <a:ext cx="3482752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1168652" y="2962054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1161984" y="5517813"/>
            <a:ext cx="494387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1168652" y="1894494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B28F3C6-D689-4474-9CA8-7CF5F2A8AF1C}"/>
              </a:ext>
            </a:extLst>
          </p:cNvPr>
          <p:cNvSpPr/>
          <p:nvPr/>
        </p:nvSpPr>
        <p:spPr>
          <a:xfrm>
            <a:off x="1152123" y="4517363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8AB2F7-9BFD-41E7-9FFD-C25D6F98DD4F}"/>
              </a:ext>
            </a:extLst>
          </p:cNvPr>
          <p:cNvSpPr/>
          <p:nvPr/>
        </p:nvSpPr>
        <p:spPr>
          <a:xfrm>
            <a:off x="1152124" y="2428274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75E170-7AD4-426B-B442-48A9418EBDDF}"/>
              </a:ext>
            </a:extLst>
          </p:cNvPr>
          <p:cNvSpPr/>
          <p:nvPr/>
        </p:nvSpPr>
        <p:spPr>
          <a:xfrm>
            <a:off x="1152124" y="3984232"/>
            <a:ext cx="4943876" cy="43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ED0A12-69F5-41E2-A5B2-77E5F35DA1F1}"/>
              </a:ext>
            </a:extLst>
          </p:cNvPr>
          <p:cNvSpPr/>
          <p:nvPr/>
        </p:nvSpPr>
        <p:spPr>
          <a:xfrm>
            <a:off x="1168652" y="3495185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B40B451-65E7-4CB4-B8CB-3889DBCF5603}"/>
              </a:ext>
            </a:extLst>
          </p:cNvPr>
          <p:cNvSpPr/>
          <p:nvPr/>
        </p:nvSpPr>
        <p:spPr>
          <a:xfrm>
            <a:off x="1168652" y="5037956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B0CC95-E63D-4C54-97EA-44233453E34A}"/>
              </a:ext>
            </a:extLst>
          </p:cNvPr>
          <p:cNvSpPr/>
          <p:nvPr/>
        </p:nvSpPr>
        <p:spPr>
          <a:xfrm>
            <a:off x="1161983" y="602564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29024D-D9D1-49E4-8239-B2ADFEEB2A17}"/>
              </a:ext>
            </a:extLst>
          </p:cNvPr>
          <p:cNvSpPr/>
          <p:nvPr/>
        </p:nvSpPr>
        <p:spPr>
          <a:xfrm>
            <a:off x="6364056" y="2428274"/>
            <a:ext cx="3482753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A59C442-7513-45B8-A2A8-BE1006C0BC08}"/>
              </a:ext>
            </a:extLst>
          </p:cNvPr>
          <p:cNvSpPr/>
          <p:nvPr/>
        </p:nvSpPr>
        <p:spPr>
          <a:xfrm>
            <a:off x="6364056" y="2958031"/>
            <a:ext cx="3482754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B8CBBAE-9703-43CA-8F92-4F92CDD919A6}"/>
              </a:ext>
            </a:extLst>
          </p:cNvPr>
          <p:cNvSpPr/>
          <p:nvPr/>
        </p:nvSpPr>
        <p:spPr>
          <a:xfrm>
            <a:off x="6364054" y="3490472"/>
            <a:ext cx="348275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AADDE3C-AF40-4D44-8EDB-64D29BF135B7}"/>
              </a:ext>
            </a:extLst>
          </p:cNvPr>
          <p:cNvSpPr/>
          <p:nvPr/>
        </p:nvSpPr>
        <p:spPr>
          <a:xfrm>
            <a:off x="6364054" y="3979854"/>
            <a:ext cx="3522208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00B62D8-2E4C-40D1-B201-A7F695A8A473}"/>
              </a:ext>
            </a:extLst>
          </p:cNvPr>
          <p:cNvSpPr/>
          <p:nvPr/>
        </p:nvSpPr>
        <p:spPr>
          <a:xfrm>
            <a:off x="6354194" y="4509611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0B8D46-DD44-4AE7-B8DD-9BAECD529AEA}"/>
              </a:ext>
            </a:extLst>
          </p:cNvPr>
          <p:cNvSpPr/>
          <p:nvPr/>
        </p:nvSpPr>
        <p:spPr>
          <a:xfrm>
            <a:off x="6364055" y="5037956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C1BFA02-8F4A-472E-83E2-BD7D4D10C9CD}"/>
              </a:ext>
            </a:extLst>
          </p:cNvPr>
          <p:cNvSpPr/>
          <p:nvPr/>
        </p:nvSpPr>
        <p:spPr>
          <a:xfrm>
            <a:off x="6354193" y="5525691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2F3B4C47-922E-4BB1-A631-1E67E8123B58}"/>
              </a:ext>
            </a:extLst>
          </p:cNvPr>
          <p:cNvSpPr/>
          <p:nvPr/>
        </p:nvSpPr>
        <p:spPr>
          <a:xfrm>
            <a:off x="6364055" y="6025640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59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Термины Древней Руси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385730"/>
              </p:ext>
            </p:extLst>
          </p:nvPr>
        </p:nvGraphicFramePr>
        <p:xfrm>
          <a:off x="1084060" y="1317652"/>
          <a:ext cx="8782481" cy="518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0234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3592247">
                  <a:extLst>
                    <a:ext uri="{9D8B030D-6E8A-4147-A177-3AD203B41FA5}">
                      <a16:colId xmlns:a16="http://schemas.microsoft.com/office/drawing/2014/main" val="3281980943"/>
                    </a:ext>
                  </a:extLst>
                </a:gridCol>
              </a:tblGrid>
              <a:tr h="5203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err="1"/>
                        <a:t>ПортЫ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Штаны, брюки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Поселение ремесленников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Посад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Шуба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Кожух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Застолья горожан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Братчины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Городская площадь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Торг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Крепость, центр города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Кремль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80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Раб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Холоп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844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Земельная собственность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Вотчина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047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Войско князя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Дружина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9898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354193" y="1895833"/>
            <a:ext cx="3482752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1165189" y="244260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1178513" y="5018880"/>
            <a:ext cx="494387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1152123" y="1911791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B28F3C6-D689-4474-9CA8-7CF5F2A8AF1C}"/>
              </a:ext>
            </a:extLst>
          </p:cNvPr>
          <p:cNvSpPr/>
          <p:nvPr/>
        </p:nvSpPr>
        <p:spPr>
          <a:xfrm>
            <a:off x="1168652" y="3985845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8AB2F7-9BFD-41E7-9FFD-C25D6F98DD4F}"/>
              </a:ext>
            </a:extLst>
          </p:cNvPr>
          <p:cNvSpPr/>
          <p:nvPr/>
        </p:nvSpPr>
        <p:spPr>
          <a:xfrm>
            <a:off x="1168652" y="2958031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75E170-7AD4-426B-B442-48A9418EBDDF}"/>
              </a:ext>
            </a:extLst>
          </p:cNvPr>
          <p:cNvSpPr/>
          <p:nvPr/>
        </p:nvSpPr>
        <p:spPr>
          <a:xfrm>
            <a:off x="1168652" y="3454121"/>
            <a:ext cx="4943876" cy="43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ED0A12-69F5-41E2-A5B2-77E5F35DA1F1}"/>
              </a:ext>
            </a:extLst>
          </p:cNvPr>
          <p:cNvSpPr/>
          <p:nvPr/>
        </p:nvSpPr>
        <p:spPr>
          <a:xfrm>
            <a:off x="1152123" y="4503449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B40B451-65E7-4CB4-B8CB-3889DBCF5603}"/>
              </a:ext>
            </a:extLst>
          </p:cNvPr>
          <p:cNvSpPr/>
          <p:nvPr/>
        </p:nvSpPr>
        <p:spPr>
          <a:xfrm>
            <a:off x="1168652" y="5510209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B0CC95-E63D-4C54-97EA-44233453E34A}"/>
              </a:ext>
            </a:extLst>
          </p:cNvPr>
          <p:cNvSpPr/>
          <p:nvPr/>
        </p:nvSpPr>
        <p:spPr>
          <a:xfrm>
            <a:off x="1178513" y="6046694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29024D-D9D1-49E4-8239-B2ADFEEB2A17}"/>
              </a:ext>
            </a:extLst>
          </p:cNvPr>
          <p:cNvSpPr/>
          <p:nvPr/>
        </p:nvSpPr>
        <p:spPr>
          <a:xfrm>
            <a:off x="6354192" y="2410245"/>
            <a:ext cx="3482753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A59C442-7513-45B8-A2A8-BE1006C0BC08}"/>
              </a:ext>
            </a:extLst>
          </p:cNvPr>
          <p:cNvSpPr/>
          <p:nvPr/>
        </p:nvSpPr>
        <p:spPr>
          <a:xfrm>
            <a:off x="6364055" y="2976060"/>
            <a:ext cx="3482754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B8CBBAE-9703-43CA-8F92-4F92CDD919A6}"/>
              </a:ext>
            </a:extLst>
          </p:cNvPr>
          <p:cNvSpPr/>
          <p:nvPr/>
        </p:nvSpPr>
        <p:spPr>
          <a:xfrm>
            <a:off x="6373918" y="3465442"/>
            <a:ext cx="348275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AADDE3C-AF40-4D44-8EDB-64D29BF135B7}"/>
              </a:ext>
            </a:extLst>
          </p:cNvPr>
          <p:cNvSpPr/>
          <p:nvPr/>
        </p:nvSpPr>
        <p:spPr>
          <a:xfrm>
            <a:off x="6364055" y="3966092"/>
            <a:ext cx="3522208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00B62D8-2E4C-40D1-B201-A7F695A8A473}"/>
              </a:ext>
            </a:extLst>
          </p:cNvPr>
          <p:cNvSpPr/>
          <p:nvPr/>
        </p:nvSpPr>
        <p:spPr>
          <a:xfrm>
            <a:off x="6373918" y="4503449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0B8D46-DD44-4AE7-B8DD-9BAECD529AEA}"/>
              </a:ext>
            </a:extLst>
          </p:cNvPr>
          <p:cNvSpPr/>
          <p:nvPr/>
        </p:nvSpPr>
        <p:spPr>
          <a:xfrm>
            <a:off x="6364054" y="5011279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C1BFA02-8F4A-472E-83E2-BD7D4D10C9CD}"/>
              </a:ext>
            </a:extLst>
          </p:cNvPr>
          <p:cNvSpPr/>
          <p:nvPr/>
        </p:nvSpPr>
        <p:spPr>
          <a:xfrm>
            <a:off x="6334466" y="5527844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2F3B4C47-922E-4BB1-A631-1E67E8123B58}"/>
              </a:ext>
            </a:extLst>
          </p:cNvPr>
          <p:cNvSpPr/>
          <p:nvPr/>
        </p:nvSpPr>
        <p:spPr>
          <a:xfrm>
            <a:off x="6344334" y="6061189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300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Термины Древней Руси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982941"/>
              </p:ext>
            </p:extLst>
          </p:nvPr>
        </p:nvGraphicFramePr>
        <p:xfrm>
          <a:off x="1084060" y="1317652"/>
          <a:ext cx="8782481" cy="518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0234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3592247">
                  <a:extLst>
                    <a:ext uri="{9D8B030D-6E8A-4147-A177-3AD203B41FA5}">
                      <a16:colId xmlns:a16="http://schemas.microsoft.com/office/drawing/2014/main" val="3281980943"/>
                    </a:ext>
                  </a:extLst>
                </a:gridCol>
              </a:tblGrid>
              <a:tr h="5203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Должностное лицо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Посадник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Судебный штраф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Вира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Древний свод законов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Русская Правда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Правящая династия Руси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Рюриковичи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Правитель Руси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Великий князь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Бог грома и молнии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Перун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80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Бог солнца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Даждьбог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844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Богиня плодородия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err="1"/>
                        <a:t>Мокошь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047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Запись событий по годам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Летопись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9898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334466" y="1915229"/>
            <a:ext cx="3482752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1152123" y="191104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1178513" y="4470363"/>
            <a:ext cx="494387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1168652" y="2406328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B28F3C6-D689-4474-9CA8-7CF5F2A8AF1C}"/>
              </a:ext>
            </a:extLst>
          </p:cNvPr>
          <p:cNvSpPr/>
          <p:nvPr/>
        </p:nvSpPr>
        <p:spPr>
          <a:xfrm>
            <a:off x="1178512" y="3442948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8AB2F7-9BFD-41E7-9FFD-C25D6F98DD4F}"/>
              </a:ext>
            </a:extLst>
          </p:cNvPr>
          <p:cNvSpPr/>
          <p:nvPr/>
        </p:nvSpPr>
        <p:spPr>
          <a:xfrm>
            <a:off x="1178512" y="2929883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75E170-7AD4-426B-B442-48A9418EBDDF}"/>
              </a:ext>
            </a:extLst>
          </p:cNvPr>
          <p:cNvSpPr/>
          <p:nvPr/>
        </p:nvSpPr>
        <p:spPr>
          <a:xfrm>
            <a:off x="1178512" y="3956899"/>
            <a:ext cx="4943876" cy="43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ED0A12-69F5-41E2-A5B2-77E5F35DA1F1}"/>
              </a:ext>
            </a:extLst>
          </p:cNvPr>
          <p:cNvSpPr/>
          <p:nvPr/>
        </p:nvSpPr>
        <p:spPr>
          <a:xfrm>
            <a:off x="1168652" y="4986654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B40B451-65E7-4CB4-B8CB-3889DBCF5603}"/>
              </a:ext>
            </a:extLst>
          </p:cNvPr>
          <p:cNvSpPr/>
          <p:nvPr/>
        </p:nvSpPr>
        <p:spPr>
          <a:xfrm>
            <a:off x="1178512" y="5500489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B0CC95-E63D-4C54-97EA-44233453E34A}"/>
              </a:ext>
            </a:extLst>
          </p:cNvPr>
          <p:cNvSpPr/>
          <p:nvPr/>
        </p:nvSpPr>
        <p:spPr>
          <a:xfrm>
            <a:off x="1152123" y="6023274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29024D-D9D1-49E4-8239-B2ADFEEB2A17}"/>
              </a:ext>
            </a:extLst>
          </p:cNvPr>
          <p:cNvSpPr/>
          <p:nvPr/>
        </p:nvSpPr>
        <p:spPr>
          <a:xfrm>
            <a:off x="6344334" y="2435845"/>
            <a:ext cx="3482753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A59C442-7513-45B8-A2A8-BE1006C0BC08}"/>
              </a:ext>
            </a:extLst>
          </p:cNvPr>
          <p:cNvSpPr/>
          <p:nvPr/>
        </p:nvSpPr>
        <p:spPr>
          <a:xfrm>
            <a:off x="6364054" y="2936495"/>
            <a:ext cx="3482754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B8CBBAE-9703-43CA-8F92-4F92CDD919A6}"/>
              </a:ext>
            </a:extLst>
          </p:cNvPr>
          <p:cNvSpPr/>
          <p:nvPr/>
        </p:nvSpPr>
        <p:spPr>
          <a:xfrm>
            <a:off x="6364053" y="3455878"/>
            <a:ext cx="348275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AADDE3C-AF40-4D44-8EDB-64D29BF135B7}"/>
              </a:ext>
            </a:extLst>
          </p:cNvPr>
          <p:cNvSpPr/>
          <p:nvPr/>
        </p:nvSpPr>
        <p:spPr>
          <a:xfrm>
            <a:off x="6344334" y="3954767"/>
            <a:ext cx="3522208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00B62D8-2E4C-40D1-B201-A7F695A8A473}"/>
              </a:ext>
            </a:extLst>
          </p:cNvPr>
          <p:cNvSpPr/>
          <p:nvPr/>
        </p:nvSpPr>
        <p:spPr>
          <a:xfrm>
            <a:off x="6344334" y="4499726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0B8D46-DD44-4AE7-B8DD-9BAECD529AEA}"/>
              </a:ext>
            </a:extLst>
          </p:cNvPr>
          <p:cNvSpPr/>
          <p:nvPr/>
        </p:nvSpPr>
        <p:spPr>
          <a:xfrm>
            <a:off x="6334466" y="5000179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C1BFA02-8F4A-472E-83E2-BD7D4D10C9CD}"/>
              </a:ext>
            </a:extLst>
          </p:cNvPr>
          <p:cNvSpPr/>
          <p:nvPr/>
        </p:nvSpPr>
        <p:spPr>
          <a:xfrm>
            <a:off x="6334466" y="5530684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2F3B4C47-922E-4BB1-A631-1E67E8123B58}"/>
              </a:ext>
            </a:extLst>
          </p:cNvPr>
          <p:cNvSpPr/>
          <p:nvPr/>
        </p:nvSpPr>
        <p:spPr>
          <a:xfrm>
            <a:off x="6344334" y="6029539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47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Правление первых князей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701710"/>
              </p:ext>
            </p:extLst>
          </p:nvPr>
        </p:nvGraphicFramePr>
        <p:xfrm>
          <a:off x="1084060" y="1317652"/>
          <a:ext cx="8782481" cy="518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0234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3592247">
                  <a:extLst>
                    <a:ext uri="{9D8B030D-6E8A-4147-A177-3AD203B41FA5}">
                      <a16:colId xmlns:a16="http://schemas.microsoft.com/office/drawing/2014/main" val="3281980943"/>
                    </a:ext>
                  </a:extLst>
                </a:gridCol>
              </a:tblGrid>
              <a:tr h="5203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Изяслава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1054-1078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Всеволод Ярославич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1078-1093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Святополк </a:t>
                      </a:r>
                      <a:r>
                        <a:rPr lang="ru-RU" sz="2800" dirty="0" err="1"/>
                        <a:t>Изяславич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1093-1113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Владимир Мономах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1113-1125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Мстислав Великий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1125-1132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Святослава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964-972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80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Владимира Святого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980-1015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844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Ярослава Мудрого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1019-1054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047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Правление Мономаха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1113-1125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9898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354193" y="1912762"/>
            <a:ext cx="3482752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1168652" y="192193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1161984" y="5517813"/>
            <a:ext cx="494387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1168652" y="2425765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B28F3C6-D689-4474-9CA8-7CF5F2A8AF1C}"/>
              </a:ext>
            </a:extLst>
          </p:cNvPr>
          <p:cNvSpPr/>
          <p:nvPr/>
        </p:nvSpPr>
        <p:spPr>
          <a:xfrm>
            <a:off x="1152123" y="4517363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8AB2F7-9BFD-41E7-9FFD-C25D6F98DD4F}"/>
              </a:ext>
            </a:extLst>
          </p:cNvPr>
          <p:cNvSpPr/>
          <p:nvPr/>
        </p:nvSpPr>
        <p:spPr>
          <a:xfrm>
            <a:off x="1168652" y="2944108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75E170-7AD4-426B-B442-48A9418EBDDF}"/>
              </a:ext>
            </a:extLst>
          </p:cNvPr>
          <p:cNvSpPr/>
          <p:nvPr/>
        </p:nvSpPr>
        <p:spPr>
          <a:xfrm>
            <a:off x="1161983" y="3443252"/>
            <a:ext cx="4943876" cy="43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ED0A12-69F5-41E2-A5B2-77E5F35DA1F1}"/>
              </a:ext>
            </a:extLst>
          </p:cNvPr>
          <p:cNvSpPr/>
          <p:nvPr/>
        </p:nvSpPr>
        <p:spPr>
          <a:xfrm>
            <a:off x="1161983" y="395848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B40B451-65E7-4CB4-B8CB-3889DBCF5603}"/>
              </a:ext>
            </a:extLst>
          </p:cNvPr>
          <p:cNvSpPr/>
          <p:nvPr/>
        </p:nvSpPr>
        <p:spPr>
          <a:xfrm>
            <a:off x="1168652" y="5037956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B0CC95-E63D-4C54-97EA-44233453E34A}"/>
              </a:ext>
            </a:extLst>
          </p:cNvPr>
          <p:cNvSpPr/>
          <p:nvPr/>
        </p:nvSpPr>
        <p:spPr>
          <a:xfrm>
            <a:off x="1161983" y="602564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29024D-D9D1-49E4-8239-B2ADFEEB2A17}"/>
              </a:ext>
            </a:extLst>
          </p:cNvPr>
          <p:cNvSpPr/>
          <p:nvPr/>
        </p:nvSpPr>
        <p:spPr>
          <a:xfrm>
            <a:off x="6354193" y="2370270"/>
            <a:ext cx="3482753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A59C442-7513-45B8-A2A8-BE1006C0BC08}"/>
              </a:ext>
            </a:extLst>
          </p:cNvPr>
          <p:cNvSpPr/>
          <p:nvPr/>
        </p:nvSpPr>
        <p:spPr>
          <a:xfrm>
            <a:off x="6354191" y="2943562"/>
            <a:ext cx="3482754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B8CBBAE-9703-43CA-8F92-4F92CDD919A6}"/>
              </a:ext>
            </a:extLst>
          </p:cNvPr>
          <p:cNvSpPr/>
          <p:nvPr/>
        </p:nvSpPr>
        <p:spPr>
          <a:xfrm>
            <a:off x="6354190" y="3444333"/>
            <a:ext cx="348275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AADDE3C-AF40-4D44-8EDB-64D29BF135B7}"/>
              </a:ext>
            </a:extLst>
          </p:cNvPr>
          <p:cNvSpPr/>
          <p:nvPr/>
        </p:nvSpPr>
        <p:spPr>
          <a:xfrm>
            <a:off x="6344333" y="3963090"/>
            <a:ext cx="3522208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00B62D8-2E4C-40D1-B201-A7F695A8A473}"/>
              </a:ext>
            </a:extLst>
          </p:cNvPr>
          <p:cNvSpPr/>
          <p:nvPr/>
        </p:nvSpPr>
        <p:spPr>
          <a:xfrm>
            <a:off x="6354194" y="4509611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0B8D46-DD44-4AE7-B8DD-9BAECD529AEA}"/>
              </a:ext>
            </a:extLst>
          </p:cNvPr>
          <p:cNvSpPr/>
          <p:nvPr/>
        </p:nvSpPr>
        <p:spPr>
          <a:xfrm>
            <a:off x="6364055" y="5037956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C1BFA02-8F4A-472E-83E2-BD7D4D10C9CD}"/>
              </a:ext>
            </a:extLst>
          </p:cNvPr>
          <p:cNvSpPr/>
          <p:nvPr/>
        </p:nvSpPr>
        <p:spPr>
          <a:xfrm>
            <a:off x="6354193" y="5525691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2F3B4C47-922E-4BB1-A631-1E67E8123B58}"/>
              </a:ext>
            </a:extLst>
          </p:cNvPr>
          <p:cNvSpPr/>
          <p:nvPr/>
        </p:nvSpPr>
        <p:spPr>
          <a:xfrm>
            <a:off x="6364055" y="6025640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431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Реформы 1801-1861 </a:t>
            </a:r>
            <a:r>
              <a:rPr lang="ru-RU" b="1" dirty="0" err="1"/>
              <a:t>гг</a:t>
            </a:r>
            <a:endParaRPr lang="ru-RU" b="1" dirty="0"/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657343"/>
              </p:ext>
            </p:extLst>
          </p:nvPr>
        </p:nvGraphicFramePr>
        <p:xfrm>
          <a:off x="1084060" y="1317652"/>
          <a:ext cx="8782481" cy="518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0234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3592247">
                  <a:extLst>
                    <a:ext uri="{9D8B030D-6E8A-4147-A177-3AD203B41FA5}">
                      <a16:colId xmlns:a16="http://schemas.microsoft.com/office/drawing/2014/main" val="3281980943"/>
                    </a:ext>
                  </a:extLst>
                </a:gridCol>
              </a:tblGrid>
              <a:tr h="5203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Открытие Госсовета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Создание проекта Конституции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1809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Университет. устав Николая </a:t>
                      </a:r>
                      <a:r>
                        <a:rPr lang="en-US" sz="2800" dirty="0"/>
                        <a:t>I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1835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Университет. устав Александра </a:t>
                      </a:r>
                      <a:r>
                        <a:rPr lang="en-US" sz="2800" dirty="0"/>
                        <a:t>I</a:t>
                      </a:r>
                      <a:r>
                        <a:rPr lang="ru-RU" sz="28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Цензурный устав Николая</a:t>
                      </a:r>
                      <a:r>
                        <a:rPr lang="en-US" sz="2800" dirty="0"/>
                        <a:t> I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Финансовая реформа </a:t>
                      </a:r>
                      <a:r>
                        <a:rPr lang="ru-RU" sz="2800" dirty="0" err="1"/>
                        <a:t>Канкрина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1839-1843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80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Комитеты по отмене креп. права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1858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844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Первая железная дорога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1837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047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Царскосельский лицей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1811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9898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383789" y="1887904"/>
            <a:ext cx="3482752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1152124" y="2955906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1152124" y="6043856"/>
            <a:ext cx="494387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1152124" y="1915053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B28F3C6-D689-4474-9CA8-7CF5F2A8AF1C}"/>
              </a:ext>
            </a:extLst>
          </p:cNvPr>
          <p:cNvSpPr/>
          <p:nvPr/>
        </p:nvSpPr>
        <p:spPr>
          <a:xfrm>
            <a:off x="1168652" y="5030797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8AB2F7-9BFD-41E7-9FFD-C25D6F98DD4F}"/>
              </a:ext>
            </a:extLst>
          </p:cNvPr>
          <p:cNvSpPr/>
          <p:nvPr/>
        </p:nvSpPr>
        <p:spPr>
          <a:xfrm>
            <a:off x="1152124" y="2419963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75E170-7AD4-426B-B442-48A9418EBDDF}"/>
              </a:ext>
            </a:extLst>
          </p:cNvPr>
          <p:cNvSpPr/>
          <p:nvPr/>
        </p:nvSpPr>
        <p:spPr>
          <a:xfrm>
            <a:off x="1152124" y="4508244"/>
            <a:ext cx="4943876" cy="43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ED0A12-69F5-41E2-A5B2-77E5F35DA1F1}"/>
              </a:ext>
            </a:extLst>
          </p:cNvPr>
          <p:cNvSpPr/>
          <p:nvPr/>
        </p:nvSpPr>
        <p:spPr>
          <a:xfrm>
            <a:off x="1152124" y="3458761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B40B451-65E7-4CB4-B8CB-3889DBCF5603}"/>
              </a:ext>
            </a:extLst>
          </p:cNvPr>
          <p:cNvSpPr/>
          <p:nvPr/>
        </p:nvSpPr>
        <p:spPr>
          <a:xfrm>
            <a:off x="1152124" y="3968965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B0CC95-E63D-4C54-97EA-44233453E34A}"/>
              </a:ext>
            </a:extLst>
          </p:cNvPr>
          <p:cNvSpPr/>
          <p:nvPr/>
        </p:nvSpPr>
        <p:spPr>
          <a:xfrm>
            <a:off x="1152124" y="5518387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29024D-D9D1-49E4-8239-B2ADFEEB2A17}"/>
              </a:ext>
            </a:extLst>
          </p:cNvPr>
          <p:cNvSpPr/>
          <p:nvPr/>
        </p:nvSpPr>
        <p:spPr>
          <a:xfrm>
            <a:off x="6383788" y="2394479"/>
            <a:ext cx="3482753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A59C442-7513-45B8-A2A8-BE1006C0BC08}"/>
              </a:ext>
            </a:extLst>
          </p:cNvPr>
          <p:cNvSpPr/>
          <p:nvPr/>
        </p:nvSpPr>
        <p:spPr>
          <a:xfrm>
            <a:off x="6383787" y="2922288"/>
            <a:ext cx="3482754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B8CBBAE-9703-43CA-8F92-4F92CDD919A6}"/>
              </a:ext>
            </a:extLst>
          </p:cNvPr>
          <p:cNvSpPr/>
          <p:nvPr/>
        </p:nvSpPr>
        <p:spPr>
          <a:xfrm>
            <a:off x="6383786" y="3427720"/>
            <a:ext cx="348275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AADDE3C-AF40-4D44-8EDB-64D29BF135B7}"/>
              </a:ext>
            </a:extLst>
          </p:cNvPr>
          <p:cNvSpPr/>
          <p:nvPr/>
        </p:nvSpPr>
        <p:spPr>
          <a:xfrm>
            <a:off x="6344333" y="3968755"/>
            <a:ext cx="3522208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00B62D8-2E4C-40D1-B201-A7F695A8A473}"/>
              </a:ext>
            </a:extLst>
          </p:cNvPr>
          <p:cNvSpPr/>
          <p:nvPr/>
        </p:nvSpPr>
        <p:spPr>
          <a:xfrm>
            <a:off x="6344333" y="4496564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0B8D46-DD44-4AE7-B8DD-9BAECD529AEA}"/>
              </a:ext>
            </a:extLst>
          </p:cNvPr>
          <p:cNvSpPr/>
          <p:nvPr/>
        </p:nvSpPr>
        <p:spPr>
          <a:xfrm>
            <a:off x="6344332" y="5024373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C1BFA02-8F4A-472E-83E2-BD7D4D10C9CD}"/>
              </a:ext>
            </a:extLst>
          </p:cNvPr>
          <p:cNvSpPr/>
          <p:nvPr/>
        </p:nvSpPr>
        <p:spPr>
          <a:xfrm>
            <a:off x="6344331" y="5518387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2F3B4C47-922E-4BB1-A631-1E67E8123B58}"/>
              </a:ext>
            </a:extLst>
          </p:cNvPr>
          <p:cNvSpPr/>
          <p:nvPr/>
        </p:nvSpPr>
        <p:spPr>
          <a:xfrm>
            <a:off x="6344330" y="6051218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53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Даты и имена 20-го века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930729"/>
              </p:ext>
            </p:extLst>
          </p:nvPr>
        </p:nvGraphicFramePr>
        <p:xfrm>
          <a:off x="1084060" y="1317652"/>
          <a:ext cx="8782481" cy="518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0234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3592247">
                  <a:extLst>
                    <a:ext uri="{9D8B030D-6E8A-4147-A177-3AD203B41FA5}">
                      <a16:colId xmlns:a16="http://schemas.microsoft.com/office/drawing/2014/main" val="3281980943"/>
                    </a:ext>
                  </a:extLst>
                </a:gridCol>
              </a:tblGrid>
              <a:tr h="5203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Вступление России в ПМВ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01.08.1914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Отречение Николая </a:t>
                      </a:r>
                      <a:r>
                        <a:rPr lang="en-US" sz="2800" dirty="0"/>
                        <a:t>II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02</a:t>
                      </a:r>
                      <a:r>
                        <a:rPr lang="ru-RU" sz="2800" dirty="0"/>
                        <a:t>.</a:t>
                      </a:r>
                      <a:r>
                        <a:rPr lang="en-US" sz="2800" dirty="0"/>
                        <a:t>03</a:t>
                      </a:r>
                      <a:r>
                        <a:rPr lang="ru-RU" sz="2800" dirty="0"/>
                        <a:t>.</a:t>
                      </a:r>
                      <a:r>
                        <a:rPr lang="en-US" sz="2800" dirty="0"/>
                        <a:t>1017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Революция в Германии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Лидер большевиков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Ленин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Лидер кадетов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Милюков П.Н.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Начало работы Первой ГД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1906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80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Начало работы Второй ГД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844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Начало работы 4-й ГД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047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Год великого отступления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9898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341739" y="1898284"/>
            <a:ext cx="3482752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1152123" y="191254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1168653" y="5035848"/>
            <a:ext cx="494387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1152123" y="2426457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B28F3C6-D689-4474-9CA8-7CF5F2A8AF1C}"/>
              </a:ext>
            </a:extLst>
          </p:cNvPr>
          <p:cNvSpPr/>
          <p:nvPr/>
        </p:nvSpPr>
        <p:spPr>
          <a:xfrm>
            <a:off x="1168652" y="3986391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8AB2F7-9BFD-41E7-9FFD-C25D6F98DD4F}"/>
              </a:ext>
            </a:extLst>
          </p:cNvPr>
          <p:cNvSpPr/>
          <p:nvPr/>
        </p:nvSpPr>
        <p:spPr>
          <a:xfrm>
            <a:off x="1152123" y="2933932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75E170-7AD4-426B-B442-48A9418EBDDF}"/>
              </a:ext>
            </a:extLst>
          </p:cNvPr>
          <p:cNvSpPr/>
          <p:nvPr/>
        </p:nvSpPr>
        <p:spPr>
          <a:xfrm>
            <a:off x="1152123" y="3426907"/>
            <a:ext cx="4943876" cy="43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ED0A12-69F5-41E2-A5B2-77E5F35DA1F1}"/>
              </a:ext>
            </a:extLst>
          </p:cNvPr>
          <p:cNvSpPr/>
          <p:nvPr/>
        </p:nvSpPr>
        <p:spPr>
          <a:xfrm>
            <a:off x="1168652" y="4512726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B40B451-65E7-4CB4-B8CB-3889DBCF5603}"/>
              </a:ext>
            </a:extLst>
          </p:cNvPr>
          <p:cNvSpPr/>
          <p:nvPr/>
        </p:nvSpPr>
        <p:spPr>
          <a:xfrm>
            <a:off x="1137078" y="5543323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B0CC95-E63D-4C54-97EA-44233453E34A}"/>
              </a:ext>
            </a:extLst>
          </p:cNvPr>
          <p:cNvSpPr/>
          <p:nvPr/>
        </p:nvSpPr>
        <p:spPr>
          <a:xfrm>
            <a:off x="1137078" y="6050798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29024D-D9D1-49E4-8239-B2ADFEEB2A17}"/>
              </a:ext>
            </a:extLst>
          </p:cNvPr>
          <p:cNvSpPr/>
          <p:nvPr/>
        </p:nvSpPr>
        <p:spPr>
          <a:xfrm>
            <a:off x="6341738" y="2424338"/>
            <a:ext cx="3482753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A59C442-7513-45B8-A2A8-BE1006C0BC08}"/>
              </a:ext>
            </a:extLst>
          </p:cNvPr>
          <p:cNvSpPr/>
          <p:nvPr/>
        </p:nvSpPr>
        <p:spPr>
          <a:xfrm>
            <a:off x="6341737" y="2910991"/>
            <a:ext cx="3482754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B8CBBAE-9703-43CA-8F92-4F92CDD919A6}"/>
              </a:ext>
            </a:extLst>
          </p:cNvPr>
          <p:cNvSpPr/>
          <p:nvPr/>
        </p:nvSpPr>
        <p:spPr>
          <a:xfrm>
            <a:off x="6341736" y="3444388"/>
            <a:ext cx="348275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AADDE3C-AF40-4D44-8EDB-64D29BF135B7}"/>
              </a:ext>
            </a:extLst>
          </p:cNvPr>
          <p:cNvSpPr/>
          <p:nvPr/>
        </p:nvSpPr>
        <p:spPr>
          <a:xfrm>
            <a:off x="6344333" y="3973033"/>
            <a:ext cx="3522208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00B62D8-2E4C-40D1-B201-A7F695A8A473}"/>
              </a:ext>
            </a:extLst>
          </p:cNvPr>
          <p:cNvSpPr/>
          <p:nvPr/>
        </p:nvSpPr>
        <p:spPr>
          <a:xfrm>
            <a:off x="6364055" y="4512726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0B8D46-DD44-4AE7-B8DD-9BAECD529AEA}"/>
              </a:ext>
            </a:extLst>
          </p:cNvPr>
          <p:cNvSpPr/>
          <p:nvPr/>
        </p:nvSpPr>
        <p:spPr>
          <a:xfrm>
            <a:off x="6344334" y="5000916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C1BFA02-8F4A-472E-83E2-BD7D4D10C9CD}"/>
              </a:ext>
            </a:extLst>
          </p:cNvPr>
          <p:cNvSpPr/>
          <p:nvPr/>
        </p:nvSpPr>
        <p:spPr>
          <a:xfrm>
            <a:off x="6344334" y="5523716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2F3B4C47-922E-4BB1-A631-1E67E8123B58}"/>
              </a:ext>
            </a:extLst>
          </p:cNvPr>
          <p:cNvSpPr/>
          <p:nvPr/>
        </p:nvSpPr>
        <p:spPr>
          <a:xfrm>
            <a:off x="6344334" y="6048539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27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544C2E8-F288-434C-9FEC-411181876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/>
            <a:r>
              <a:rPr lang="ru-RU" b="1" dirty="0"/>
              <a:t>Даты и имена 20-го века</a:t>
            </a:r>
          </a:p>
        </p:txBody>
      </p:sp>
      <p:graphicFrame>
        <p:nvGraphicFramePr>
          <p:cNvPr id="17" name="Таблица 17">
            <a:extLst>
              <a:ext uri="{FF2B5EF4-FFF2-40B4-BE49-F238E27FC236}">
                <a16:creationId xmlns:a16="http://schemas.microsoft.com/office/drawing/2014/main" id="{D3CA0A43-54DA-440C-B1FC-6114FDDF7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525814"/>
              </p:ext>
            </p:extLst>
          </p:nvPr>
        </p:nvGraphicFramePr>
        <p:xfrm>
          <a:off x="1084060" y="1317652"/>
          <a:ext cx="8782481" cy="5183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0234">
                  <a:extLst>
                    <a:ext uri="{9D8B030D-6E8A-4147-A177-3AD203B41FA5}">
                      <a16:colId xmlns:a16="http://schemas.microsoft.com/office/drawing/2014/main" val="1640179514"/>
                    </a:ext>
                  </a:extLst>
                </a:gridCol>
                <a:gridCol w="3592247">
                  <a:extLst>
                    <a:ext uri="{9D8B030D-6E8A-4147-A177-3AD203B41FA5}">
                      <a16:colId xmlns:a16="http://schemas.microsoft.com/office/drawing/2014/main" val="3281980943"/>
                    </a:ext>
                  </a:extLst>
                </a:gridCol>
              </a:tblGrid>
              <a:tr h="52035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831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Веймарская республика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3604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Президент Веймарской </a:t>
                      </a:r>
                      <a:r>
                        <a:rPr lang="ru-RU" sz="2800" dirty="0" err="1"/>
                        <a:t>респ</a:t>
                      </a:r>
                      <a:r>
                        <a:rPr lang="ru-RU" sz="28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Фридрих </a:t>
                      </a:r>
                      <a:r>
                        <a:rPr lang="ru-RU" sz="2800" dirty="0" err="1"/>
                        <a:t>Эберт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7029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Германский коммунист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Каутский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33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Глава Петросовета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Троцкий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310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Глава Временного прав-</a:t>
                      </a:r>
                      <a:r>
                        <a:rPr lang="ru-RU" sz="2800" dirty="0" err="1"/>
                        <a:t>ва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Керенский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5746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Роспуск Первой ГД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1906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80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Роспуск Второй ГД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1907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8442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err="1"/>
                        <a:t>Главнокоманд</a:t>
                      </a:r>
                      <a:r>
                        <a:rPr lang="ru-RU" sz="2800" dirty="0"/>
                        <a:t>. в авг.1917 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Корнилов Л.Г.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047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Лидер партии СР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Чернов В.М.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069898"/>
                  </a:ext>
                </a:extLst>
              </a:tr>
            </a:tbl>
          </a:graphicData>
        </a:graphic>
      </p:graphicFrame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B9DC003-6EC4-4969-B79D-B4C1F0587DFC}"/>
              </a:ext>
            </a:extLst>
          </p:cNvPr>
          <p:cNvSpPr/>
          <p:nvPr/>
        </p:nvSpPr>
        <p:spPr>
          <a:xfrm>
            <a:off x="6341736" y="1927951"/>
            <a:ext cx="3482752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EB8C1BA-9D01-43D0-A815-A7A95EEF3D38}"/>
              </a:ext>
            </a:extLst>
          </p:cNvPr>
          <p:cNvSpPr/>
          <p:nvPr/>
        </p:nvSpPr>
        <p:spPr>
          <a:xfrm>
            <a:off x="1168652" y="1893206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82A5FCE0-5EF6-4E87-99F2-CFDFAAFA68CE}"/>
              </a:ext>
            </a:extLst>
          </p:cNvPr>
          <p:cNvSpPr/>
          <p:nvPr/>
        </p:nvSpPr>
        <p:spPr>
          <a:xfrm>
            <a:off x="1168653" y="4512353"/>
            <a:ext cx="494387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F3B110F-BAC9-49FD-A00D-6A3006BBC35A}"/>
              </a:ext>
            </a:extLst>
          </p:cNvPr>
          <p:cNvSpPr/>
          <p:nvPr/>
        </p:nvSpPr>
        <p:spPr>
          <a:xfrm>
            <a:off x="1152123" y="2416328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B28F3C6-D689-4474-9CA8-7CF5F2A8AF1C}"/>
              </a:ext>
            </a:extLst>
          </p:cNvPr>
          <p:cNvSpPr/>
          <p:nvPr/>
        </p:nvSpPr>
        <p:spPr>
          <a:xfrm>
            <a:off x="1168652" y="3459224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8AB2F7-9BFD-41E7-9FFD-C25D6F98DD4F}"/>
              </a:ext>
            </a:extLst>
          </p:cNvPr>
          <p:cNvSpPr/>
          <p:nvPr/>
        </p:nvSpPr>
        <p:spPr>
          <a:xfrm>
            <a:off x="1168652" y="2950662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75E170-7AD4-426B-B442-48A9418EBDDF}"/>
              </a:ext>
            </a:extLst>
          </p:cNvPr>
          <p:cNvSpPr/>
          <p:nvPr/>
        </p:nvSpPr>
        <p:spPr>
          <a:xfrm>
            <a:off x="1168652" y="3959974"/>
            <a:ext cx="4943876" cy="4352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9ED0A12-69F5-41E2-A5B2-77E5F35DA1F1}"/>
              </a:ext>
            </a:extLst>
          </p:cNvPr>
          <p:cNvSpPr/>
          <p:nvPr/>
        </p:nvSpPr>
        <p:spPr>
          <a:xfrm>
            <a:off x="1168652" y="5001702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B40B451-65E7-4CB4-B8CB-3889DBCF5603}"/>
              </a:ext>
            </a:extLst>
          </p:cNvPr>
          <p:cNvSpPr/>
          <p:nvPr/>
        </p:nvSpPr>
        <p:spPr>
          <a:xfrm>
            <a:off x="1152123" y="5545291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B0CC95-E63D-4C54-97EA-44233453E34A}"/>
              </a:ext>
            </a:extLst>
          </p:cNvPr>
          <p:cNvSpPr/>
          <p:nvPr/>
        </p:nvSpPr>
        <p:spPr>
          <a:xfrm>
            <a:off x="1152123" y="6030160"/>
            <a:ext cx="4943876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29024D-D9D1-49E4-8239-B2ADFEEB2A17}"/>
              </a:ext>
            </a:extLst>
          </p:cNvPr>
          <p:cNvSpPr/>
          <p:nvPr/>
        </p:nvSpPr>
        <p:spPr>
          <a:xfrm>
            <a:off x="6341735" y="2416141"/>
            <a:ext cx="3482753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3A59C442-7513-45B8-A2A8-BE1006C0BC08}"/>
              </a:ext>
            </a:extLst>
          </p:cNvPr>
          <p:cNvSpPr/>
          <p:nvPr/>
        </p:nvSpPr>
        <p:spPr>
          <a:xfrm>
            <a:off x="6363927" y="2968599"/>
            <a:ext cx="3482754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B8CBBAE-9703-43CA-8F92-4F92CDD919A6}"/>
              </a:ext>
            </a:extLst>
          </p:cNvPr>
          <p:cNvSpPr/>
          <p:nvPr/>
        </p:nvSpPr>
        <p:spPr>
          <a:xfrm>
            <a:off x="6341733" y="3470816"/>
            <a:ext cx="3482755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AADDE3C-AF40-4D44-8EDB-64D29BF135B7}"/>
              </a:ext>
            </a:extLst>
          </p:cNvPr>
          <p:cNvSpPr/>
          <p:nvPr/>
        </p:nvSpPr>
        <p:spPr>
          <a:xfrm>
            <a:off x="6354194" y="3968964"/>
            <a:ext cx="3522208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F00B62D8-2E4C-40D1-B201-A7F695A8A473}"/>
              </a:ext>
            </a:extLst>
          </p:cNvPr>
          <p:cNvSpPr/>
          <p:nvPr/>
        </p:nvSpPr>
        <p:spPr>
          <a:xfrm>
            <a:off x="6363927" y="4483912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30B8D46-DD44-4AE7-B8DD-9BAECD529AEA}"/>
              </a:ext>
            </a:extLst>
          </p:cNvPr>
          <p:cNvSpPr/>
          <p:nvPr/>
        </p:nvSpPr>
        <p:spPr>
          <a:xfrm>
            <a:off x="6344334" y="5018499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C1BFA02-8F4A-472E-83E2-BD7D4D10C9CD}"/>
              </a:ext>
            </a:extLst>
          </p:cNvPr>
          <p:cNvSpPr/>
          <p:nvPr/>
        </p:nvSpPr>
        <p:spPr>
          <a:xfrm>
            <a:off x="6363926" y="5558877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2F3B4C47-922E-4BB1-A631-1E67E8123B58}"/>
              </a:ext>
            </a:extLst>
          </p:cNvPr>
          <p:cNvSpPr/>
          <p:nvPr/>
        </p:nvSpPr>
        <p:spPr>
          <a:xfrm>
            <a:off x="6363926" y="6030160"/>
            <a:ext cx="3522207" cy="4002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900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7DC9B8-7250-4DC4-9CB9-8397B9646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365125"/>
            <a:ext cx="12094347" cy="762339"/>
          </a:xfrm>
        </p:spPr>
        <p:txBody>
          <a:bodyPr>
            <a:normAutofit/>
          </a:bodyPr>
          <a:lstStyle/>
          <a:p>
            <a:pPr algn="ctr"/>
            <a:r>
              <a:rPr lang="ru-RU" sz="3200" b="1" u="sng" dirty="0"/>
              <a:t>Задания тестового типа на синхронизацию дат и событий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62A00D-7E2B-4FDA-9A27-5A4B89578A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53" y="1065321"/>
            <a:ext cx="12029243" cy="5792680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В заданиях этого типа обучающимся предлагается установить соответствие между событием и его датой при помощи </a:t>
            </a:r>
            <a:r>
              <a:rPr lang="en-US" sz="2000" i="0" u="sng" dirty="0">
                <a:solidFill>
                  <a:srgbClr val="202122"/>
                </a:solidFill>
                <a:effectLst/>
              </a:rPr>
              <a:t>Bluetooth</a:t>
            </a:r>
            <a:r>
              <a:rPr lang="ru-RU" sz="2000" i="0" u="sng" dirty="0">
                <a:solidFill>
                  <a:srgbClr val="202122"/>
                </a:solidFill>
                <a:effectLst/>
              </a:rPr>
              <a:t>-совместимой </a:t>
            </a:r>
            <a:r>
              <a:rPr lang="ru-RU" sz="2000" i="0" dirty="0">
                <a:solidFill>
                  <a:srgbClr val="202122"/>
                </a:solidFill>
                <a:effectLst/>
              </a:rPr>
              <a:t>мыши и</a:t>
            </a:r>
            <a:r>
              <a:rPr lang="ru-RU" sz="2000" dirty="0"/>
              <a:t> следующего алгоритма:</a:t>
            </a:r>
          </a:p>
          <a:p>
            <a:pPr marL="514350" indent="-514350">
              <a:buAutoNum type="arabicPeriod"/>
            </a:pPr>
            <a:r>
              <a:rPr lang="ru-RU" sz="2000" dirty="0"/>
              <a:t>Вывести презентацию в полноэкранный режим слайд-шоу.</a:t>
            </a:r>
          </a:p>
          <a:p>
            <a:pPr marL="514350" indent="-514350">
              <a:buAutoNum type="arabicPeriod"/>
            </a:pPr>
            <a:r>
              <a:rPr lang="ru-RU" sz="2000" dirty="0"/>
              <a:t>Назвать событие, отображённое в заголовке слайда.</a:t>
            </a:r>
          </a:p>
          <a:p>
            <a:pPr marL="514350" indent="-514350">
              <a:buAutoNum type="arabicPeriod"/>
            </a:pPr>
            <a:r>
              <a:rPr lang="ru-RU" sz="2000" dirty="0"/>
              <a:t>Навести указатель мыши точно на соответствующую событию дату. При этом указатель – стрелочка должна превратиться в изображение ладони с поднятым указательным пальцем.</a:t>
            </a:r>
          </a:p>
          <a:p>
            <a:pPr marL="514350" indent="-514350">
              <a:buAutoNum type="arabicPeriod"/>
            </a:pPr>
            <a:r>
              <a:rPr lang="ru-RU" sz="2000" dirty="0"/>
              <a:t>Нажать левую кнопку компьютерной мыши. При этом правильно выбранная дата претерпевает анимационные изменения и остаётся на месте. Неправильно выбранные даты исчезают с экрана.</a:t>
            </a:r>
          </a:p>
          <a:p>
            <a:pPr marL="514350" indent="-514350">
              <a:buAutoNum type="arabicPeriod"/>
            </a:pPr>
            <a:r>
              <a:rPr lang="ru-RU" sz="2000" dirty="0"/>
              <a:t>Дети в классе, наблюдая за манипуляциями отвечающего, оказываются вовлечены в повторение дат и событий курса истории. 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FF0000"/>
                </a:solidFill>
              </a:rPr>
              <a:t>Примечания: </a:t>
            </a:r>
          </a:p>
          <a:p>
            <a:pPr marL="457200" indent="-457200">
              <a:buAutoNum type="arabicPeriod"/>
            </a:pPr>
            <a:r>
              <a:rPr lang="ru-RU" sz="2000" dirty="0"/>
              <a:t>Наведение указателя на дату должно быть точным, в противном случае при нажатии на кнопку мыши произойдёт смена слайда. </a:t>
            </a:r>
          </a:p>
          <a:p>
            <a:pPr marL="457200" indent="-457200">
              <a:buAutoNum type="arabicPeriod"/>
            </a:pPr>
            <a:r>
              <a:rPr lang="ru-RU" sz="2000" dirty="0"/>
              <a:t>Допустимо использовать задание на хорошо откалиброванной интерактивной доске любого типа, так как программа </a:t>
            </a:r>
            <a:r>
              <a:rPr lang="en-US" sz="2000" b="1" dirty="0"/>
              <a:t>Microsoft PowerPoint </a:t>
            </a:r>
            <a:r>
              <a:rPr lang="ru-RU" sz="2000" dirty="0"/>
              <a:t>входит в стандартный пакет офисных приложений, установленных на рабочих компьютерах школы. </a:t>
            </a:r>
          </a:p>
          <a:p>
            <a:pPr marL="457200" indent="-457200">
              <a:buAutoNum type="arabicPeriod"/>
            </a:pPr>
            <a:endParaRPr lang="ru-RU" sz="2400" dirty="0">
              <a:solidFill>
                <a:srgbClr val="FF0000"/>
              </a:solidFill>
            </a:endParaRPr>
          </a:p>
          <a:p>
            <a:pPr marL="457200" indent="-457200">
              <a:buAutoNum type="arabicPeriod"/>
            </a:pPr>
            <a:endParaRPr lang="ru-RU" sz="2400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ru-RU" dirty="0"/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7321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C46ECDFA-3F95-45B7-BF18-B045F531E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084575"/>
              </p:ext>
            </p:extLst>
          </p:nvPr>
        </p:nvGraphicFramePr>
        <p:xfrm>
          <a:off x="2120777" y="471091"/>
          <a:ext cx="8128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0165862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Открытие Технологического института в СПб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3968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0090D7-6FCD-4810-A031-5074062E6A68}"/>
              </a:ext>
            </a:extLst>
          </p:cNvPr>
          <p:cNvSpPr txBox="1"/>
          <p:nvPr/>
        </p:nvSpPr>
        <p:spPr>
          <a:xfrm>
            <a:off x="5042517" y="3617709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0E72B8-F67F-4E0D-AFB1-2ED39EB577D8}"/>
              </a:ext>
            </a:extLst>
          </p:cNvPr>
          <p:cNvSpPr txBox="1"/>
          <p:nvPr/>
        </p:nvSpPr>
        <p:spPr>
          <a:xfrm>
            <a:off x="7501631" y="3094489"/>
            <a:ext cx="967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1861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812D0B-01C9-4FC2-B2F7-058EA53EE31B}"/>
              </a:ext>
            </a:extLst>
          </p:cNvPr>
          <p:cNvSpPr txBox="1"/>
          <p:nvPr/>
        </p:nvSpPr>
        <p:spPr>
          <a:xfrm>
            <a:off x="3240350" y="1953087"/>
            <a:ext cx="98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1855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F7531-1C94-4240-A366-C13EE072DDB0}"/>
              </a:ext>
            </a:extLst>
          </p:cNvPr>
          <p:cNvSpPr txBox="1"/>
          <p:nvPr/>
        </p:nvSpPr>
        <p:spPr>
          <a:xfrm>
            <a:off x="2583402" y="4535582"/>
            <a:ext cx="1562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6CC91-8A66-4C03-AB2E-A882D2FD17EF}"/>
              </a:ext>
            </a:extLst>
          </p:cNvPr>
          <p:cNvSpPr txBox="1"/>
          <p:nvPr/>
        </p:nvSpPr>
        <p:spPr>
          <a:xfrm>
            <a:off x="7985464" y="5199727"/>
            <a:ext cx="1158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4DDB62-015E-453D-82BC-457F66881FD0}"/>
              </a:ext>
            </a:extLst>
          </p:cNvPr>
          <p:cNvSpPr txBox="1"/>
          <p:nvPr/>
        </p:nvSpPr>
        <p:spPr>
          <a:xfrm>
            <a:off x="9428085" y="2090642"/>
            <a:ext cx="1251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0C608-3845-4949-BC7E-9F5998045CCD}"/>
              </a:ext>
            </a:extLst>
          </p:cNvPr>
          <p:cNvSpPr txBox="1"/>
          <p:nvPr/>
        </p:nvSpPr>
        <p:spPr>
          <a:xfrm>
            <a:off x="10072203" y="4797192"/>
            <a:ext cx="989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D3E8C3-7988-4D90-907C-E7AFE08638FC}"/>
              </a:ext>
            </a:extLst>
          </p:cNvPr>
          <p:cNvSpPr txBox="1"/>
          <p:nvPr/>
        </p:nvSpPr>
        <p:spPr>
          <a:xfrm>
            <a:off x="4536489" y="5725535"/>
            <a:ext cx="1012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B2B2CC-412D-4EFE-88D1-AF08DD110AA6}"/>
              </a:ext>
            </a:extLst>
          </p:cNvPr>
          <p:cNvSpPr txBox="1"/>
          <p:nvPr/>
        </p:nvSpPr>
        <p:spPr>
          <a:xfrm>
            <a:off x="1162975" y="3429000"/>
            <a:ext cx="1020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1837</a:t>
            </a:r>
          </a:p>
        </p:txBody>
      </p:sp>
    </p:spTree>
    <p:extLst>
      <p:ext uri="{BB962C8B-B14F-4D97-AF65-F5344CB8AC3E}">
        <p14:creationId xmlns:p14="http://schemas.microsoft.com/office/powerpoint/2010/main" val="384691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7D75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C46ECDFA-3F95-45B7-BF18-B045F531E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749516"/>
              </p:ext>
            </p:extLst>
          </p:nvPr>
        </p:nvGraphicFramePr>
        <p:xfrm>
          <a:off x="2120777" y="471091"/>
          <a:ext cx="8128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0165862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Открытие Казанского университета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3968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0090D7-6FCD-4810-A031-5074062E6A68}"/>
              </a:ext>
            </a:extLst>
          </p:cNvPr>
          <p:cNvSpPr txBox="1"/>
          <p:nvPr/>
        </p:nvSpPr>
        <p:spPr>
          <a:xfrm>
            <a:off x="5042517" y="3617709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0E72B8-F67F-4E0D-AFB1-2ED39EB577D8}"/>
              </a:ext>
            </a:extLst>
          </p:cNvPr>
          <p:cNvSpPr txBox="1"/>
          <p:nvPr/>
        </p:nvSpPr>
        <p:spPr>
          <a:xfrm>
            <a:off x="7501631" y="3094489"/>
            <a:ext cx="967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1861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812D0B-01C9-4FC2-B2F7-058EA53EE31B}"/>
              </a:ext>
            </a:extLst>
          </p:cNvPr>
          <p:cNvSpPr txBox="1"/>
          <p:nvPr/>
        </p:nvSpPr>
        <p:spPr>
          <a:xfrm>
            <a:off x="3240350" y="1953087"/>
            <a:ext cx="98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1855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F7531-1C94-4240-A366-C13EE072DDB0}"/>
              </a:ext>
            </a:extLst>
          </p:cNvPr>
          <p:cNvSpPr txBox="1"/>
          <p:nvPr/>
        </p:nvSpPr>
        <p:spPr>
          <a:xfrm>
            <a:off x="2583402" y="4535582"/>
            <a:ext cx="1562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6CC91-8A66-4C03-AB2E-A882D2FD17EF}"/>
              </a:ext>
            </a:extLst>
          </p:cNvPr>
          <p:cNvSpPr txBox="1"/>
          <p:nvPr/>
        </p:nvSpPr>
        <p:spPr>
          <a:xfrm>
            <a:off x="7985464" y="5199727"/>
            <a:ext cx="1158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4DDB62-015E-453D-82BC-457F66881FD0}"/>
              </a:ext>
            </a:extLst>
          </p:cNvPr>
          <p:cNvSpPr txBox="1"/>
          <p:nvPr/>
        </p:nvSpPr>
        <p:spPr>
          <a:xfrm>
            <a:off x="9428085" y="2090642"/>
            <a:ext cx="1251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0C608-3845-4949-BC7E-9F5998045CCD}"/>
              </a:ext>
            </a:extLst>
          </p:cNvPr>
          <p:cNvSpPr txBox="1"/>
          <p:nvPr/>
        </p:nvSpPr>
        <p:spPr>
          <a:xfrm>
            <a:off x="10072203" y="4797192"/>
            <a:ext cx="989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D3E8C3-7988-4D90-907C-E7AFE08638FC}"/>
              </a:ext>
            </a:extLst>
          </p:cNvPr>
          <p:cNvSpPr txBox="1"/>
          <p:nvPr/>
        </p:nvSpPr>
        <p:spPr>
          <a:xfrm>
            <a:off x="4536489" y="5725535"/>
            <a:ext cx="1012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B2B2CC-412D-4EFE-88D1-AF08DD110AA6}"/>
              </a:ext>
            </a:extLst>
          </p:cNvPr>
          <p:cNvSpPr txBox="1"/>
          <p:nvPr/>
        </p:nvSpPr>
        <p:spPr>
          <a:xfrm>
            <a:off x="1162975" y="3429000"/>
            <a:ext cx="1020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1837</a:t>
            </a:r>
          </a:p>
        </p:txBody>
      </p:sp>
    </p:spTree>
    <p:extLst>
      <p:ext uri="{BB962C8B-B14F-4D97-AF65-F5344CB8AC3E}">
        <p14:creationId xmlns:p14="http://schemas.microsoft.com/office/powerpoint/2010/main" val="3056310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7D75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7D75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C46ECDFA-3F95-45B7-BF18-B045F531E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087593"/>
              </p:ext>
            </p:extLst>
          </p:nvPr>
        </p:nvGraphicFramePr>
        <p:xfrm>
          <a:off x="2120777" y="471091"/>
          <a:ext cx="8128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0165862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Открытие Академии генерального штаба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3968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0090D7-6FCD-4810-A031-5074062E6A68}"/>
              </a:ext>
            </a:extLst>
          </p:cNvPr>
          <p:cNvSpPr txBox="1"/>
          <p:nvPr/>
        </p:nvSpPr>
        <p:spPr>
          <a:xfrm>
            <a:off x="5042517" y="3617709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0E72B8-F67F-4E0D-AFB1-2ED39EB577D8}"/>
              </a:ext>
            </a:extLst>
          </p:cNvPr>
          <p:cNvSpPr txBox="1"/>
          <p:nvPr/>
        </p:nvSpPr>
        <p:spPr>
          <a:xfrm>
            <a:off x="7501631" y="3094489"/>
            <a:ext cx="967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1861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812D0B-01C9-4FC2-B2F7-058EA53EE31B}"/>
              </a:ext>
            </a:extLst>
          </p:cNvPr>
          <p:cNvSpPr txBox="1"/>
          <p:nvPr/>
        </p:nvSpPr>
        <p:spPr>
          <a:xfrm>
            <a:off x="3240350" y="1953087"/>
            <a:ext cx="98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1855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F7531-1C94-4240-A366-C13EE072DDB0}"/>
              </a:ext>
            </a:extLst>
          </p:cNvPr>
          <p:cNvSpPr txBox="1"/>
          <p:nvPr/>
        </p:nvSpPr>
        <p:spPr>
          <a:xfrm>
            <a:off x="2583402" y="4535582"/>
            <a:ext cx="1562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6CC91-8A66-4C03-AB2E-A882D2FD17EF}"/>
              </a:ext>
            </a:extLst>
          </p:cNvPr>
          <p:cNvSpPr txBox="1"/>
          <p:nvPr/>
        </p:nvSpPr>
        <p:spPr>
          <a:xfrm>
            <a:off x="7985464" y="5199727"/>
            <a:ext cx="1158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4DDB62-015E-453D-82BC-457F66881FD0}"/>
              </a:ext>
            </a:extLst>
          </p:cNvPr>
          <p:cNvSpPr txBox="1"/>
          <p:nvPr/>
        </p:nvSpPr>
        <p:spPr>
          <a:xfrm>
            <a:off x="9428085" y="2090642"/>
            <a:ext cx="1251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0C608-3845-4949-BC7E-9F5998045CCD}"/>
              </a:ext>
            </a:extLst>
          </p:cNvPr>
          <p:cNvSpPr txBox="1"/>
          <p:nvPr/>
        </p:nvSpPr>
        <p:spPr>
          <a:xfrm>
            <a:off x="10072203" y="4797192"/>
            <a:ext cx="989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D3E8C3-7988-4D90-907C-E7AFE08638FC}"/>
              </a:ext>
            </a:extLst>
          </p:cNvPr>
          <p:cNvSpPr txBox="1"/>
          <p:nvPr/>
        </p:nvSpPr>
        <p:spPr>
          <a:xfrm>
            <a:off x="4536489" y="5725535"/>
            <a:ext cx="1012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B2B2CC-412D-4EFE-88D1-AF08DD110AA6}"/>
              </a:ext>
            </a:extLst>
          </p:cNvPr>
          <p:cNvSpPr txBox="1"/>
          <p:nvPr/>
        </p:nvSpPr>
        <p:spPr>
          <a:xfrm>
            <a:off x="1162975" y="3429000"/>
            <a:ext cx="1020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1837</a:t>
            </a:r>
          </a:p>
        </p:txBody>
      </p:sp>
    </p:spTree>
    <p:extLst>
      <p:ext uri="{BB962C8B-B14F-4D97-AF65-F5344CB8AC3E}">
        <p14:creationId xmlns:p14="http://schemas.microsoft.com/office/powerpoint/2010/main" val="34954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C46ECDFA-3F95-45B7-BF18-B045F531E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180871"/>
              </p:ext>
            </p:extLst>
          </p:nvPr>
        </p:nvGraphicFramePr>
        <p:xfrm>
          <a:off x="2120777" y="471091"/>
          <a:ext cx="8128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0165862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Открытие Петербургского университета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3968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0090D7-6FCD-4810-A031-5074062E6A68}"/>
              </a:ext>
            </a:extLst>
          </p:cNvPr>
          <p:cNvSpPr txBox="1"/>
          <p:nvPr/>
        </p:nvSpPr>
        <p:spPr>
          <a:xfrm>
            <a:off x="5042517" y="3617709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0E72B8-F67F-4E0D-AFB1-2ED39EB577D8}"/>
              </a:ext>
            </a:extLst>
          </p:cNvPr>
          <p:cNvSpPr txBox="1"/>
          <p:nvPr/>
        </p:nvSpPr>
        <p:spPr>
          <a:xfrm>
            <a:off x="7501631" y="3094489"/>
            <a:ext cx="967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1861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812D0B-01C9-4FC2-B2F7-058EA53EE31B}"/>
              </a:ext>
            </a:extLst>
          </p:cNvPr>
          <p:cNvSpPr txBox="1"/>
          <p:nvPr/>
        </p:nvSpPr>
        <p:spPr>
          <a:xfrm>
            <a:off x="3240350" y="1953087"/>
            <a:ext cx="98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1855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F7531-1C94-4240-A366-C13EE072DDB0}"/>
              </a:ext>
            </a:extLst>
          </p:cNvPr>
          <p:cNvSpPr txBox="1"/>
          <p:nvPr/>
        </p:nvSpPr>
        <p:spPr>
          <a:xfrm>
            <a:off x="2583402" y="4535582"/>
            <a:ext cx="1562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6CC91-8A66-4C03-AB2E-A882D2FD17EF}"/>
              </a:ext>
            </a:extLst>
          </p:cNvPr>
          <p:cNvSpPr txBox="1"/>
          <p:nvPr/>
        </p:nvSpPr>
        <p:spPr>
          <a:xfrm>
            <a:off x="7985464" y="5199727"/>
            <a:ext cx="1158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4DDB62-015E-453D-82BC-457F66881FD0}"/>
              </a:ext>
            </a:extLst>
          </p:cNvPr>
          <p:cNvSpPr txBox="1"/>
          <p:nvPr/>
        </p:nvSpPr>
        <p:spPr>
          <a:xfrm>
            <a:off x="9428085" y="2090642"/>
            <a:ext cx="1251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0C608-3845-4949-BC7E-9F5998045CCD}"/>
              </a:ext>
            </a:extLst>
          </p:cNvPr>
          <p:cNvSpPr txBox="1"/>
          <p:nvPr/>
        </p:nvSpPr>
        <p:spPr>
          <a:xfrm>
            <a:off x="10072203" y="4797192"/>
            <a:ext cx="989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D3E8C3-7988-4D90-907C-E7AFE08638FC}"/>
              </a:ext>
            </a:extLst>
          </p:cNvPr>
          <p:cNvSpPr txBox="1"/>
          <p:nvPr/>
        </p:nvSpPr>
        <p:spPr>
          <a:xfrm>
            <a:off x="4536489" y="5725535"/>
            <a:ext cx="1012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B2B2CC-412D-4EFE-88D1-AF08DD110AA6}"/>
              </a:ext>
            </a:extLst>
          </p:cNvPr>
          <p:cNvSpPr txBox="1"/>
          <p:nvPr/>
        </p:nvSpPr>
        <p:spPr>
          <a:xfrm>
            <a:off x="1162975" y="3429000"/>
            <a:ext cx="1020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1837</a:t>
            </a:r>
          </a:p>
        </p:txBody>
      </p:sp>
    </p:spTree>
    <p:extLst>
      <p:ext uri="{BB962C8B-B14F-4D97-AF65-F5344CB8AC3E}">
        <p14:creationId xmlns:p14="http://schemas.microsoft.com/office/powerpoint/2010/main" val="87183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C46ECDFA-3F95-45B7-BF18-B045F531E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993739"/>
              </p:ext>
            </p:extLst>
          </p:nvPr>
        </p:nvGraphicFramePr>
        <p:xfrm>
          <a:off x="2120777" y="471091"/>
          <a:ext cx="8128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0165862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Открытие Дерптского университета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3968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0090D7-6FCD-4810-A031-5074062E6A68}"/>
              </a:ext>
            </a:extLst>
          </p:cNvPr>
          <p:cNvSpPr txBox="1"/>
          <p:nvPr/>
        </p:nvSpPr>
        <p:spPr>
          <a:xfrm>
            <a:off x="5042517" y="3617709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0E72B8-F67F-4E0D-AFB1-2ED39EB577D8}"/>
              </a:ext>
            </a:extLst>
          </p:cNvPr>
          <p:cNvSpPr txBox="1"/>
          <p:nvPr/>
        </p:nvSpPr>
        <p:spPr>
          <a:xfrm>
            <a:off x="7501631" y="3094489"/>
            <a:ext cx="967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1861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812D0B-01C9-4FC2-B2F7-058EA53EE31B}"/>
              </a:ext>
            </a:extLst>
          </p:cNvPr>
          <p:cNvSpPr txBox="1"/>
          <p:nvPr/>
        </p:nvSpPr>
        <p:spPr>
          <a:xfrm>
            <a:off x="3240350" y="1953087"/>
            <a:ext cx="98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1855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F7531-1C94-4240-A366-C13EE072DDB0}"/>
              </a:ext>
            </a:extLst>
          </p:cNvPr>
          <p:cNvSpPr txBox="1"/>
          <p:nvPr/>
        </p:nvSpPr>
        <p:spPr>
          <a:xfrm>
            <a:off x="2583402" y="4535582"/>
            <a:ext cx="1562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6CC91-8A66-4C03-AB2E-A882D2FD17EF}"/>
              </a:ext>
            </a:extLst>
          </p:cNvPr>
          <p:cNvSpPr txBox="1"/>
          <p:nvPr/>
        </p:nvSpPr>
        <p:spPr>
          <a:xfrm>
            <a:off x="7985464" y="5199727"/>
            <a:ext cx="1158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4DDB62-015E-453D-82BC-457F66881FD0}"/>
              </a:ext>
            </a:extLst>
          </p:cNvPr>
          <p:cNvSpPr txBox="1"/>
          <p:nvPr/>
        </p:nvSpPr>
        <p:spPr>
          <a:xfrm>
            <a:off x="9428085" y="2090642"/>
            <a:ext cx="1251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0C608-3845-4949-BC7E-9F5998045CCD}"/>
              </a:ext>
            </a:extLst>
          </p:cNvPr>
          <p:cNvSpPr txBox="1"/>
          <p:nvPr/>
        </p:nvSpPr>
        <p:spPr>
          <a:xfrm>
            <a:off x="10072203" y="4797192"/>
            <a:ext cx="9893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1803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D3E8C3-7988-4D90-907C-E7AFE08638FC}"/>
              </a:ext>
            </a:extLst>
          </p:cNvPr>
          <p:cNvSpPr txBox="1"/>
          <p:nvPr/>
        </p:nvSpPr>
        <p:spPr>
          <a:xfrm>
            <a:off x="4536489" y="5725535"/>
            <a:ext cx="1012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1812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B2B2CC-412D-4EFE-88D1-AF08DD110AA6}"/>
              </a:ext>
            </a:extLst>
          </p:cNvPr>
          <p:cNvSpPr txBox="1"/>
          <p:nvPr/>
        </p:nvSpPr>
        <p:spPr>
          <a:xfrm>
            <a:off x="1162975" y="3429000"/>
            <a:ext cx="10209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1837</a:t>
            </a:r>
          </a:p>
        </p:txBody>
      </p:sp>
    </p:spTree>
    <p:extLst>
      <p:ext uri="{BB962C8B-B14F-4D97-AF65-F5344CB8AC3E}">
        <p14:creationId xmlns:p14="http://schemas.microsoft.com/office/powerpoint/2010/main" val="134445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C46ECDFA-3F95-45B7-BF18-B045F531E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785038"/>
              </p:ext>
            </p:extLst>
          </p:nvPr>
        </p:nvGraphicFramePr>
        <p:xfrm>
          <a:off x="2120777" y="471091"/>
          <a:ext cx="812800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0165862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Провозглашение России республикой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13968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80090D7-6FCD-4810-A031-5074062E6A68}"/>
              </a:ext>
            </a:extLst>
          </p:cNvPr>
          <p:cNvSpPr txBox="1"/>
          <p:nvPr/>
        </p:nvSpPr>
        <p:spPr>
          <a:xfrm>
            <a:off x="4758432" y="3617709"/>
            <a:ext cx="1961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02.03.1917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0E72B8-F67F-4E0D-AFB1-2ED39EB577D8}"/>
              </a:ext>
            </a:extLst>
          </p:cNvPr>
          <p:cNvSpPr txBox="1"/>
          <p:nvPr/>
        </p:nvSpPr>
        <p:spPr>
          <a:xfrm>
            <a:off x="7004482" y="3094489"/>
            <a:ext cx="2290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01.08.1914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812D0B-01C9-4FC2-B2F7-058EA53EE31B}"/>
              </a:ext>
            </a:extLst>
          </p:cNvPr>
          <p:cNvSpPr txBox="1"/>
          <p:nvPr/>
        </p:nvSpPr>
        <p:spPr>
          <a:xfrm>
            <a:off x="2183908" y="1953087"/>
            <a:ext cx="2041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25.10.1917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F7531-1C94-4240-A366-C13EE072DDB0}"/>
              </a:ext>
            </a:extLst>
          </p:cNvPr>
          <p:cNvSpPr txBox="1"/>
          <p:nvPr/>
        </p:nvSpPr>
        <p:spPr>
          <a:xfrm>
            <a:off x="2583402" y="4535582"/>
            <a:ext cx="1899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12.11.1917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6CC91-8A66-4C03-AB2E-A882D2FD17EF}"/>
              </a:ext>
            </a:extLst>
          </p:cNvPr>
          <p:cNvSpPr txBox="1"/>
          <p:nvPr/>
        </p:nvSpPr>
        <p:spPr>
          <a:xfrm>
            <a:off x="6551720" y="5199727"/>
            <a:ext cx="2592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03.07.1917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4DDB62-015E-453D-82BC-457F66881FD0}"/>
              </a:ext>
            </a:extLst>
          </p:cNvPr>
          <p:cNvSpPr txBox="1"/>
          <p:nvPr/>
        </p:nvSpPr>
        <p:spPr>
          <a:xfrm>
            <a:off x="8256233" y="2090642"/>
            <a:ext cx="24236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03.06.1917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30C608-3845-4949-BC7E-9F5998045CCD}"/>
              </a:ext>
            </a:extLst>
          </p:cNvPr>
          <p:cNvSpPr txBox="1"/>
          <p:nvPr/>
        </p:nvSpPr>
        <p:spPr>
          <a:xfrm>
            <a:off x="9294920" y="4797192"/>
            <a:ext cx="2041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01.09.1917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D3E8C3-7988-4D90-907C-E7AFE08638FC}"/>
              </a:ext>
            </a:extLst>
          </p:cNvPr>
          <p:cNvSpPr txBox="1"/>
          <p:nvPr/>
        </p:nvSpPr>
        <p:spPr>
          <a:xfrm>
            <a:off x="4196181" y="5725535"/>
            <a:ext cx="1899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10.10.1917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B2B2CC-412D-4EFE-88D1-AF08DD110AA6}"/>
              </a:ext>
            </a:extLst>
          </p:cNvPr>
          <p:cNvSpPr txBox="1"/>
          <p:nvPr/>
        </p:nvSpPr>
        <p:spPr>
          <a:xfrm>
            <a:off x="683580" y="3429000"/>
            <a:ext cx="1899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05.01.1918</a:t>
            </a:r>
          </a:p>
        </p:txBody>
      </p:sp>
    </p:spTree>
    <p:extLst>
      <p:ext uri="{BB962C8B-B14F-4D97-AF65-F5344CB8AC3E}">
        <p14:creationId xmlns:p14="http://schemas.microsoft.com/office/powerpoint/2010/main" val="168370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1163</Words>
  <Application>Microsoft Office PowerPoint</Application>
  <PresentationFormat>Широкоэкранный</PresentationFormat>
  <Paragraphs>343</Paragraphs>
  <Slides>28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Тема Office</vt:lpstr>
      <vt:lpstr> Закрепление хронологических знаний по разделу «Россия на пути к реформам. Годы 1801-1861»</vt:lpstr>
      <vt:lpstr>Пояснительная записка</vt:lpstr>
      <vt:lpstr>Задания на синхронизацию дат и событий с множественным выбором  </vt:lpstr>
      <vt:lpstr>Презентация PowerPoint</vt:lpstr>
      <vt:lpstr>Презентация PowerPoint</vt:lpstr>
      <vt:lpstr>Задания на синхронизацию дат и событий с единичным выбором  </vt:lpstr>
      <vt:lpstr>Призвание Рюрика в Новгород</vt:lpstr>
      <vt:lpstr>Крещение Руси</vt:lpstr>
      <vt:lpstr>Первый общерусский князь</vt:lpstr>
      <vt:lpstr>Богатый землевладелец</vt:lpstr>
      <vt:lpstr>Человек, попавший в рабство за долги</vt:lpstr>
      <vt:lpstr>Центральная укреплённая часть города</vt:lpstr>
      <vt:lpstr>Народное собрание</vt:lpstr>
      <vt:lpstr>Народное собрание</vt:lpstr>
      <vt:lpstr>Правление первых князей</vt:lpstr>
      <vt:lpstr>Термины Древней Руси</vt:lpstr>
      <vt:lpstr>Термины Древней Руси</vt:lpstr>
      <vt:lpstr>Правление первых князей</vt:lpstr>
      <vt:lpstr>Реформы 1801-1861 гг</vt:lpstr>
      <vt:lpstr>Даты и имена 20-го века</vt:lpstr>
      <vt:lpstr>Даты и имена 20-го века</vt:lpstr>
      <vt:lpstr>Задания тестового типа на синхронизацию дат и событий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Поселенов Андрей</dc:creator>
  <cp:lastModifiedBy>Поселенов Андрей</cp:lastModifiedBy>
  <cp:revision>53</cp:revision>
  <dcterms:created xsi:type="dcterms:W3CDTF">2021-10-11T02:08:34Z</dcterms:created>
  <dcterms:modified xsi:type="dcterms:W3CDTF">2021-11-05T16:36:50Z</dcterms:modified>
</cp:coreProperties>
</file>