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5" r:id="rId3"/>
    <p:sldId id="257" r:id="rId4"/>
    <p:sldId id="258" r:id="rId5"/>
    <p:sldId id="260" r:id="rId6"/>
    <p:sldId id="259" r:id="rId7"/>
    <p:sldId id="261" r:id="rId8"/>
    <p:sldId id="276" r:id="rId9"/>
    <p:sldId id="277" r:id="rId10"/>
    <p:sldId id="278" r:id="rId11"/>
    <p:sldId id="280" r:id="rId12"/>
    <p:sldId id="281" r:id="rId13"/>
    <p:sldId id="282" r:id="rId14"/>
    <p:sldId id="283" r:id="rId15"/>
    <p:sldId id="284" r:id="rId16"/>
    <p:sldId id="289" r:id="rId17"/>
    <p:sldId id="286" r:id="rId18"/>
    <p:sldId id="287" r:id="rId19"/>
    <p:sldId id="288" r:id="rId20"/>
    <p:sldId id="274" r:id="rId2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image" Target="../media/image20.emf"/><Relationship Id="rId4" Type="http://schemas.openxmlformats.org/officeDocument/2006/relationships/image" Target="../media/image23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image" Target="../media/image24.emf"/><Relationship Id="rId4" Type="http://schemas.openxmlformats.org/officeDocument/2006/relationships/image" Target="../media/image2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4/19/2022</a:t>
            </a:fld>
            <a:endParaRPr lang="en-US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4/19/2022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4/19/2022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1.e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23.emf"/><Relationship Id="rId4" Type="http://schemas.openxmlformats.org/officeDocument/2006/relationships/image" Target="../media/image20.emf"/><Relationship Id="rId9" Type="http://schemas.openxmlformats.org/officeDocument/2006/relationships/oleObject" Target="../embeddings/oleObject4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e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5.emf"/><Relationship Id="rId5" Type="http://schemas.openxmlformats.org/officeDocument/2006/relationships/oleObject" Target="../embeddings/oleObject6.bin"/><Relationship Id="rId10" Type="http://schemas.openxmlformats.org/officeDocument/2006/relationships/image" Target="../media/image27.emf"/><Relationship Id="rId4" Type="http://schemas.openxmlformats.org/officeDocument/2006/relationships/image" Target="../media/image24.emf"/><Relationship Id="rId9" Type="http://schemas.openxmlformats.org/officeDocument/2006/relationships/oleObject" Target="../embeddings/oleObject8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990600" y="457200"/>
            <a:ext cx="7696200" cy="5668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ru-RU" b="1" dirty="0" smtClean="0"/>
          </a:p>
          <a:p>
            <a:pPr algn="ctr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инновационных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технологий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коррекции нарушений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чтения и письма</a:t>
            </a:r>
          </a:p>
          <a:p>
            <a:pPr marL="0" algn="r">
              <a:spcBef>
                <a:spcPts val="0"/>
              </a:spcBef>
              <a:buNone/>
            </a:pP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r">
              <a:spcBef>
                <a:spcPts val="0"/>
              </a:spcBef>
              <a:buNone/>
            </a:pP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  <a:p>
            <a:pPr marL="0" algn="r">
              <a:spcBef>
                <a:spcPts val="0"/>
              </a:spcBef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Барыкина Ирина</a:t>
            </a:r>
          </a:p>
          <a:p>
            <a:pPr marL="0" algn="r">
              <a:spcBef>
                <a:spcPts val="0"/>
              </a:spcBef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Анатольевна,</a:t>
            </a:r>
          </a:p>
          <a:p>
            <a:pPr marL="0" algn="r">
              <a:spcBef>
                <a:spcPts val="0"/>
              </a:spcBef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учитель-логопед</a:t>
            </a:r>
          </a:p>
          <a:p>
            <a:pPr marL="0" algn="r">
              <a:spcBef>
                <a:spcPts val="0"/>
              </a:spcBef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МБОУ Лицей №1 </a:t>
            </a:r>
          </a:p>
          <a:p>
            <a:pPr marL="0" algn="r">
              <a:spcBef>
                <a:spcPts val="0"/>
              </a:spcBef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им. Г.С.Титова</a:t>
            </a:r>
          </a:p>
          <a:p>
            <a:pPr marL="0" algn="r">
              <a:spcBef>
                <a:spcPts val="0"/>
              </a:spcBef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г.о. Краснознаменск</a:t>
            </a:r>
          </a:p>
          <a:p>
            <a:pPr marL="0" algn="r">
              <a:spcBef>
                <a:spcPts val="0"/>
              </a:spcBef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Московской области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Инновационные  технологии в логопедии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новые подходы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работе над устранением того или иного нарушения речи,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программно-аппаратные технологии,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помогающие логопеду в работе.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9952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Информационно-коммуникационные технологии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(ИКТ) позволяют 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90600" y="1447800"/>
            <a:ext cx="7943088" cy="48006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оптимизировать запоминание учебного материала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создать ситуацию занимательности, заинтересованности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вызвать интерес и желание трудиться на уроке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использовать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двуполушарный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подход к обучению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задействовать как визуальный канал восприятия информации учащимися, так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аудиальный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оптимизировать процесс формирования правильной речи и коррекции ее недостатков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интенсифицировать процесс коррекции, а именно, повысить темп занятия, увеличить долю самостоятельной работы школьников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1371600"/>
            <a:ext cx="7772400" cy="1219200"/>
          </a:xfrm>
        </p:spPr>
        <p:txBody>
          <a:bodyPr>
            <a:normAutofit fontScale="90000"/>
          </a:bodyPr>
          <a:lstStyle/>
          <a:p>
            <a:r>
              <a:rPr lang="ru-RU" sz="3100" b="1" u="sng" dirty="0" smtClean="0">
                <a:latin typeface="Times New Roman" pitchFamily="18" charset="0"/>
                <a:cs typeface="Times New Roman" pitchFamily="18" charset="0"/>
              </a:rPr>
              <a:t>Компьютерный тренажер </a:t>
            </a:r>
            <a:br>
              <a:rPr lang="ru-RU" sz="31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u="sng" dirty="0" smtClean="0">
                <a:latin typeface="Times New Roman" pitchFamily="18" charset="0"/>
                <a:cs typeface="Times New Roman" pitchFamily="18" charset="0"/>
              </a:rPr>
              <a:t>«Дэльфа-142</a:t>
            </a:r>
            <a:r>
              <a:rPr lang="ru-RU" sz="3100" b="1" u="sng" dirty="0" smtClean="0"/>
              <a:t>»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- комплексная многосторонняя программа по коррекции разных сторон устной и письменной речи детей с речевой патологией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1027" name="Picture 3" descr="C:\Users\Алексей\Desktop\delfa-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743200" y="2819400"/>
            <a:ext cx="5029200" cy="38219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90600" y="274638"/>
            <a:ext cx="7696200" cy="868362"/>
          </a:xfrm>
        </p:spPr>
        <p:txBody>
          <a:bodyPr/>
          <a:lstStyle/>
          <a:p>
            <a:pPr algn="ctr"/>
            <a:r>
              <a:rPr lang="ru-RU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Тренажер позволяет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990600" y="1143000"/>
            <a:ext cx="7696200" cy="4983163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внести игровые моменты в процесс             коррекции речевых нарушений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многократно дублировать необходимый тип упражнений и речевой материал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использовать различный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стимульный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материал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работать на разных уровнях сложности в    зависимости от возможностей ученика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осуществлять коррекцию восприятия, внимания, памяти ученика.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274638"/>
            <a:ext cx="7696200" cy="10207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Полный состав упражнений логопедического тренажера "Дэльфа-142"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90600" y="1295400"/>
            <a:ext cx="4267200" cy="48307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Тренажер состоит из 6 блоков </a:t>
            </a: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Меню «Звук» (18 упр.)</a:t>
            </a:r>
          </a:p>
          <a:p>
            <a:pPr>
              <a:lnSpc>
                <a:spcPct val="15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Меню «Буква» (9 упр.)</a:t>
            </a:r>
          </a:p>
          <a:p>
            <a:pPr>
              <a:lnSpc>
                <a:spcPct val="15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Меню «Слог» (4 упр.)</a:t>
            </a:r>
          </a:p>
          <a:p>
            <a:pPr>
              <a:lnSpc>
                <a:spcPct val="15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Меню «Слово» (19 упр.</a:t>
            </a:r>
          </a:p>
          <a:p>
            <a:pPr>
              <a:lnSpc>
                <a:spcPct val="15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Меню «Предложение» (8 упр.)</a:t>
            </a:r>
          </a:p>
          <a:p>
            <a:pPr>
              <a:lnSpc>
                <a:spcPct val="15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Меню «Текст» (3 упр.)</a:t>
            </a:r>
          </a:p>
          <a:p>
            <a:pPr>
              <a:lnSpc>
                <a:spcPct val="150000"/>
              </a:lnSpc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0" name="Picture 2" descr="C:\Users\Алексей\Desktop\fig_0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10200" y="1447800"/>
            <a:ext cx="3581400" cy="43299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274638"/>
            <a:ext cx="7696200" cy="71596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Раздел «Звук»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Алексей\Desktop\fig_0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38237" y="914400"/>
            <a:ext cx="2366963" cy="2076500"/>
          </a:xfrm>
          <a:prstGeom prst="rect">
            <a:avLst/>
          </a:prstGeom>
          <a:noFill/>
        </p:spPr>
      </p:pic>
      <p:pic>
        <p:nvPicPr>
          <p:cNvPr id="5" name="Рисунок 4" descr="http://delfam.biz/main_files/hippo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90962" y="990600"/>
            <a:ext cx="2104454" cy="1929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9" descr="http://delfam.biz/main_files/loco1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600" y="865632"/>
            <a:ext cx="2362200" cy="2054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828800" y="3244334"/>
            <a:ext cx="640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Раздел "Буква"</a:t>
            </a:r>
            <a:endParaRPr lang="ru-RU" sz="4000" dirty="0"/>
          </a:p>
        </p:txBody>
      </p:sp>
      <p:pic>
        <p:nvPicPr>
          <p:cNvPr id="9" name="Picture 2" descr="C:\Users\Алексей\Desktop\fig_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 bwMode="auto">
          <a:xfrm>
            <a:off x="6629400" y="3952219"/>
            <a:ext cx="2306003" cy="2263595"/>
          </a:xfrm>
          <a:prstGeom prst="rect">
            <a:avLst/>
          </a:prstGeom>
          <a:noFill/>
        </p:spPr>
      </p:pic>
      <p:pic>
        <p:nvPicPr>
          <p:cNvPr id="10" name="Picture 2" descr="C:\Users\Алексей\Desktop\fig_0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3825778" y="3979237"/>
            <a:ext cx="2410192" cy="2226717"/>
          </a:xfrm>
          <a:prstGeom prst="rect">
            <a:avLst/>
          </a:prstGeom>
          <a:noFill/>
        </p:spPr>
      </p:pic>
      <p:pic>
        <p:nvPicPr>
          <p:cNvPr id="11" name="Picture 2" descr="http://www.delfam.ru/delfa142.gif"/>
          <p:cNvPicPr>
            <a:picLocks noGrp="1" noChangeAspect="1" noChangeArrowheads="1"/>
          </p:cNvPicPr>
          <p:nvPr>
            <p:ph sz="half" idx="2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53476" y="3952219"/>
            <a:ext cx="2351723" cy="22635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533400"/>
            <a:ext cx="7848600" cy="1524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Раздел «Слог»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     Раздел </a:t>
            </a:r>
            <a:r>
              <a:rPr lang="ru-RU" sz="4400" b="1" dirty="0">
                <a:latin typeface="Times New Roman" pitchFamily="18" charset="0"/>
                <a:cs typeface="Times New Roman" pitchFamily="18" charset="0"/>
              </a:rPr>
              <a:t>«Слово»</a:t>
            </a:r>
            <a:r>
              <a:rPr lang="ru-RU" sz="4400" dirty="0"/>
              <a:t/>
            </a:r>
            <a:br>
              <a:rPr lang="ru-RU" sz="4400" dirty="0"/>
            </a:br>
            <a:endParaRPr lang="ru-RU" dirty="0"/>
          </a:p>
        </p:txBody>
      </p:sp>
      <p:pic>
        <p:nvPicPr>
          <p:cNvPr id="5" name="Picture 2" descr="C:\Users\Алексей\Desktop\fig_1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69848" y="685800"/>
            <a:ext cx="3061144" cy="2407766"/>
          </a:xfrm>
          <a:prstGeom prst="rect">
            <a:avLst/>
          </a:prstGeom>
          <a:noFill/>
        </p:spPr>
      </p:pic>
      <p:pic>
        <p:nvPicPr>
          <p:cNvPr id="7" name="Picture 2" descr="C:\Users\Алексей\Desktop\fig_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 bwMode="auto">
          <a:xfrm>
            <a:off x="5410200" y="685800"/>
            <a:ext cx="3033712" cy="2407766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990600" y="3105835"/>
            <a:ext cx="6324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«Предложение»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endParaRPr lang="ru-RU" sz="4000" dirty="0"/>
          </a:p>
        </p:txBody>
      </p:sp>
      <p:pic>
        <p:nvPicPr>
          <p:cNvPr id="11" name="Содержимое 4" descr="http://delfam.biz/main_files/predlozhenie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82040" y="3962400"/>
            <a:ext cx="30988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5029200" y="3200400"/>
            <a:ext cx="4038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Раздел «Текст»</a:t>
            </a:r>
            <a:endParaRPr lang="ru-RU" sz="4000" dirty="0"/>
          </a:p>
        </p:txBody>
      </p:sp>
      <p:pic>
        <p:nvPicPr>
          <p:cNvPr id="14" name="Содержимое 5" descr="http://delfam.biz/prezent1_files/fig_15.jpg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6800" y="3908286"/>
            <a:ext cx="3810000" cy="23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946736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Онлайн-платформа SLOGY.</a:t>
            </a:r>
            <a: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90600" y="1066800"/>
            <a:ext cx="4489704" cy="55626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обучения чтению разработана и испытана в лаборатории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нейрокогнитивных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 научно-исследовательского центра Санкт-Петербургского государственного педиатрического медицинского университета Министерства здравоохранения Российской Федерации</a:t>
            </a:r>
          </a:p>
          <a:p>
            <a:endParaRPr lang="ru-RU" dirty="0"/>
          </a:p>
        </p:txBody>
      </p:sp>
      <p:pic>
        <p:nvPicPr>
          <p:cNvPr id="5" name="Объект 4" descr="https://thumb.tildacdn.com/tild6661-6330-4966-b363-616461383662/-/resize/160x/-/format/webp/06__.png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592" y="914400"/>
            <a:ext cx="2667000" cy="24384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5867400" y="838200"/>
            <a:ext cx="3276600" cy="6019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07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endParaRPr lang="ru-RU" i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Автор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методики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Корнев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Александр Николаевич,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психиатр,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логопатолог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нейропсихолог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доктор психологических наук, кандидат медицинских наук, заведующий кафедрой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логопатологии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лабораторией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нейрокогнитивных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технологий НИЦ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СПбГПМУ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Минздрава РФ.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https://slogy.ru/_nuxt/img/34b8d11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1315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66800" y="0"/>
            <a:ext cx="7726680" cy="2286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7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какой возраст рассчитана программа</a:t>
            </a:r>
            <a:r>
              <a:rPr lang="ru-RU" sz="27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sz="27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7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</a:t>
            </a:r>
            <a:r>
              <a:rPr lang="ru-RU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программе ребёнок должен </a:t>
            </a:r>
            <a:r>
              <a:rPr lang="ru-RU" sz="27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знать буквы.</a:t>
            </a:r>
            <a:r>
              <a:rPr lang="ru-RU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990600" y="1143000"/>
            <a:ext cx="8153400" cy="57150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устроена платформа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fontAlgn="t"/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обеспечивает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следит за регулярностью и мотивирует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fontAlgn="t"/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самостоятельно занимается на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тренажере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минут в день: тренирует оперативную память, внимание, фонематическое восприятие, автоматизирует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слогослияние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постепенно формирует устойчивый навык чтения целыми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словами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t"/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следит за динамикой успеваемости ребенка, консультирует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Онлайн помощник в коррекции дислексии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300" y="914400"/>
            <a:ext cx="3724656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360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 проходят занятия?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8160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Ребёнок самостоятельно проходит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одному уроку ежедневно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7-15 минут в день. </a:t>
            </a:r>
          </a:p>
        </p:txBody>
      </p:sp>
      <p:pic>
        <p:nvPicPr>
          <p:cNvPr id="4" name="Рисунок 3" descr="https://thumb.tildacdn.com/tild6434-3533-4834-b165-663630396465/-/format/webp/03__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248" y="3352800"/>
            <a:ext cx="4876800" cy="3124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10151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static.tildacdn.com/tild6638-3536-4330-a535-333031393261/05_.gif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1" y="3657600"/>
            <a:ext cx="3886200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6" descr="Примеры коррекционных упражнений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657600"/>
            <a:ext cx="37338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66801" y="152400"/>
            <a:ext cx="8077199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6 видов </a:t>
            </a:r>
            <a:r>
              <a:rPr lang="ru-RU" sz="4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упражнений: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Диктор озвучивает инструкцию, а ребенок выполняет задания, получает подсказки и обратную связь об успешности выполнения.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постепенно усложняются в пределах возможностей ребенка</a:t>
            </a:r>
            <a:r>
              <a:rPr lang="ru-RU" dirty="0"/>
              <a:t>.</a:t>
            </a:r>
            <a:endParaRPr lang="ru-RU" sz="40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«СГ – СГС – ССГ, ГСС – ССГС, СГСГС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целыми словами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4040520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76200"/>
            <a:ext cx="8077200" cy="685800"/>
          </a:xfrm>
        </p:spPr>
        <p:txBody>
          <a:bodyPr>
            <a:normAutofit/>
          </a:bodyPr>
          <a:lstStyle/>
          <a:p>
            <a:r>
              <a:rPr lang="ru-RU" sz="36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Какая длительность курса обучения?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6800" y="914400"/>
            <a:ext cx="7866888" cy="533400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положительная динамика: 2-3 месяца.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полноценная коррекция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дислексии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82296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около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более.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ttps://thumb.tildacdn.com/tild3361-3761-4537-a538-626139623435/-/format/webp/07__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667000"/>
            <a:ext cx="6629400" cy="4038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85330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3648" y="228600"/>
            <a:ext cx="7943088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Кинезиологические</a:t>
            </a:r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упражнения на логопедических занятиях.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 flipV="1">
            <a:off x="2386608" y="-405495"/>
            <a:ext cx="5842991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7137704"/>
              </p:ext>
            </p:extLst>
          </p:nvPr>
        </p:nvGraphicFramePr>
        <p:xfrm>
          <a:off x="5159658" y="1167112"/>
          <a:ext cx="3641725" cy="2762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Слайд" r:id="rId3" imgW="4570330" imgH="3427599" progId="PowerPoint.Slide.12">
                  <p:embed/>
                </p:oleObj>
              </mc:Choice>
              <mc:Fallback>
                <p:oleObj name="Слайд" r:id="rId3" imgW="4570330" imgH="3427599" progId="PowerPoint.Slide.12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9658" y="1167112"/>
                        <a:ext cx="3641725" cy="27626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5227660" y="1413774"/>
            <a:ext cx="574619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1142999" y="3941433"/>
            <a:ext cx="5942715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 flipV="1">
            <a:off x="6652041" y="2301240"/>
            <a:ext cx="5330364" cy="45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0652362"/>
              </p:ext>
            </p:extLst>
          </p:nvPr>
        </p:nvGraphicFramePr>
        <p:xfrm>
          <a:off x="1121805" y="1197209"/>
          <a:ext cx="3602595" cy="27108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Слайд" r:id="rId5" imgW="4570330" imgH="3427599" progId="PowerPoint.Slide.12">
                  <p:embed/>
                </p:oleObj>
              </mc:Choice>
              <mc:Fallback>
                <p:oleObj name="Слайд" r:id="rId5" imgW="4570330" imgH="3427599" progId="PowerPoint.Slide.12">
                  <p:embed/>
                  <p:pic>
                    <p:nvPicPr>
                      <p:cNvPr id="3" name="Объект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1805" y="1197209"/>
                        <a:ext cx="3602595" cy="271083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8751661"/>
              </p:ext>
            </p:extLst>
          </p:nvPr>
        </p:nvGraphicFramePr>
        <p:xfrm>
          <a:off x="1142999" y="3941433"/>
          <a:ext cx="3581402" cy="28083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Слайд" r:id="rId7" imgW="4570330" imgH="3427599" progId="PowerPoint.Slide.12">
                  <p:embed/>
                </p:oleObj>
              </mc:Choice>
              <mc:Fallback>
                <p:oleObj name="Слайд" r:id="rId7" imgW="4570330" imgH="3427599" progId="PowerPoint.Slide.12">
                  <p:embed/>
                  <p:pic>
                    <p:nvPicPr>
                      <p:cNvPr id="7" name="Объект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2999" y="3941433"/>
                        <a:ext cx="3581402" cy="280834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6510352" y="3944481"/>
            <a:ext cx="582639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5308542"/>
              </p:ext>
            </p:extLst>
          </p:nvPr>
        </p:nvGraphicFramePr>
        <p:xfrm>
          <a:off x="5162191" y="4020542"/>
          <a:ext cx="3639192" cy="27337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Слайд" r:id="rId9" imgW="4570330" imgH="3427599" progId="PowerPoint.Slide.12">
                  <p:embed/>
                </p:oleObj>
              </mc:Choice>
              <mc:Fallback>
                <p:oleObj name="Слайд" r:id="rId9" imgW="4570330" imgH="3427599" progId="PowerPoint.Slide.12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2191" y="4020542"/>
                        <a:ext cx="3639192" cy="273377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437283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707491" y="380999"/>
            <a:ext cx="605045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5934293" y="-1"/>
            <a:ext cx="568115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3504285"/>
              </p:ext>
            </p:extLst>
          </p:nvPr>
        </p:nvGraphicFramePr>
        <p:xfrm>
          <a:off x="5029200" y="403857"/>
          <a:ext cx="3846854" cy="29489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1" name="Слайд" r:id="rId3" imgW="4299053" imgH="3223416" progId="PowerPoint.Slide.12">
                  <p:embed/>
                </p:oleObj>
              </mc:Choice>
              <mc:Fallback>
                <p:oleObj name="Слайд" r:id="rId3" imgW="4299053" imgH="3223416" progId="PowerPoint.Slide.12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403857"/>
                        <a:ext cx="3846854" cy="29489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1060103" y="3581399"/>
            <a:ext cx="5835205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5123985" y="3708744"/>
            <a:ext cx="5878013" cy="47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0660557"/>
              </p:ext>
            </p:extLst>
          </p:nvPr>
        </p:nvGraphicFramePr>
        <p:xfrm>
          <a:off x="1081631" y="423670"/>
          <a:ext cx="3769412" cy="28315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2" name="Слайд" r:id="rId5" imgW="4570330" imgH="3427599" progId="PowerPoint.Slide.12">
                  <p:embed/>
                </p:oleObj>
              </mc:Choice>
              <mc:Fallback>
                <p:oleObj name="Слайд" r:id="rId5" imgW="4570330" imgH="3427599" progId="PowerPoint.Slide.12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1631" y="423670"/>
                        <a:ext cx="3769412" cy="283159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9761026"/>
              </p:ext>
            </p:extLst>
          </p:nvPr>
        </p:nvGraphicFramePr>
        <p:xfrm>
          <a:off x="5032248" y="3581399"/>
          <a:ext cx="3843806" cy="312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3" name="Слайд" r:id="rId7" imgW="4570330" imgH="3427599" progId="PowerPoint.Slide.12">
                  <p:embed/>
                </p:oleObj>
              </mc:Choice>
              <mc:Fallback>
                <p:oleObj name="Слайд" r:id="rId7" imgW="4570330" imgH="3427599" progId="PowerPoint.Slide.12">
                  <p:embed/>
                  <p:pic>
                    <p:nvPicPr>
                      <p:cNvPr id="9" name="Объект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2248" y="3581399"/>
                        <a:ext cx="3843806" cy="3124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8630799"/>
              </p:ext>
            </p:extLst>
          </p:nvPr>
        </p:nvGraphicFramePr>
        <p:xfrm>
          <a:off x="1060103" y="3572254"/>
          <a:ext cx="3790940" cy="3133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name="Слайд" r:id="rId9" imgW="4570330" imgH="3427599" progId="PowerPoint.Slide.12">
                  <p:embed/>
                </p:oleObj>
              </mc:Choice>
              <mc:Fallback>
                <p:oleObj name="Слайд" r:id="rId9" imgW="4570330" imgH="3427599" progId="PowerPoint.Slide.12">
                  <p:embed/>
                  <p:pic>
                    <p:nvPicPr>
                      <p:cNvPr id="8" name="Объект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0103" y="3572254"/>
                        <a:ext cx="3790940" cy="31333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47074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0600" y="914400"/>
            <a:ext cx="1981200" cy="5192728"/>
          </a:xfrm>
          <a:prstGeom prst="rect">
            <a:avLst/>
          </a:prstGeom>
          <a:solidFill>
            <a:srgbClr val="FFCC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Ошибки при недостатке переключения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8736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Ошибки на письме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971800" y="914400"/>
            <a:ext cx="5961888" cy="1600200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rmAutofit lnSpcReduction="10000"/>
          </a:bodyPr>
          <a:lstStyle/>
          <a:p>
            <a:pPr marL="82296" indent="0" algn="ctr"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Трудности  удержания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строки,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колебания наклона и высоты букв, несоответствия  по размеру,  трудности соединения.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71800" y="2895600"/>
            <a:ext cx="5961888" cy="1371600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Персеверации (</a:t>
            </a:r>
            <a:r>
              <a:rPr lang="ru-RU" sz="2800" dirty="0" err="1" smtClean="0">
                <a:solidFill>
                  <a:schemeClr val="tx1"/>
                </a:solidFill>
              </a:rPr>
              <a:t>застревания</a:t>
            </a:r>
            <a:r>
              <a:rPr lang="ru-RU" sz="2800" dirty="0" smtClean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элементов букв, слогов и слов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8" name="Содержимое 7" descr="б д.png3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71800" y="4572001"/>
            <a:ext cx="5961888" cy="1535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6759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76200"/>
            <a:ext cx="7866888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</a:t>
            </a:r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переключение и ритмы (кинетический </a:t>
            </a:r>
            <a:r>
              <a:rPr lang="ru-RU" b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праксис</a:t>
            </a:r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s://sun9-19.userapi.com/c639230/u4709923/video/x_1dc5846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301416"/>
            <a:ext cx="3733800" cy="2480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9600" y="1505461"/>
            <a:ext cx="8324088" cy="3517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Кулак-ладонь – 2 счета. Усложнение – добавляем «хлоп».</a:t>
            </a:r>
            <a:endParaRPr lang="ru-RU" sz="1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Ладонь-ребро – 2 счета. Усложнение – добавляем «хлоп».</a:t>
            </a:r>
            <a:endParaRPr lang="ru-RU" sz="1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Кулак-ребро – 2 счета. Усложнение – добавляем «хлоп».</a:t>
            </a:r>
            <a:endParaRPr lang="ru-RU" sz="1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Кулак – палец вверх – 2 счета. Усложнение – добавляем «хлоп».</a:t>
            </a:r>
            <a:endParaRPr lang="ru-RU" sz="1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Палец вверх – палец в сторону. Усложнение – добавляем «хлоп».</a:t>
            </a:r>
            <a:endParaRPr lang="ru-RU" sz="1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Хлоп – кулак вертикально – хлоп – кулак горизонтально – 4 счета. </a:t>
            </a:r>
            <a:endParaRPr lang="ru-RU" sz="1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Кулаки - вместе – хлоп – 3 счета.</a:t>
            </a:r>
            <a:endParaRPr lang="ru-RU" sz="1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Кулаки – хлоп – вместе – шлеп – 4 счета.</a:t>
            </a:r>
            <a:endParaRPr lang="ru-RU" sz="1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Хлоп – кулак сверху – хлоп –кулак снизу – 4 счета.</a:t>
            </a:r>
            <a:endParaRPr lang="ru-RU" sz="1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Хлоп-кулак сверху-кулак снизу-шлеп – 4 счета.</a:t>
            </a:r>
            <a:endParaRPr lang="ru-RU" sz="1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Хлоп- к себе-от себя-шлеп – 4 счета.</a:t>
            </a:r>
            <a:endParaRPr lang="ru-RU" sz="1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Шлеп – от себя – к себе – шлеп – 4 счета.</a:t>
            </a:r>
            <a:endParaRPr lang="ru-RU" sz="1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Ритм на 8 счетов.</a:t>
            </a:r>
            <a:endParaRPr lang="ru-RU" sz="16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8041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0"/>
            <a:ext cx="7943088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/>
              </a:rPr>
              <a:t/>
            </a:r>
            <a:br>
              <a:rPr lang="ru-RU" b="1" dirty="0" smtClean="0">
                <a:effectLst/>
              </a:rPr>
            </a:br>
            <a:r>
              <a:rPr lang="ru-RU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Коррекционно-развивающая </a:t>
            </a:r>
            <a:r>
              <a:rPr lang="ru-RU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 "Скорая помощь".</a:t>
            </a:r>
            <a: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0600" y="1143000"/>
            <a:ext cx="8077200" cy="5638800"/>
          </a:xfrm>
        </p:spPr>
        <p:txBody>
          <a:bodyPr>
            <a:normAutofit fontScale="77500" lnSpcReduction="20000"/>
          </a:bodyPr>
          <a:lstStyle/>
          <a:p>
            <a:pPr marL="82296" indent="0" algn="ctr">
              <a:buNone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ctr">
              <a:buNone/>
            </a:pPr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 В Г Д Е Ж З И К Л М Н О П</a:t>
            </a:r>
          </a:p>
          <a:p>
            <a:pPr marL="82296" indent="0" algn="ctr">
              <a:buNone/>
            </a:pPr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 П </a:t>
            </a:r>
            <a:r>
              <a:rPr lang="ru-RU" b="1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Л В Л П В Л </a:t>
            </a:r>
            <a:r>
              <a:rPr lang="ru-RU" b="1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 Л </a:t>
            </a:r>
            <a:r>
              <a:rPr lang="ru-RU" b="1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</a:t>
            </a:r>
          </a:p>
          <a:p>
            <a:r>
              <a:rPr lang="ru-RU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Снятие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эмоционального напряжения;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улучшение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работоспособности;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межполушарных связей;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внимания, мышления.</a:t>
            </a:r>
          </a:p>
          <a:p>
            <a:r>
              <a:rPr lang="ru-RU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я. </a:t>
            </a: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Верхняя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буква каждой строчки проговаривается вслух.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Нижняя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буква обозначает движение руками: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левая рука поднимается в левую сторону,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правая рука поднимается в правую сторону,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обе руки поднимаются ввер</a:t>
            </a:r>
            <a:r>
              <a:rPr lang="ru-RU" dirty="0"/>
              <a:t>х.</a:t>
            </a:r>
          </a:p>
          <a:p>
            <a:pPr marL="82296" indent="0">
              <a:buNone/>
            </a:pPr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06227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Инновационные технологии </a:t>
            </a: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990600" y="1447800"/>
            <a:ext cx="8077200" cy="48006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логопедической практике это всего лишь дополнение к общепринятым, проверенных временем технологиям (технология диагностики, технология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звукопостановки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технология формирования речевого дыхания, развития мелкой моторики рук и т.д.)</a:t>
            </a:r>
          </a:p>
        </p:txBody>
      </p:sp>
    </p:spTree>
    <p:extLst>
      <p:ext uri="{BB962C8B-B14F-4D97-AF65-F5344CB8AC3E}">
        <p14:creationId xmlns:p14="http://schemas.microsoft.com/office/powerpoint/2010/main" val="27270009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066800" y="457200"/>
            <a:ext cx="7866888" cy="57912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Благодарю за внимание!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420</TotalTime>
  <Words>556</Words>
  <Application>Microsoft Office PowerPoint</Application>
  <PresentationFormat>Экран (4:3)</PresentationFormat>
  <Paragraphs>121</Paragraphs>
  <Slides>20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9" baseType="lpstr">
      <vt:lpstr>Arial</vt:lpstr>
      <vt:lpstr>Calibri</vt:lpstr>
      <vt:lpstr>Corbel</vt:lpstr>
      <vt:lpstr>Gill Sans MT</vt:lpstr>
      <vt:lpstr>Times New Roman</vt:lpstr>
      <vt:lpstr>Verdana</vt:lpstr>
      <vt:lpstr>Wingdings 2</vt:lpstr>
      <vt:lpstr>Солнцестояние</vt:lpstr>
      <vt:lpstr>Слайд</vt:lpstr>
      <vt:lpstr>Презентация PowerPoint</vt:lpstr>
      <vt:lpstr>Инновационные  технологии в логопедии</vt:lpstr>
      <vt:lpstr>Информационно-коммуникационные технологии (ИКТ) позволяют </vt:lpstr>
      <vt:lpstr>Компьютерный тренажер  «Дэльфа-142» - комплексная многосторонняя программа по коррекции разных сторон устной и письменной речи детей с речевой патологией  </vt:lpstr>
      <vt:lpstr>    Тренажер позволяет:</vt:lpstr>
      <vt:lpstr> Полный состав упражнений логопедического тренажера "Дэльфа-142" :</vt:lpstr>
      <vt:lpstr>Раздел «Звук»</vt:lpstr>
      <vt:lpstr>Раздел «Слог»      Раздел «Слово» </vt:lpstr>
      <vt:lpstr>Онлайн-платформа SLOGY. </vt:lpstr>
      <vt:lpstr>  На какой возраст рассчитана программа? Для работы в программе ребёнок должен знать буквы. </vt:lpstr>
      <vt:lpstr>Как проходят занятия?</vt:lpstr>
      <vt:lpstr>Презентация PowerPoint</vt:lpstr>
      <vt:lpstr>Какая длительность курса обучения?</vt:lpstr>
      <vt:lpstr>Кинезиологические упражнения на логопедических занятиях. </vt:lpstr>
      <vt:lpstr>Презентация PowerPoint</vt:lpstr>
      <vt:lpstr>Ошибки на письме</vt:lpstr>
      <vt:lpstr>  Упражнения на переключение и ритмы (кинетический праксис).  </vt:lpstr>
      <vt:lpstr> Коррекционно-развивающая техника "Скорая помощь". </vt:lpstr>
      <vt:lpstr>Инновационные технологии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Алексей</dc:creator>
  <cp:lastModifiedBy>ir.barykina2010@yandex.ru</cp:lastModifiedBy>
  <cp:revision>40</cp:revision>
  <dcterms:created xsi:type="dcterms:W3CDTF">2018-02-12T19:35:44Z</dcterms:created>
  <dcterms:modified xsi:type="dcterms:W3CDTF">2022-04-19T20:51:07Z</dcterms:modified>
</cp:coreProperties>
</file>