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16"/>
  </p:notesMasterIdLst>
  <p:sldIdLst>
    <p:sldId id="282" r:id="rId2"/>
    <p:sldId id="257" r:id="rId3"/>
    <p:sldId id="258" r:id="rId4"/>
    <p:sldId id="256" r:id="rId5"/>
    <p:sldId id="270" r:id="rId6"/>
    <p:sldId id="299" r:id="rId7"/>
    <p:sldId id="288" r:id="rId8"/>
    <p:sldId id="298" r:id="rId9"/>
    <p:sldId id="273" r:id="rId10"/>
    <p:sldId id="260" r:id="rId11"/>
    <p:sldId id="295" r:id="rId12"/>
    <p:sldId id="261" r:id="rId13"/>
    <p:sldId id="284" r:id="rId14"/>
    <p:sldId id="30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66"/>
    <a:srgbClr val="A50021"/>
    <a:srgbClr val="FF3300"/>
    <a:srgbClr val="0099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>
        <p:scale>
          <a:sx n="41" d="100"/>
          <a:sy n="41" d="100"/>
        </p:scale>
        <p:origin x="-3654" y="-15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83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7A616A3-C81E-4BCC-A934-97714829F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C9BF7F-34F8-4B29-9401-2C6265F3056A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DD1EE6-010D-46AA-8599-E012B5916617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EB4EB9-4799-4BB3-8A18-B9612124846A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EC372C-8673-4FE8-B02C-F0A31D29EEF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09E449-02CC-4E66-B88C-2A187164319B}" type="slidenum">
              <a:rPr lang="ru-RU" sz="1200">
                <a:latin typeface="Arial" charset="0"/>
              </a:rPr>
              <a:pPr algn="r"/>
              <a:t>6</a:t>
            </a:fld>
            <a:endParaRPr lang="ru-RU" sz="1200"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9E589B-4FDF-47FE-8FF0-2DFB414BD6CA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493620-45FF-4B5B-AE3B-4AC4F73713D5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1D0D6-3ABA-4F47-93D4-2B18BA7620D5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F15AE1-F513-4924-81E4-E7878639CFB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795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795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1849D-2D32-4A1A-A67F-CC8DA5EDC5D1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11414-64AD-4B5B-B26F-96A2ADFCC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310C5-6C84-4264-BAE3-2E4E7A211200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F81CB-85AB-4759-A1D5-330BFEC40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19A02-39A2-4EA3-8D34-4B2BC0A23832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7F631-8759-4D09-BB81-775EE344F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A60B-69F2-4392-A1DA-200BE5F0FBFF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55134-D791-4758-9141-BE2242706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4FC15-0C69-47BB-990A-03D7D37A2568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4549-A0E2-4229-B3DB-7ED1B514C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2BB9C-36AB-44D2-8962-7D90080AAA73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900A-3A65-4F3B-AE9F-127C0E062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E95D9-8AF6-4F55-8628-EC3E531E4113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1B1FF-6D7E-4C59-8A1B-E9AE5040E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A9F83-DCD2-40E1-A888-9338D2ADA757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77118-DBE0-411B-98CF-C60B4B148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6BAC7-238A-439E-8B45-85544FFC6B2C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CE843-41CF-4FB8-8777-9578FF4C8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BEE0-CCDD-496A-889B-AD466DABD0D4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A5BF-1299-456C-B8DB-BB38576FB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08E93-E188-4F2C-BEAD-DAD464841B6B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74915-5413-44C5-9343-E3A43528F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2FAE2-E0DC-4286-A326-0C6CFBA8818D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A61C4-9306-413B-8A23-8E6F01C9D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3F2A4-AC2D-4764-A3F4-536173FD3F5A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B3145-48DE-4095-ACEA-433DAD424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6691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1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1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1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1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92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69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693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124D9B4-F49D-46B1-999B-4245C13182EC}" type="datetime1">
              <a:rPr lang="ru-RU"/>
              <a:pPr>
                <a:defRPr/>
              </a:pPr>
              <a:t>24.10.2021</a:t>
            </a:fld>
            <a:endParaRPr lang="ru-RU"/>
          </a:p>
        </p:txBody>
      </p:sp>
      <p:sp>
        <p:nvSpPr>
          <p:cNvPr id="16693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3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33B6BA1-99D9-4DA3-BDFA-6C17C6B0C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69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  <p:sldLayoutId id="2147484315" r:id="rId12"/>
    <p:sldLayoutId id="214748431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wm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8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jpe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642938"/>
            <a:ext cx="7586663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FF9966"/>
                </a:solidFill>
              </a:rPr>
              <a:t>Механические колебания</a:t>
            </a: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2000" b="1" i="1" dirty="0" smtClean="0"/>
              <a:t>9  класс</a:t>
            </a:r>
            <a:r>
              <a:rPr lang="ru-RU" sz="4000" b="1" i="1" dirty="0" smtClean="0"/>
              <a:t> 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5445224"/>
            <a:ext cx="3929062" cy="1127026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учитель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Елена Витальевна </a:t>
            </a:r>
            <a:r>
              <a:rPr lang="ru-RU" sz="2000" dirty="0" err="1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Шаркова</a:t>
            </a:r>
            <a:endParaRPr lang="ru-RU" sz="3000" dirty="0" smtClean="0">
              <a:solidFill>
                <a:srgbClr val="FF9966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+mj-lt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AFD92-BB0C-4191-849B-C223F6C6E20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0485" name="Прямоугольник 5"/>
          <p:cNvSpPr>
            <a:spLocks noChangeArrowheads="1"/>
          </p:cNvSpPr>
          <p:nvPr/>
        </p:nvSpPr>
        <p:spPr bwMode="auto">
          <a:xfrm>
            <a:off x="1714500" y="285750"/>
            <a:ext cx="62865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dirty="0">
                <a:solidFill>
                  <a:schemeClr val="tx2"/>
                </a:solidFill>
              </a:rPr>
              <a:t>ГБОУ </a:t>
            </a:r>
            <a:r>
              <a:rPr lang="ru-RU" dirty="0" smtClean="0">
                <a:solidFill>
                  <a:schemeClr val="tx2"/>
                </a:solidFill>
              </a:rPr>
              <a:t>школа № 340 Невского </a:t>
            </a:r>
            <a:r>
              <a:rPr lang="ru-RU" dirty="0">
                <a:solidFill>
                  <a:schemeClr val="tx2"/>
                </a:solidFill>
              </a:rPr>
              <a:t>р-на СПб</a:t>
            </a:r>
          </a:p>
        </p:txBody>
      </p:sp>
      <p:pic>
        <p:nvPicPr>
          <p:cNvPr id="20486" name="Picture 9" descr="C:\Documents and Settings\Елена Шаркова\Рабочий стол\МЕХАНИЧЕСКИЕ КОЛЕБАНИЯ испр.2013\УРОК Колебания\DSC07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3143250" cy="2357438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  <a:headEnd/>
            <a:tailEnd/>
          </a:ln>
        </p:spPr>
      </p:pic>
      <p:pic>
        <p:nvPicPr>
          <p:cNvPr id="20488" name="Picture 8" descr="C:\Documents and Settings\Елена Шаркова\Рабочий стол\!!!МЕХАНИЧЕСКИЕ КОЛЕБАНИЯ испр.2013\УРОК Колебания\РОМИ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861048"/>
            <a:ext cx="3109912" cy="2260600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50" name="Формула" r:id="rId4" imgW="114120" imgH="215640" progId="Equation.3">
              <p:embed/>
            </p:oleObj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F7AF88-BFA1-4941-AF9C-048BD1B1312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1000125"/>
            <a:ext cx="60007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9966"/>
                </a:solidFill>
              </a:rPr>
              <a:t>ЗАДАНИЕ 4:</a:t>
            </a:r>
            <a:endParaRPr lang="ru-RU" dirty="0"/>
          </a:p>
          <a:p>
            <a:pPr>
              <a:defRPr/>
            </a:pPr>
            <a:r>
              <a:rPr lang="ru-RU" b="1" dirty="0">
                <a:solidFill>
                  <a:schemeClr val="tx2"/>
                </a:solidFill>
                <a:latin typeface="Microsoft Sans Serif" pitchFamily="34" charset="0"/>
              </a:rPr>
              <a:t> 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</a:rPr>
              <a:t>По результатам ваших измерений попробуйте определить число полных колебаний за 1 секунду. Запишите формулу.</a:t>
            </a:r>
            <a:endParaRPr lang="ru-RU" dirty="0"/>
          </a:p>
        </p:txBody>
      </p:sp>
      <p:sp>
        <p:nvSpPr>
          <p:cNvPr id="2055" name="Прямоугольник 7"/>
          <p:cNvSpPr>
            <a:spLocks noChangeArrowheads="1"/>
          </p:cNvSpPr>
          <p:nvPr/>
        </p:nvSpPr>
        <p:spPr bwMode="auto">
          <a:xfrm>
            <a:off x="357188" y="2357438"/>
            <a:ext cx="6429375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chemeClr val="hlink"/>
                </a:solidFill>
                <a:latin typeface="Microsoft Sans Serif" pitchFamily="34" charset="0"/>
              </a:rPr>
              <a:t>Частота</a:t>
            </a:r>
            <a:r>
              <a:rPr lang="ru-RU" sz="2400">
                <a:solidFill>
                  <a:schemeClr val="hlink"/>
                </a:solidFill>
                <a:latin typeface="Microsoft Sans Serif" pitchFamily="34" charset="0"/>
              </a:rPr>
              <a:t> </a:t>
            </a:r>
            <a:r>
              <a:rPr lang="ru-RU" sz="2400">
                <a:solidFill>
                  <a:srgbClr val="FF3300"/>
                </a:solidFill>
                <a:latin typeface="Microsoft Sans Serif" pitchFamily="34" charset="0"/>
              </a:rPr>
              <a:t> </a:t>
            </a:r>
            <a:r>
              <a:rPr lang="ru-RU" sz="2800" b="1">
                <a:latin typeface="Microsoft Sans Serif" pitchFamily="34" charset="0"/>
                <a:sym typeface="Symbol" pitchFamily="18" charset="2"/>
              </a:rPr>
              <a:t></a:t>
            </a:r>
            <a:r>
              <a:rPr lang="ru-RU" sz="2800">
                <a:latin typeface="Microsoft Sans Serif" pitchFamily="34" charset="0"/>
                <a:sym typeface="Symbol" pitchFamily="18" charset="2"/>
              </a:rPr>
              <a:t> </a:t>
            </a:r>
            <a:r>
              <a:rPr lang="ru-RU" sz="2400">
                <a:latin typeface="Microsoft Sans Serif" pitchFamily="34" charset="0"/>
                <a:sym typeface="Symbol" pitchFamily="18" charset="2"/>
              </a:rPr>
              <a:t>(ню)</a:t>
            </a:r>
            <a:r>
              <a:rPr lang="ru-RU" sz="2400" b="1">
                <a:latin typeface="Microsoft Sans Serif" pitchFamily="34" charset="0"/>
                <a:sym typeface="Symbol" pitchFamily="18" charset="2"/>
              </a:rPr>
              <a:t> </a:t>
            </a:r>
            <a:r>
              <a:rPr lang="ru-RU" sz="2400">
                <a:latin typeface="Microsoft Sans Serif" pitchFamily="34" charset="0"/>
              </a:rPr>
              <a:t>— число полных колебаний </a:t>
            </a:r>
            <a:r>
              <a:rPr lang="ru-RU" sz="2400">
                <a:latin typeface="Arial" charset="0"/>
              </a:rPr>
              <a:t>в единицу</a:t>
            </a:r>
            <a:r>
              <a:rPr lang="ru-RU" sz="2400">
                <a:latin typeface="Microsoft Sans Serif" pitchFamily="34" charset="0"/>
              </a:rPr>
              <a:t> времени (в 1 с). </a:t>
            </a:r>
          </a:p>
          <a:p>
            <a:pPr>
              <a:buFontTx/>
              <a:buChar char="•"/>
            </a:pPr>
            <a:r>
              <a:rPr lang="ru-RU" sz="2400" i="1">
                <a:latin typeface="Microsoft Sans Serif" pitchFamily="34" charset="0"/>
              </a:rPr>
              <a:t>В СИ измеряется в герцах (Гц)</a:t>
            </a:r>
            <a:endParaRPr lang="ru-RU" sz="2400" i="1">
              <a:latin typeface="Arial" charset="0"/>
            </a:endParaRPr>
          </a:p>
          <a:p>
            <a:r>
              <a:rPr lang="ru-RU" sz="2000">
                <a:solidFill>
                  <a:srgbClr val="FFCC99"/>
                </a:solidFill>
                <a:latin typeface="Microsoft Sans Serif" pitchFamily="34" charset="0"/>
              </a:rPr>
              <a:t>Частота колебаний равна одному герцу, если за </a:t>
            </a:r>
          </a:p>
          <a:p>
            <a:r>
              <a:rPr lang="ru-RU" sz="2000">
                <a:solidFill>
                  <a:srgbClr val="FFCC99"/>
                </a:solidFill>
                <a:latin typeface="Microsoft Sans Serif" pitchFamily="34" charset="0"/>
              </a:rPr>
              <a:t>1 секунду совершается 1 полное колебание.</a:t>
            </a:r>
            <a:endParaRPr lang="ru-RU" sz="2000" i="1">
              <a:solidFill>
                <a:srgbClr val="FFCC99"/>
              </a:solidFill>
              <a:latin typeface="Arial" charset="0"/>
            </a:endParaRPr>
          </a:p>
        </p:txBody>
      </p:sp>
      <p:sp>
        <p:nvSpPr>
          <p:cNvPr id="2056" name="Прямоугольник 8"/>
          <p:cNvSpPr>
            <a:spLocks noChangeArrowheads="1"/>
          </p:cNvSpPr>
          <p:nvPr/>
        </p:nvSpPr>
        <p:spPr bwMode="auto">
          <a:xfrm>
            <a:off x="285750" y="4714875"/>
            <a:ext cx="67151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chemeClr val="hlink"/>
                </a:solidFill>
                <a:latin typeface="Microsoft Sans Serif" pitchFamily="34" charset="0"/>
              </a:rPr>
              <a:t>Циклическая (круговая) частота</a:t>
            </a:r>
            <a:r>
              <a:rPr lang="ru-RU" sz="2400">
                <a:latin typeface="Microsoft Sans Serif" pitchFamily="34" charset="0"/>
              </a:rPr>
              <a:t> </a:t>
            </a:r>
            <a:r>
              <a:rPr lang="ru-RU" sz="2800" b="1" i="1">
                <a:latin typeface="Microsoft Sans Serif" pitchFamily="34" charset="0"/>
                <a:sym typeface="Symbol" pitchFamily="18" charset="2"/>
              </a:rPr>
              <a:t></a:t>
            </a:r>
            <a:r>
              <a:rPr lang="ru-RU" sz="2800" b="1">
                <a:latin typeface="Microsoft Sans Serif" pitchFamily="34" charset="0"/>
              </a:rPr>
              <a:t> </a:t>
            </a:r>
            <a:r>
              <a:rPr lang="ru-RU" sz="2400" b="1">
                <a:latin typeface="Microsoft Sans Serif" pitchFamily="34" charset="0"/>
              </a:rPr>
              <a:t> </a:t>
            </a:r>
            <a:r>
              <a:rPr lang="ru-RU" sz="2400">
                <a:latin typeface="Microsoft Sans Serif" pitchFamily="34" charset="0"/>
              </a:rPr>
              <a:t>(омега) —   число полных колебаний</a:t>
            </a:r>
            <a:r>
              <a:rPr lang="ru-RU" sz="2400">
                <a:latin typeface="Arial" charset="0"/>
              </a:rPr>
              <a:t> </a:t>
            </a:r>
            <a:r>
              <a:rPr lang="ru-RU" sz="2400">
                <a:latin typeface="Microsoft Sans Serif" pitchFamily="34" charset="0"/>
              </a:rPr>
              <a:t> за 2 </a:t>
            </a:r>
            <a:r>
              <a:rPr lang="ru-RU" sz="2400">
                <a:latin typeface="Microsoft Sans Serif" pitchFamily="34" charset="0"/>
                <a:sym typeface="Symbol" pitchFamily="18" charset="2"/>
              </a:rPr>
              <a:t></a:t>
            </a:r>
            <a:r>
              <a:rPr lang="ru-RU" sz="2400">
                <a:latin typeface="Microsoft Sans Serif" pitchFamily="34" charset="0"/>
              </a:rPr>
              <a:t> </a:t>
            </a:r>
            <a:r>
              <a:rPr lang="ru-RU" sz="2400">
                <a:latin typeface="Arial" charset="0"/>
              </a:rPr>
              <a:t> </a:t>
            </a:r>
            <a:r>
              <a:rPr lang="ru-RU" sz="2400">
                <a:latin typeface="Microsoft Sans Serif" pitchFamily="34" charset="0"/>
              </a:rPr>
              <a:t>секунд</a:t>
            </a:r>
            <a:r>
              <a:rPr lang="ru-RU" sz="2400">
                <a:latin typeface="Arial" charset="0"/>
              </a:rPr>
              <a:t>ы: </a:t>
            </a:r>
          </a:p>
          <a:p>
            <a:r>
              <a:rPr lang="ru-RU" sz="2400">
                <a:latin typeface="Microsoft Sans Serif" pitchFamily="34" charset="0"/>
                <a:sym typeface="Symbol" pitchFamily="18" charset="2"/>
              </a:rPr>
              <a:t>(</a:t>
            </a:r>
            <a:r>
              <a:rPr lang="ru-RU" sz="2400">
                <a:latin typeface="Arial" charset="0"/>
                <a:sym typeface="Symbol" pitchFamily="18" charset="2"/>
              </a:rPr>
              <a:t> = ?)    </a:t>
            </a:r>
          </a:p>
          <a:p>
            <a:pPr algn="ctr"/>
            <a:r>
              <a:rPr lang="ru-RU" sz="2400" b="1" i="1">
                <a:latin typeface="Arial" charset="0"/>
                <a:sym typeface="Symbol" pitchFamily="18" charset="2"/>
              </a:rPr>
              <a:t>              </a:t>
            </a:r>
            <a:r>
              <a:rPr lang="ru-RU" sz="2400" b="1" i="1">
                <a:latin typeface="Microsoft Sans Serif" pitchFamily="34" charset="0"/>
                <a:sym typeface="Symbol" pitchFamily="18" charset="2"/>
              </a:rPr>
              <a:t></a:t>
            </a:r>
            <a:r>
              <a:rPr lang="ru-RU" sz="2400" b="1" i="1">
                <a:latin typeface="Arial" charset="0"/>
                <a:sym typeface="Symbol" pitchFamily="18" charset="2"/>
              </a:rPr>
              <a:t> = </a:t>
            </a:r>
            <a:r>
              <a:rPr lang="ru-RU" sz="2400" b="1">
                <a:latin typeface="Microsoft Sans Serif" pitchFamily="34" charset="0"/>
              </a:rPr>
              <a:t>2 </a:t>
            </a:r>
            <a:r>
              <a:rPr lang="ru-RU" sz="2400" b="1">
                <a:latin typeface="Microsoft Sans Serif" pitchFamily="34" charset="0"/>
                <a:sym typeface="Symbol" pitchFamily="18" charset="2"/>
              </a:rPr>
              <a:t></a:t>
            </a:r>
            <a:r>
              <a:rPr lang="ru-RU" sz="2400" b="1">
                <a:latin typeface="Microsoft Sans Serif" pitchFamily="34" charset="0"/>
              </a:rPr>
              <a:t> </a:t>
            </a:r>
            <a:r>
              <a:rPr lang="ru-RU" sz="2400" b="1">
                <a:latin typeface="Microsoft Sans Serif" pitchFamily="34" charset="0"/>
                <a:sym typeface="Symbol" pitchFamily="18" charset="2"/>
              </a:rPr>
              <a:t> </a:t>
            </a:r>
            <a:r>
              <a:rPr lang="ru-RU" sz="2400" b="1">
                <a:latin typeface="Arial" charset="0"/>
                <a:sym typeface="Symbol" pitchFamily="18" charset="2"/>
              </a:rPr>
              <a:t>  </a:t>
            </a:r>
            <a:r>
              <a:rPr lang="ru-RU" sz="2400">
                <a:latin typeface="Arial" charset="0"/>
              </a:rPr>
              <a:t>(</a:t>
            </a:r>
            <a:r>
              <a:rPr lang="ru-RU" sz="2400">
                <a:latin typeface="Microsoft Sans Serif" pitchFamily="34" charset="0"/>
              </a:rPr>
              <a:t>рад/с</a:t>
            </a:r>
            <a:r>
              <a:rPr lang="ru-RU" sz="2400">
                <a:latin typeface="Arial" charset="0"/>
              </a:rPr>
              <a:t>)</a:t>
            </a: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1285852" y="285728"/>
            <a:ext cx="5643602" cy="71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5"/>
              </a:avLst>
            </a:prstTxWarp>
          </a:bodyPr>
          <a:lstStyle/>
          <a:p>
            <a:pPr algn="ctr">
              <a:defRPr/>
            </a:pPr>
            <a:r>
              <a:rPr lang="ru-RU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Величины, характеризующие</a:t>
            </a:r>
          </a:p>
          <a:p>
            <a:pPr algn="ctr">
              <a:defRPr/>
            </a:pP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колебательное </a:t>
            </a: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движение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6357938" y="1000125"/>
          <a:ext cx="1143000" cy="1000125"/>
        </p:xfrm>
        <a:graphic>
          <a:graphicData uri="http://schemas.openxmlformats.org/presentationml/2006/ole">
            <p:oleObj spid="_x0000_s2051" name="Формула" r:id="rId5" imgW="368280" imgH="393480" progId="Equation.3">
              <p:embed/>
            </p:oleObj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6357938" y="1000125"/>
          <a:ext cx="1177925" cy="1008063"/>
        </p:xfrm>
        <a:graphic>
          <a:graphicData uri="http://schemas.openxmlformats.org/presentationml/2006/ole">
            <p:oleObj spid="_x0000_s2052" name="Формула" r:id="rId6" imgW="380880" imgH="393480" progId="Equation.3">
              <p:embed/>
            </p:oleObj>
          </a:graphicData>
        </a:graphic>
      </p:graphicFrame>
      <p:pic>
        <p:nvPicPr>
          <p:cNvPr id="2058" name="Picture 9" descr="http://www.aragul.com/hist002.jpg"/>
          <p:cNvPicPr>
            <a:picLocks noChangeAspect="1" noChangeArrowheads="1"/>
          </p:cNvPicPr>
          <p:nvPr/>
        </p:nvPicPr>
        <p:blipFill>
          <a:blip r:embed="rId7" cstate="print"/>
          <a:srcRect l="7558" r="9319"/>
          <a:stretch>
            <a:fillRect/>
          </a:stretch>
        </p:blipFill>
        <p:spPr bwMode="auto">
          <a:xfrm>
            <a:off x="7143750" y="2286000"/>
            <a:ext cx="167005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154863" y="4857750"/>
            <a:ext cx="1989137" cy="642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 smtClean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</a:rPr>
              <a:t>Генрих  </a:t>
            </a:r>
            <a:r>
              <a:rPr lang="ru-RU" i="1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</a:rPr>
              <a:t>Герц  </a:t>
            </a:r>
          </a:p>
          <a:p>
            <a:pPr>
              <a:defRPr/>
            </a:pPr>
            <a:r>
              <a:rPr lang="ru-RU" i="1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</a:rPr>
              <a:t>(1857 – 1894).</a:t>
            </a:r>
            <a:r>
              <a:rPr lang="ru-RU" i="1" dirty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 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56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asy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571875"/>
            <a:ext cx="23828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sy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3571875"/>
            <a:ext cx="2428875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500063" y="5715000"/>
            <a:ext cx="3465512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Колебания происходят в одинаковых фазах.</a:t>
            </a: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5072063" y="5715000"/>
            <a:ext cx="3524250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Колебания происходят в противоположных фазах.</a:t>
            </a:r>
          </a:p>
        </p:txBody>
      </p:sp>
      <p:sp>
        <p:nvSpPr>
          <p:cNvPr id="27654" name="Rectangle 13"/>
          <p:cNvSpPr>
            <a:spLocks noChangeArrowheads="1"/>
          </p:cNvSpPr>
          <p:nvPr/>
        </p:nvSpPr>
        <p:spPr bwMode="auto">
          <a:xfrm>
            <a:off x="0" y="303371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5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6" name="Rectangle 15"/>
          <p:cNvSpPr>
            <a:spLocks noChangeArrowheads="1"/>
          </p:cNvSpPr>
          <p:nvPr/>
        </p:nvSpPr>
        <p:spPr bwMode="auto">
          <a:xfrm>
            <a:off x="0" y="34337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4375" y="2357438"/>
            <a:ext cx="78581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фаза – угловая  величина ,  позволяет определить  смещение от положения равновесия  колеблющейся точки в данный момент  времени </a:t>
            </a:r>
            <a:r>
              <a:rPr lang="en-US" sz="2000" i="1" dirty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t </a:t>
            </a:r>
            <a:endParaRPr lang="ru-RU" sz="2000" dirty="0"/>
          </a:p>
        </p:txBody>
      </p:sp>
      <p:sp>
        <p:nvSpPr>
          <p:cNvPr id="27658" name="Прямоугольник 12"/>
          <p:cNvSpPr>
            <a:spLocks noChangeArrowheads="1"/>
          </p:cNvSpPr>
          <p:nvPr/>
        </p:nvSpPr>
        <p:spPr bwMode="auto">
          <a:xfrm>
            <a:off x="428625" y="1000125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chemeClr val="hlink"/>
                </a:solidFill>
                <a:latin typeface="Microsoft Sans Serif" pitchFamily="34" charset="0"/>
              </a:rPr>
              <a:t>Фаза колебания</a:t>
            </a:r>
            <a:r>
              <a:rPr lang="ru-RU" sz="2400">
                <a:latin typeface="Microsoft Sans Serif" pitchFamily="34" charset="0"/>
              </a:rPr>
              <a:t>  </a:t>
            </a:r>
            <a:r>
              <a:rPr lang="ru-RU" sz="2400" b="1">
                <a:latin typeface="Microsoft Sans Serif" pitchFamily="34" charset="0"/>
                <a:sym typeface="Symbol" pitchFamily="18" charset="2"/>
              </a:rPr>
              <a:t> </a:t>
            </a:r>
            <a:r>
              <a:rPr lang="ru-RU" sz="2400">
                <a:latin typeface="Microsoft Sans Serif" pitchFamily="34" charset="0"/>
                <a:sym typeface="Symbol" pitchFamily="18" charset="2"/>
              </a:rPr>
              <a:t>(фи)</a:t>
            </a:r>
            <a:r>
              <a:rPr lang="ru-RU" sz="2400">
                <a:latin typeface="Microsoft Sans Serif" pitchFamily="34" charset="0"/>
              </a:rPr>
              <a:t> — физическая величина, </a:t>
            </a:r>
            <a:r>
              <a:rPr lang="ru-RU" sz="2400">
                <a:latin typeface="Arial" charset="0"/>
              </a:rPr>
              <a:t>применяемая для описания  состояния колебательной системы</a:t>
            </a:r>
            <a:r>
              <a:rPr lang="ru-RU" sz="2400">
                <a:latin typeface="Microsoft Sans Serif" pitchFamily="34" charset="0"/>
              </a:rPr>
              <a:t> в данный момент времени (рад)</a:t>
            </a:r>
            <a:r>
              <a:rPr lang="ru-RU" sz="2400">
                <a:latin typeface="Arial" charset="0"/>
              </a:rPr>
              <a:t> </a:t>
            </a: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1571604" y="285728"/>
            <a:ext cx="5643602" cy="71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5"/>
              </a:avLst>
            </a:prstTxWarp>
          </a:bodyPr>
          <a:lstStyle/>
          <a:p>
            <a:pPr algn="ctr">
              <a:defRPr/>
            </a:pPr>
            <a:r>
              <a:rPr lang="ru-RU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Величины, характеризующие</a:t>
            </a:r>
          </a:p>
          <a:p>
            <a:pPr algn="ctr">
              <a:defRPr/>
            </a:pP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колебательное </a:t>
            </a: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движение 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12" grpId="0"/>
      <p:bldP spid="276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WordArt 2"/>
          <p:cNvSpPr>
            <a:spLocks noChangeArrowheads="1" noChangeShapeType="1" noTextEdit="1"/>
          </p:cNvSpPr>
          <p:nvPr/>
        </p:nvSpPr>
        <p:spPr bwMode="auto">
          <a:xfrm>
            <a:off x="285720" y="285728"/>
            <a:ext cx="835824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4000" b="1" i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Связь между периодом и частотой колебаний</a:t>
            </a:r>
            <a:r>
              <a:rPr lang="ru-RU" sz="4000" b="1" i="1" kern="10" dirty="0">
                <a:ln w="9525">
                  <a:noFill/>
                  <a:round/>
                  <a:headEnd/>
                  <a:tailEnd/>
                </a:ln>
                <a:solidFill>
                  <a:srgbClr val="FFCC9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:</a:t>
            </a:r>
          </a:p>
        </p:txBody>
      </p:sp>
      <p:sp>
        <p:nvSpPr>
          <p:cNvPr id="2058" name="Rectangle 3"/>
          <p:cNvSpPr>
            <a:spLocks noChangeArrowheads="1"/>
          </p:cNvSpPr>
          <p:nvPr/>
        </p:nvSpPr>
        <p:spPr bwMode="auto">
          <a:xfrm>
            <a:off x="0" y="785794"/>
            <a:ext cx="864076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400" dirty="0">
                <a:latin typeface="Microsoft Sans Serif" pitchFamily="34" charset="0"/>
              </a:rPr>
              <a:t>  Период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dirty="0">
                <a:latin typeface="Microsoft Sans Serif" pitchFamily="34" charset="0"/>
              </a:rPr>
              <a:t> (Т) и частота (</a:t>
            </a:r>
            <a:r>
              <a:rPr lang="ru-RU" sz="2800" dirty="0">
                <a:latin typeface="Microsoft Sans Serif" pitchFamily="34" charset="0"/>
                <a:sym typeface="Symbol" pitchFamily="18" charset="2"/>
              </a:rPr>
              <a:t>) </a:t>
            </a:r>
            <a:r>
              <a:rPr lang="ru-RU" sz="2400" dirty="0">
                <a:latin typeface="Microsoft Sans Serif" pitchFamily="34" charset="0"/>
                <a:sym typeface="Symbol" pitchFamily="18" charset="2"/>
              </a:rPr>
              <a:t>колебаний  </a:t>
            </a:r>
            <a:r>
              <a:rPr lang="ru-RU" sz="2400" dirty="0">
                <a:latin typeface="Arial" charset="0"/>
                <a:sym typeface="Symbol" pitchFamily="18" charset="2"/>
              </a:rPr>
              <a:t>:</a:t>
            </a:r>
            <a:endParaRPr lang="ru-RU" sz="1400" dirty="0">
              <a:latin typeface="Microsoft Sans Serif" pitchFamily="34" charset="0"/>
            </a:endParaRPr>
          </a:p>
        </p:txBody>
      </p:sp>
      <p:sp>
        <p:nvSpPr>
          <p:cNvPr id="2059" name="Rectangle 6"/>
          <p:cNvSpPr>
            <a:spLocks noChangeArrowheads="1"/>
          </p:cNvSpPr>
          <p:nvPr/>
        </p:nvSpPr>
        <p:spPr bwMode="auto">
          <a:xfrm>
            <a:off x="431800" y="3000375"/>
            <a:ext cx="8712200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Microsoft Sans Serif" pitchFamily="34" charset="0"/>
              </a:rPr>
              <a:t>2.</a:t>
            </a:r>
            <a:r>
              <a:rPr lang="ru-RU" sz="2400" dirty="0">
                <a:latin typeface="Arial" charset="0"/>
              </a:rPr>
              <a:t>  Из  </a:t>
            </a:r>
            <a:r>
              <a:rPr lang="ru-RU" sz="2400" dirty="0">
                <a:latin typeface="Microsoft Sans Serif" pitchFamily="34" charset="0"/>
              </a:rPr>
              <a:t> </a:t>
            </a:r>
            <a:r>
              <a:rPr lang="ru-RU" sz="2400" dirty="0">
                <a:latin typeface="Arial" charset="0"/>
              </a:rPr>
              <a:t>(</a:t>
            </a:r>
            <a:r>
              <a:rPr lang="ru-RU" sz="2400" dirty="0">
                <a:latin typeface="Microsoft Sans Serif" pitchFamily="34" charset="0"/>
              </a:rPr>
              <a:t>1</a:t>
            </a:r>
            <a:r>
              <a:rPr lang="ru-RU" sz="2400" dirty="0">
                <a:latin typeface="Arial" charset="0"/>
              </a:rPr>
              <a:t>)</a:t>
            </a:r>
            <a:r>
              <a:rPr lang="ru-RU" sz="2400" dirty="0">
                <a:latin typeface="Microsoft Sans Serif" pitchFamily="34" charset="0"/>
              </a:rPr>
              <a:t> и </a:t>
            </a:r>
            <a:r>
              <a:rPr lang="ru-RU" sz="2400" dirty="0">
                <a:latin typeface="Arial" charset="0"/>
              </a:rPr>
              <a:t>(</a:t>
            </a:r>
            <a:r>
              <a:rPr lang="ru-RU" sz="2400" dirty="0">
                <a:latin typeface="Microsoft Sans Serif" pitchFamily="34" charset="0"/>
              </a:rPr>
              <a:t>2</a:t>
            </a:r>
            <a:r>
              <a:rPr lang="ru-RU" sz="2400" dirty="0">
                <a:latin typeface="Arial" charset="0"/>
              </a:rPr>
              <a:t>) :   </a:t>
            </a:r>
            <a:r>
              <a:rPr lang="ru-RU" sz="2400" dirty="0">
                <a:latin typeface="Microsoft Sans Serif" pitchFamily="34" charset="0"/>
              </a:rPr>
              <a:t>период и частота колебаний – величины  </a:t>
            </a:r>
          </a:p>
          <a:p>
            <a:r>
              <a:rPr lang="ru-RU" sz="2400" dirty="0">
                <a:latin typeface="Microsoft Sans Serif" pitchFamily="34" charset="0"/>
              </a:rPr>
              <a:t>     взаимно обратные, т.е: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4499992" y="1412776"/>
          <a:ext cx="1176338" cy="1008112"/>
        </p:xfrm>
        <a:graphic>
          <a:graphicData uri="http://schemas.openxmlformats.org/presentationml/2006/ole">
            <p:oleObj spid="_x0000_s3074" name="Формула" r:id="rId4" imgW="368280" imgH="393480" progId="Equation.3">
              <p:embed/>
            </p:oleObj>
          </a:graphicData>
        </a:graphic>
      </p:graphicFrame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1285852" y="1428736"/>
          <a:ext cx="1169988" cy="992152"/>
        </p:xfrm>
        <a:graphic>
          <a:graphicData uri="http://schemas.openxmlformats.org/presentationml/2006/ole">
            <p:oleObj spid="_x0000_s3075" name="Формула" r:id="rId5" imgW="393480" imgH="393480" progId="Equation.3">
              <p:embed/>
            </p:oleObj>
          </a:graphicData>
        </a:graphic>
      </p:graphicFrame>
      <p:graphicFrame>
        <p:nvGraphicFramePr>
          <p:cNvPr id="2052" name="Object 9"/>
          <p:cNvGraphicFramePr>
            <a:graphicFrameLocks noChangeAspect="1"/>
          </p:cNvGraphicFramePr>
          <p:nvPr/>
        </p:nvGraphicFramePr>
        <p:xfrm>
          <a:off x="5000625" y="3643313"/>
          <a:ext cx="1243013" cy="1009823"/>
        </p:xfrm>
        <a:graphic>
          <a:graphicData uri="http://schemas.openxmlformats.org/presentationml/2006/ole">
            <p:oleObj spid="_x0000_s3076" name="Формула" r:id="rId6" imgW="406080" imgH="330120" progId="Equation.3">
              <p:embed/>
            </p:oleObj>
          </a:graphicData>
        </a:graphic>
      </p:graphicFrame>
      <p:graphicFrame>
        <p:nvGraphicFramePr>
          <p:cNvPr id="2053" name="Object 10"/>
          <p:cNvGraphicFramePr>
            <a:graphicFrameLocks noChangeAspect="1"/>
          </p:cNvGraphicFramePr>
          <p:nvPr/>
        </p:nvGraphicFramePr>
        <p:xfrm>
          <a:off x="7072313" y="3643313"/>
          <a:ext cx="1230312" cy="1009823"/>
        </p:xfrm>
        <a:graphic>
          <a:graphicData uri="http://schemas.openxmlformats.org/presentationml/2006/ole">
            <p:oleObj spid="_x0000_s3077" name="Формула" r:id="rId7" imgW="406080" imgH="330120" progId="Equation.3">
              <p:embed/>
            </p:oleObj>
          </a:graphicData>
        </a:graphic>
      </p:graphicFrame>
      <p:sp>
        <p:nvSpPr>
          <p:cNvPr id="2060" name="Rectangle 11"/>
          <p:cNvSpPr>
            <a:spLocks noChangeArrowheads="1"/>
          </p:cNvSpPr>
          <p:nvPr/>
        </p:nvSpPr>
        <p:spPr bwMode="auto">
          <a:xfrm>
            <a:off x="0" y="4643446"/>
            <a:ext cx="9036050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Microsoft Sans Serif" pitchFamily="34" charset="0"/>
              </a:rPr>
              <a:t>  3. </a:t>
            </a:r>
            <a:r>
              <a:rPr lang="ru-RU" sz="2400" dirty="0">
                <a:latin typeface="Arial" charset="0"/>
              </a:rPr>
              <a:t>Связь между периодом, частотой и циклической частотой</a:t>
            </a:r>
            <a:r>
              <a:rPr lang="ru-RU" sz="2400" dirty="0">
                <a:latin typeface="Microsoft Sans Serif" pitchFamily="34" charset="0"/>
              </a:rPr>
              <a:t>:</a:t>
            </a:r>
          </a:p>
        </p:txBody>
      </p:sp>
      <p:graphicFrame>
        <p:nvGraphicFramePr>
          <p:cNvPr id="2056" name="Object 14"/>
          <p:cNvGraphicFramePr>
            <a:graphicFrameLocks noChangeAspect="1"/>
          </p:cNvGraphicFramePr>
          <p:nvPr/>
        </p:nvGraphicFramePr>
        <p:xfrm>
          <a:off x="571472" y="5214950"/>
          <a:ext cx="1697038" cy="568325"/>
        </p:xfrm>
        <a:graphic>
          <a:graphicData uri="http://schemas.openxmlformats.org/presentationml/2006/ole">
            <p:oleObj spid="_x0000_s3078" name="Формула" r:id="rId8" imgW="558720" imgH="177480" progId="Equation.3">
              <p:embed/>
            </p:oleObj>
          </a:graphicData>
        </a:graphic>
      </p:graphicFrame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2928938" y="1857375"/>
            <a:ext cx="649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(1)</a:t>
            </a:r>
          </a:p>
        </p:txBody>
      </p:sp>
      <p:sp>
        <p:nvSpPr>
          <p:cNvPr id="2062" name="Text Box 16"/>
          <p:cNvSpPr txBox="1">
            <a:spLocks noChangeArrowheads="1"/>
          </p:cNvSpPr>
          <p:nvPr/>
        </p:nvSpPr>
        <p:spPr bwMode="auto">
          <a:xfrm>
            <a:off x="6429375" y="185737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(2)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643688" y="6400800"/>
            <a:ext cx="2133600" cy="457200"/>
          </a:xfrm>
        </p:spPr>
        <p:txBody>
          <a:bodyPr/>
          <a:lstStyle/>
          <a:p>
            <a:pPr>
              <a:defRPr/>
            </a:pPr>
            <a:fld id="{6A64B02A-9068-4AD5-95DD-C16CA63C9B8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2428875"/>
            <a:ext cx="88582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</a:rPr>
              <a:t>Сделайте вывод о том, как связаны  между собой период и частота  колебаний</a:t>
            </a:r>
          </a:p>
        </p:txBody>
      </p:sp>
      <p:graphicFrame>
        <p:nvGraphicFramePr>
          <p:cNvPr id="2" name="Object 17"/>
          <p:cNvGraphicFramePr>
            <a:graphicFrameLocks noChangeAspect="1"/>
          </p:cNvGraphicFramePr>
          <p:nvPr/>
        </p:nvGraphicFramePr>
        <p:xfrm>
          <a:off x="5220072" y="5445224"/>
          <a:ext cx="1397000" cy="1139825"/>
        </p:xfrm>
        <a:graphic>
          <a:graphicData uri="http://schemas.openxmlformats.org/presentationml/2006/ole">
            <p:oleObj spid="_x0000_s3079" name="Формула" r:id="rId9" imgW="507960" imgH="393480" progId="Equation.3">
              <p:embed/>
            </p:oleObj>
          </a:graphicData>
        </a:graphic>
      </p:graphicFrame>
      <p:graphicFrame>
        <p:nvGraphicFramePr>
          <p:cNvPr id="3" name="Object 18"/>
          <p:cNvGraphicFramePr>
            <a:graphicFrameLocks noChangeAspect="1"/>
          </p:cNvGraphicFramePr>
          <p:nvPr/>
        </p:nvGraphicFramePr>
        <p:xfrm>
          <a:off x="2571736" y="5572140"/>
          <a:ext cx="1063625" cy="568325"/>
        </p:xfrm>
        <a:graphic>
          <a:graphicData uri="http://schemas.openxmlformats.org/presentationml/2006/ole">
            <p:oleObj spid="_x0000_s3080" name="Формула" r:id="rId10" imgW="342720" imgH="177480" progId="Equation.3">
              <p:embed/>
            </p:oleObj>
          </a:graphicData>
        </a:graphic>
      </p:graphicFrame>
      <p:graphicFrame>
        <p:nvGraphicFramePr>
          <p:cNvPr id="4" name="Object 19"/>
          <p:cNvGraphicFramePr>
            <a:graphicFrameLocks noChangeAspect="1"/>
          </p:cNvGraphicFramePr>
          <p:nvPr/>
        </p:nvGraphicFramePr>
        <p:xfrm>
          <a:off x="7215206" y="5857892"/>
          <a:ext cx="977900" cy="514350"/>
        </p:xfrm>
        <a:graphic>
          <a:graphicData uri="http://schemas.openxmlformats.org/presentationml/2006/ole">
            <p:oleObj spid="_x0000_s3081" name="Формула" r:id="rId11" imgW="355320" imgH="177480" progId="Equation.3">
              <p:embed/>
            </p:oleObj>
          </a:graphicData>
        </a:graphic>
      </p:graphicFrame>
      <p:graphicFrame>
        <p:nvGraphicFramePr>
          <p:cNvPr id="5" name="Object 20"/>
          <p:cNvGraphicFramePr>
            <a:graphicFrameLocks noChangeAspect="1"/>
          </p:cNvGraphicFramePr>
          <p:nvPr/>
        </p:nvGraphicFramePr>
        <p:xfrm>
          <a:off x="2428860" y="5357826"/>
          <a:ext cx="1444165" cy="1214446"/>
        </p:xfrm>
        <a:graphic>
          <a:graphicData uri="http://schemas.openxmlformats.org/presentationml/2006/ole">
            <p:oleObj spid="_x0000_s3082" name="Формула" r:id="rId12" imgW="482400" imgH="393480" progId="Equation.3">
              <p:embed/>
            </p:oleObj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7143768" y="5357826"/>
          <a:ext cx="1362075" cy="1139825"/>
        </p:xfrm>
        <a:graphic>
          <a:graphicData uri="http://schemas.openxmlformats.org/presentationml/2006/ole">
            <p:oleObj spid="_x0000_s3083" name="Формула" r:id="rId13" imgW="49500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0" grpId="0"/>
      <p:bldP spid="206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0075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/>
              <a:t>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icrosoft Sans Serif" pitchFamily="34" charset="0"/>
              </a:rPr>
              <a:t>Проведем исследование: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D74C41-43CD-4E94-BEED-A07E009D40D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642938"/>
            <a:ext cx="8858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52425" indent="-352425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kern="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ПРИМИТЕ К СВЕДЕНИЮ: </a:t>
            </a:r>
          </a:p>
          <a:p>
            <a:pPr marL="352425" indent="-352425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 нормальный пульс  у подростка (</a:t>
            </a:r>
            <a:r>
              <a:rPr lang="ru-RU" sz="20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15 </a:t>
            </a: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– 17 лет)  --   60-80 ударов в минуту</a:t>
            </a:r>
            <a:endParaRPr lang="ru-RU" sz="2200" kern="0" dirty="0"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1500188"/>
            <a:ext cx="8286750" cy="1846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2425" indent="-352425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ЗАДАНИЕ:</a:t>
            </a:r>
          </a:p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eriod"/>
              <a:defRPr/>
            </a:pP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Нащупайте пульс, посчитайте  число пульсаций крови за 15 с.</a:t>
            </a:r>
          </a:p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eriod"/>
              <a:defRPr/>
            </a:pP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Определите  число пульсаций  за 1 минуту  (сравните с нормой)</a:t>
            </a:r>
          </a:p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eriod"/>
              <a:defRPr/>
            </a:pP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Определите  частоту  колебаний сердечной мышцы (в Гц)</a:t>
            </a:r>
          </a:p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70000"/>
              <a:buFontTx/>
              <a:buAutoNum type="arabicPeriod"/>
              <a:defRPr/>
            </a:pPr>
            <a:r>
              <a:rPr lang="ru-RU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Определите период колебаний сердечной мышцы </a:t>
            </a:r>
          </a:p>
        </p:txBody>
      </p:sp>
      <p:pic>
        <p:nvPicPr>
          <p:cNvPr id="28681" name="Picture 8" descr="C:\Documents and Settings\Елена Шаркова\Рабочий стол\МЕХАНИЧЕСКИЕ КОЛЕБАНИЯ испр.2013\УРОК Колебания\DSC073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3643313"/>
            <a:ext cx="32670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1" descr="G:\!!!МЕХАНИЧЕСКИЕ КОЛЕБАНИЯ испр.2013\Картинки\КАРД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692696"/>
            <a:ext cx="48450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8.31985E-8 L -0.39931 0.454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65171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Подведем итоги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A676B-FB90-4041-91CC-49FE29155B0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857364"/>
          <a:ext cx="8501120" cy="3914779"/>
        </p:xfrm>
        <a:graphic>
          <a:graphicData uri="http://schemas.openxmlformats.org/drawingml/2006/table">
            <a:tbl>
              <a:tblPr/>
              <a:tblGrid>
                <a:gridCol w="1842617"/>
                <a:gridCol w="2227639"/>
                <a:gridCol w="2160240"/>
                <a:gridCol w="2270624"/>
              </a:tblGrid>
              <a:tr h="7143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 1  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 2  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 3 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4 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8351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Сегодня </a:t>
                      </a: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я  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узнал ….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 Я научился ….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Во время работы я испытывал (или нет) затруднения, потому что…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Мне было интересно </a:t>
                      </a:r>
                      <a:r>
                        <a:rPr lang="ru-RU" sz="20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(или нет), потому что…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4902" marR="64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1071546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Оцените  свою </a:t>
            </a:r>
            <a:r>
              <a:rPr lang="ru-RU" sz="20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работу 1-2 предложениями, начиная их </a:t>
            </a:r>
            <a:r>
              <a:rPr lang="ru-RU" sz="2000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словами: </a:t>
            </a:r>
            <a:endParaRPr lang="ru-RU" sz="2000" dirty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6072206"/>
            <a:ext cx="5376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СПАСИБО ЗА СОТРУДНИЧЕСТВО!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1142976" y="928670"/>
            <a:ext cx="6929486" cy="20717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5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Свободные механические колебания </a:t>
            </a:r>
          </a:p>
          <a:p>
            <a:pPr algn="ctr"/>
            <a:r>
              <a:rPr lang="ru-RU" sz="2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5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 их характеристики</a:t>
            </a:r>
            <a:endParaRPr lang="ru-RU" sz="2800" b="1" kern="10" dirty="0">
              <a:ln w="9525">
                <a:noFill/>
                <a:round/>
                <a:headEnd/>
                <a:tailEnd/>
              </a:ln>
              <a:solidFill>
                <a:srgbClr val="FFFF59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2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5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2800" b="1" kern="10" dirty="0">
              <a:ln w="9525">
                <a:noFill/>
                <a:round/>
                <a:headEnd/>
                <a:tailEnd/>
              </a:ln>
              <a:solidFill>
                <a:srgbClr val="FFFF59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2800" b="1" kern="10" dirty="0">
              <a:ln w="9525">
                <a:noFill/>
                <a:round/>
                <a:headEnd/>
                <a:tailEnd/>
              </a:ln>
              <a:solidFill>
                <a:srgbClr val="FFFF59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507" name="Picture 6" descr="handan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572008"/>
            <a:ext cx="22717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BABD06-8846-4DA3-889F-DD7680EA612D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285720" y="3000372"/>
            <a:ext cx="857250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C000"/>
                </a:solidFill>
                <a:latin typeface="Microsoft Sans Serif" pitchFamily="34" charset="0"/>
                <a:cs typeface="Microsoft Sans Serif" pitchFamily="34" charset="0"/>
              </a:rPr>
              <a:t>ЦЕЛЬ:  </a:t>
            </a:r>
            <a:r>
              <a:rPr lang="ru-RU" sz="2200" dirty="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познакомиться с  одним из видов механического движения  - колебательным </a:t>
            </a:r>
            <a:r>
              <a:rPr lang="ru-RU" sz="2200" dirty="0" smtClean="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движением;  изучить  его характеристики  </a:t>
            </a:r>
            <a:endParaRPr lang="ru-RU" sz="2200" dirty="0">
              <a:solidFill>
                <a:schemeClr val="tx2"/>
              </a:solidFill>
              <a:latin typeface="Microsoft Sans Serif" pitchFamily="34" charset="0"/>
              <a:cs typeface="Microsoft Sans Serif" pitchFamily="34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571480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Microsoft Sans Serif" pitchFamily="34" charset="0"/>
                <a:cs typeface="Microsoft Sans Serif" pitchFamily="34" charset="0"/>
              </a:rPr>
              <a:t>УРОК 1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28625" y="1500188"/>
            <a:ext cx="8213725" cy="3124200"/>
          </a:xfrm>
          <a:prstGeom prst="rect">
            <a:avLst/>
          </a:prstGeom>
          <a:noFill/>
          <a:ln w="9525" algn="ctr">
            <a:solidFill>
              <a:srgbClr val="0099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Microsoft Sans Serif" pitchFamily="34" charset="0"/>
              </a:rPr>
              <a:t>    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dirty="0">
                <a:solidFill>
                  <a:srgbClr val="FFCC99"/>
                </a:solidFill>
                <a:latin typeface="Arial" charset="0"/>
              </a:rPr>
              <a:t>Примеры колебательных процессов:</a:t>
            </a:r>
          </a:p>
          <a:p>
            <a:pPr>
              <a:buFontTx/>
              <a:buChar char="•"/>
              <a:defRPr/>
            </a:pPr>
            <a:r>
              <a:rPr lang="ru-RU" sz="2200" dirty="0">
                <a:latin typeface="Microsoft Sans Serif" pitchFamily="34" charset="0"/>
              </a:rPr>
              <a:t> </a:t>
            </a:r>
            <a:r>
              <a:rPr lang="ru-RU" sz="2200" dirty="0">
                <a:latin typeface="Arial" charset="0"/>
              </a:rPr>
              <a:t> </a:t>
            </a:r>
            <a:r>
              <a:rPr lang="ru-RU" sz="2200" dirty="0">
                <a:latin typeface="Microsoft Sans Serif" pitchFamily="34" charset="0"/>
              </a:rPr>
              <a:t> покачивание веток деревьев на ветру, </a:t>
            </a:r>
            <a:endParaRPr lang="ru-RU" sz="2200" dirty="0">
              <a:latin typeface="Arial" charset="0"/>
            </a:endParaRPr>
          </a:p>
          <a:p>
            <a:pPr>
              <a:buFontTx/>
              <a:buChar char="•"/>
              <a:defRPr/>
            </a:pPr>
            <a:r>
              <a:rPr lang="ru-RU" sz="2200" dirty="0">
                <a:latin typeface="Arial" charset="0"/>
              </a:rPr>
              <a:t>   </a:t>
            </a:r>
            <a:r>
              <a:rPr lang="ru-RU" sz="2200" dirty="0">
                <a:latin typeface="Microsoft Sans Serif" pitchFamily="34" charset="0"/>
              </a:rPr>
              <a:t>движение маятника в часах</a:t>
            </a:r>
            <a:endParaRPr lang="ru-RU" sz="2200" dirty="0">
              <a:latin typeface="Arial" charset="0"/>
            </a:endParaRPr>
          </a:p>
          <a:p>
            <a:pPr>
              <a:buFontTx/>
              <a:buChar char="•"/>
              <a:defRPr/>
            </a:pPr>
            <a:r>
              <a:rPr lang="ru-RU" sz="2200" dirty="0">
                <a:latin typeface="Arial" charset="0"/>
              </a:rPr>
              <a:t>  </a:t>
            </a:r>
            <a:r>
              <a:rPr lang="ru-RU" sz="2200" dirty="0">
                <a:latin typeface="Microsoft Sans Serif" pitchFamily="34" charset="0"/>
              </a:rPr>
              <a:t> движение   автомобиля на рессорах, </a:t>
            </a:r>
            <a:endParaRPr lang="ru-RU" sz="2200" dirty="0">
              <a:latin typeface="Arial" charset="0"/>
            </a:endParaRPr>
          </a:p>
          <a:p>
            <a:pPr>
              <a:buFontTx/>
              <a:buChar char="•"/>
              <a:defRPr/>
            </a:pPr>
            <a:r>
              <a:rPr lang="ru-RU" sz="2200" dirty="0">
                <a:latin typeface="Microsoft Sans Serif" pitchFamily="34" charset="0"/>
              </a:rPr>
              <a:t> </a:t>
            </a:r>
            <a:r>
              <a:rPr lang="ru-RU" sz="2200" dirty="0">
                <a:latin typeface="Arial" charset="0"/>
              </a:rPr>
              <a:t>  </a:t>
            </a:r>
            <a:r>
              <a:rPr lang="ru-RU" sz="2200" dirty="0">
                <a:latin typeface="Microsoft Sans Serif" pitchFamily="34" charset="0"/>
              </a:rPr>
              <a:t>биения нашего сердца</a:t>
            </a:r>
            <a:r>
              <a:rPr lang="ru-RU" sz="2200" dirty="0">
                <a:latin typeface="Arial" charset="0"/>
              </a:rPr>
              <a:t> и </a:t>
            </a:r>
            <a:r>
              <a:rPr lang="ru-RU" sz="2200" dirty="0" smtClean="0">
                <a:latin typeface="Arial" charset="0"/>
              </a:rPr>
              <a:t>т.д.</a:t>
            </a:r>
            <a:endParaRPr lang="ru-RU" sz="2400" dirty="0" smtClean="0">
              <a:solidFill>
                <a:schemeClr val="tx2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300" dirty="0" smtClean="0">
                <a:solidFill>
                  <a:srgbClr val="FFCC99"/>
                </a:solidFill>
                <a:latin typeface="Microsoft Sans Serif" pitchFamily="34" charset="0"/>
                <a:cs typeface="Microsoft Sans Serif" pitchFamily="34" charset="0"/>
              </a:rPr>
              <a:t>Так что же такое колебания?</a:t>
            </a:r>
          </a:p>
          <a:p>
            <a:pPr algn="ctr">
              <a:defRPr/>
            </a:pPr>
            <a:r>
              <a:rPr lang="ru-RU" sz="2300" dirty="0" smtClean="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Microsoft Sans Serif" pitchFamily="34" charset="0"/>
                <a:cs typeface="Microsoft Sans Serif" pitchFamily="34" charset="0"/>
              </a:rPr>
              <a:t>?</a:t>
            </a:r>
            <a:r>
              <a:rPr lang="ru-RU" sz="2300" dirty="0">
                <a:solidFill>
                  <a:srgbClr val="FFCC99"/>
                </a:solidFill>
                <a:latin typeface="Microsoft Sans Serif" pitchFamily="34" charset="0"/>
                <a:cs typeface="Microsoft Sans Serif" pitchFamily="34" charset="0"/>
              </a:rPr>
              <a:t>    </a:t>
            </a:r>
            <a:r>
              <a:rPr lang="ru-RU" sz="2200" i="1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Попробуйте выделить главный признак  колебательного движения</a:t>
            </a:r>
            <a:endParaRPr lang="ru-RU" sz="1400" dirty="0">
              <a:latin typeface="Microsoft Sans Serif" pitchFamily="34" charset="0"/>
            </a:endParaRP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1857356" y="428604"/>
            <a:ext cx="500066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200" i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Колебания</a:t>
            </a:r>
          </a:p>
        </p:txBody>
      </p:sp>
      <p:pic>
        <p:nvPicPr>
          <p:cNvPr id="22532" name="Picture 4" descr="Рис. 1. Периодические колебания маятника час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4857750"/>
            <a:ext cx="1928812" cy="1695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3" name="Picture 6" descr="handan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4929188"/>
            <a:ext cx="16573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1" descr="TREE_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4857750"/>
            <a:ext cx="19431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108352-AF7D-4361-9E37-2F8EAA50D12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250825" y="260350"/>
            <a:ext cx="86423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400" dirty="0">
                <a:latin typeface="Arial" charset="0"/>
              </a:rPr>
              <a:t>Главным признаком любого колебательного движения является его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повторяемость (периодичность)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</a:t>
            </a:r>
          </a:p>
          <a:p>
            <a:pPr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dirty="0">
              <a:latin typeface="Arial" charset="0"/>
            </a:endParaRPr>
          </a:p>
          <a:p>
            <a:pPr>
              <a:buFontTx/>
              <a:buChar char="•"/>
              <a:defRPr/>
            </a:pPr>
            <a:r>
              <a:rPr lang="ru-RU" sz="2400" b="1" dirty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Колебаниями  </a:t>
            </a:r>
            <a:r>
              <a:rPr lang="ru-RU" sz="2400" dirty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называют движения (или изменения состояния), которые точно  или приблизительно повторяются через определенный промежуток времени.  </a:t>
            </a:r>
          </a:p>
          <a:p>
            <a:pPr>
              <a:buFontTx/>
              <a:buChar char="•"/>
              <a:defRPr/>
            </a:pPr>
            <a:endParaRPr lang="ru-RU" sz="2400" dirty="0">
              <a:solidFill>
                <a:schemeClr val="tx2">
                  <a:lumMod val="90000"/>
                </a:schemeClr>
              </a:solidFill>
              <a:latin typeface="Arial" charset="0"/>
            </a:endParaRPr>
          </a:p>
          <a:p>
            <a:pPr>
              <a:buFontTx/>
              <a:buChar char="•"/>
              <a:defRPr/>
            </a:pPr>
            <a:endParaRPr lang="ru-RU" sz="2400" b="1" i="1" dirty="0">
              <a:solidFill>
                <a:schemeClr val="tx2"/>
              </a:solidFill>
              <a:latin typeface="Arial" charset="0"/>
            </a:endParaRPr>
          </a:p>
          <a:p>
            <a:pPr>
              <a:defRPr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   </a:t>
            </a:r>
            <a:endParaRPr lang="ru-RU" sz="2300" b="1" i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23556" name="Picture 7" descr="FOUC0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357563"/>
            <a:ext cx="28114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43F947-25BE-4D62-8F4C-85ACCCA3004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813" y="4000500"/>
            <a:ext cx="34290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Приведите свои 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примеры механических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колебаний</a:t>
            </a:r>
            <a:endParaRPr lang="ru-RU" sz="2400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86125" y="307181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Microsoft Sans Serif" pitchFamily="34" charset="0"/>
              </a:rPr>
              <a:t>?</a:t>
            </a:r>
            <a:r>
              <a:rPr lang="ru-RU" sz="4000" b="1">
                <a:solidFill>
                  <a:srgbClr val="FF0000"/>
                </a:solidFill>
                <a:latin typeface="Arial" charset="0"/>
              </a:rPr>
              <a:t> </a:t>
            </a:r>
            <a:endParaRPr lang="ru-RU" sz="4000">
              <a:solidFill>
                <a:srgbClr val="FF0000"/>
              </a:solidFill>
            </a:endParaRPr>
          </a:p>
        </p:txBody>
      </p:sp>
      <p:pic>
        <p:nvPicPr>
          <p:cNvPr id="9" name="Picture 4" descr="Mech-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702468" y="4131468"/>
            <a:ext cx="36195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755650" y="188913"/>
            <a:ext cx="77247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>
                <a:ln w="9525">
                  <a:noFill/>
                  <a:round/>
                  <a:headEnd/>
                  <a:tailEnd/>
                </a:ln>
                <a:solidFill>
                  <a:srgbClr val="FFFF59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Механические колебания вокруг нас:</a:t>
            </a:r>
          </a:p>
        </p:txBody>
      </p:sp>
      <p:pic>
        <p:nvPicPr>
          <p:cNvPr id="24579" name="Picture 3" descr="TN0056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1285875"/>
            <a:ext cx="26146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7143750" y="6286500"/>
            <a:ext cx="8604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Microsoft Sans Serif" pitchFamily="34" charset="0"/>
              </a:rPr>
              <a:t>Струны </a:t>
            </a:r>
          </a:p>
        </p:txBody>
      </p: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500034" y="6143644"/>
            <a:ext cx="18192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latin typeface="Microsoft Sans Serif" pitchFamily="34" charset="0"/>
              </a:rPr>
              <a:t>Отбойный молоток</a:t>
            </a:r>
            <a:r>
              <a:rPr lang="ru-RU" sz="1400" dirty="0">
                <a:latin typeface="Microsoft Sans Serif" pitchFamily="34" charset="0"/>
              </a:rPr>
              <a:t>.</a:t>
            </a:r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4214813" y="3143250"/>
            <a:ext cx="11017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Microsoft Sans Serif" pitchFamily="34" charset="0"/>
              </a:rPr>
              <a:t>Транспорт</a:t>
            </a:r>
            <a:endParaRPr lang="ru-RU" sz="1400">
              <a:latin typeface="Microsoft Sans Serif" pitchFamily="34" charset="0"/>
            </a:endParaRPr>
          </a:p>
        </p:txBody>
      </p:sp>
      <p:sp>
        <p:nvSpPr>
          <p:cNvPr id="24583" name="Rectangle 11"/>
          <p:cNvSpPr>
            <a:spLocks noChangeArrowheads="1"/>
          </p:cNvSpPr>
          <p:nvPr/>
        </p:nvSpPr>
        <p:spPr bwMode="auto">
          <a:xfrm>
            <a:off x="6215063" y="3786188"/>
            <a:ext cx="25923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Microsoft Sans Serif" pitchFamily="34" charset="0"/>
              </a:rPr>
              <a:t>Линия электропередач</a:t>
            </a:r>
          </a:p>
        </p:txBody>
      </p:sp>
      <p:sp>
        <p:nvSpPr>
          <p:cNvPr id="24584" name="Rectangle 12"/>
          <p:cNvSpPr>
            <a:spLocks noChangeArrowheads="1"/>
          </p:cNvSpPr>
          <p:nvPr/>
        </p:nvSpPr>
        <p:spPr bwMode="auto">
          <a:xfrm>
            <a:off x="1071563" y="3571875"/>
            <a:ext cx="8032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Microsoft Sans Serif" pitchFamily="34" charset="0"/>
              </a:rPr>
              <a:t>Качели</a:t>
            </a:r>
            <a:endParaRPr lang="ru-RU" sz="1400">
              <a:latin typeface="Microsoft Sans Serif" pitchFamily="34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8B99C7-FD4E-41ED-9584-5FF8C6A1D025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24586" name="Picture 15" descr="http://pics.livejournal.com/allworks/pic/00001tf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158" y="3929063"/>
            <a:ext cx="1660155" cy="207170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24587" name="Picture 17" descr="http://ufa.fm/files/20100317Aldoshina.JPG"/>
          <p:cNvPicPr>
            <a:picLocks noChangeAspect="1" noChangeArrowheads="1"/>
          </p:cNvPicPr>
          <p:nvPr/>
        </p:nvPicPr>
        <p:blipFill>
          <a:blip r:embed="rId5" cstate="print"/>
          <a:srcRect l="6017"/>
          <a:stretch>
            <a:fillRect/>
          </a:stretch>
        </p:blipFill>
        <p:spPr bwMode="auto">
          <a:xfrm>
            <a:off x="6572250" y="4214813"/>
            <a:ext cx="2232025" cy="1785937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24588" name="Picture 19" descr="http://www.e-ope.ee/_download/euni_repository/file/3542/_obj_moving.rar/img/image13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928688"/>
            <a:ext cx="2263775" cy="2500312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24589" name="Picture 4" descr="линия 'gthtlfx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688" y="1000125"/>
            <a:ext cx="2128837" cy="267652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24590" name="Picture 8" descr="http://nmc.nevarono.spb.ru/templates/neva_new/images/logo_center_nmc.jpg"/>
          <p:cNvPicPr>
            <a:picLocks noChangeAspect="1" noChangeArrowheads="1"/>
          </p:cNvPicPr>
          <p:nvPr/>
        </p:nvPicPr>
        <p:blipFill>
          <a:blip r:embed="rId8" cstate="print"/>
          <a:srcRect l="50797" t="8791" r="4079"/>
          <a:stretch>
            <a:fillRect/>
          </a:stretch>
        </p:blipFill>
        <p:spPr bwMode="auto">
          <a:xfrm>
            <a:off x="2500313" y="3929063"/>
            <a:ext cx="3786187" cy="193040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24591" name="Rectangle 12"/>
          <p:cNvSpPr>
            <a:spLocks noChangeArrowheads="1"/>
          </p:cNvSpPr>
          <p:nvPr/>
        </p:nvSpPr>
        <p:spPr bwMode="auto">
          <a:xfrm>
            <a:off x="3929063" y="6000750"/>
            <a:ext cx="781050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Microsoft Sans Serif" pitchFamily="34" charset="0"/>
              </a:rPr>
              <a:t>Мосты </a:t>
            </a:r>
            <a:endParaRPr lang="ru-RU" sz="1400">
              <a:latin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343775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643188" y="785813"/>
            <a:ext cx="6138862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Колебания, происходящие под действием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………………………………………….за счет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……………………………………, называются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свободными.</a:t>
            </a:r>
          </a:p>
        </p:txBody>
      </p:sp>
      <p:pic>
        <p:nvPicPr>
          <p:cNvPr id="25604" name="Picture 4" descr="PARA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714375"/>
            <a:ext cx="19875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85750" y="4357688"/>
            <a:ext cx="6643688" cy="1631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000" b="1" dirty="0">
                <a:solidFill>
                  <a:srgbClr val="FFCC99"/>
                </a:solidFill>
                <a:latin typeface="+mj-lt"/>
              </a:rPr>
              <a:t>Условия возникновения свободных колебаний:</a:t>
            </a:r>
            <a:endParaRPr lang="ru-RU" sz="2000" b="1" dirty="0">
              <a:solidFill>
                <a:srgbClr val="FF9966"/>
              </a:solidFill>
              <a:latin typeface="Arial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>
                <a:latin typeface="Arial" charset="0"/>
              </a:rPr>
              <a:t>Малое трение в колебательной системе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>
                <a:latin typeface="Arial" charset="0"/>
              </a:rPr>
              <a:t>Наличие «возвращающей силы», стремящейся вернуть колебательную систему в положение устойчивого равновесия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72250" y="6400800"/>
            <a:ext cx="2133600" cy="457200"/>
          </a:xfrm>
        </p:spPr>
        <p:txBody>
          <a:bodyPr/>
          <a:lstStyle/>
          <a:p>
            <a:pPr>
              <a:defRPr/>
            </a:pPr>
            <a:fld id="{BE7AC897-431B-4601-8153-9370BBE04764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25609" name="Прямоугольник 8"/>
          <p:cNvSpPr>
            <a:spLocks noChangeArrowheads="1"/>
          </p:cNvSpPr>
          <p:nvPr/>
        </p:nvSpPr>
        <p:spPr bwMode="auto">
          <a:xfrm>
            <a:off x="1857375" y="0"/>
            <a:ext cx="5338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Свободные колебания 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2" name="Picture 5" descr="математический маятн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4071938"/>
            <a:ext cx="2000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071813" y="2000250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3600" b="1" dirty="0">
                <a:solidFill>
                  <a:srgbClr val="FF0000"/>
                </a:solidFill>
                <a:latin typeface="Microsoft Sans Serif" pitchFamily="34" charset="0"/>
              </a:rPr>
              <a:t>? </a:t>
            </a:r>
            <a:r>
              <a:rPr lang="ru-RU" sz="3600" b="1" dirty="0">
                <a:solidFill>
                  <a:srgbClr val="A50021"/>
                </a:solidFill>
                <a:latin typeface="Microsoft Sans Serif" pitchFamily="34" charset="0"/>
              </a:rPr>
              <a:t> 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</a:rPr>
              <a:t>Попробуйте привести примеры свободных колебаний.</a:t>
            </a:r>
            <a:endParaRPr lang="ru-RU" dirty="0">
              <a:solidFill>
                <a:schemeClr val="tx2">
                  <a:lumMod val="90000"/>
                </a:schemeClr>
              </a:solidFill>
              <a:latin typeface="Arial" charset="0"/>
            </a:endParaRPr>
          </a:p>
          <a:p>
            <a:pPr marL="342900" indent="-342900">
              <a:defRPr/>
            </a:pPr>
            <a:r>
              <a:rPr lang="ru-RU" b="1" dirty="0">
                <a:solidFill>
                  <a:srgbClr val="FF9966"/>
                </a:solidFill>
                <a:latin typeface="Arial" charset="0"/>
              </a:rPr>
              <a:t>  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5" y="3143250"/>
            <a:ext cx="62150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000" dirty="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Система тел, способная совершать  свободные</a:t>
            </a:r>
          </a:p>
          <a:p>
            <a:pPr marL="342900" indent="-342900">
              <a:defRPr/>
            </a:pPr>
            <a:r>
              <a:rPr lang="ru-RU" sz="2000" dirty="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колебания,  называется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колебательной системой</a:t>
            </a:r>
          </a:p>
        </p:txBody>
      </p:sp>
      <p:sp>
        <p:nvSpPr>
          <p:cNvPr id="13" name="Стрелка вправо с вырезом 12">
            <a:hlinkClick r:id="rId5" action="ppaction://hlinksldjump"/>
          </p:cNvPr>
          <p:cNvSpPr/>
          <p:nvPr/>
        </p:nvSpPr>
        <p:spPr>
          <a:xfrm>
            <a:off x="6715125" y="3286125"/>
            <a:ext cx="549275" cy="500063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643188" y="785813"/>
            <a:ext cx="6138862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Колебания, происходящие под действием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только внутренних сил  самой системы за счет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/>
                </a:solidFill>
                <a:latin typeface="+mj-lt"/>
              </a:rPr>
              <a:t>первоначального запаса энергии, называются</a:t>
            </a:r>
          </a:p>
          <a:p>
            <a:pPr marL="342900" indent="-342900">
              <a:defRPr/>
            </a:pP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свободными.</a:t>
            </a:r>
          </a:p>
        </p:txBody>
      </p:sp>
      <p:sp>
        <p:nvSpPr>
          <p:cNvPr id="15" name="Стрелка вправо с вырезом 14">
            <a:hlinkClick r:id="rId5" action="ppaction://hlinksldjump"/>
          </p:cNvPr>
          <p:cNvSpPr/>
          <p:nvPr/>
        </p:nvSpPr>
        <p:spPr>
          <a:xfrm>
            <a:off x="6732240" y="3284984"/>
            <a:ext cx="549275" cy="500063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с вырезом 15">
            <a:hlinkClick r:id="rId6" action="ppaction://hlinksldjump"/>
          </p:cNvPr>
          <p:cNvSpPr/>
          <p:nvPr/>
        </p:nvSpPr>
        <p:spPr>
          <a:xfrm>
            <a:off x="827584" y="6357937"/>
            <a:ext cx="549275" cy="500063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5" grpId="1"/>
      <p:bldP spid="11" grpId="0"/>
      <p:bldP spid="12" grpId="0"/>
      <p:bldP spid="13" grpId="0" animBg="1"/>
      <p:bldP spid="14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6858000" cy="92868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Некоторые примеры колебательных систем: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43063"/>
            <a:ext cx="4214813" cy="1214437"/>
          </a:xfrm>
        </p:spPr>
        <p:txBody>
          <a:bodyPr/>
          <a:lstStyle/>
          <a:p>
            <a:pPr>
              <a:defRPr/>
            </a:pPr>
            <a:r>
              <a:rPr lang="ru-RU" kern="1200" dirty="0" smtClean="0">
                <a:latin typeface="Microsoft Sans Serif" pitchFamily="34" charset="0"/>
                <a:cs typeface="Microsoft Sans Serif" pitchFamily="34" charset="0"/>
              </a:rPr>
              <a:t>Пружинный</a:t>
            </a:r>
          </a:p>
          <a:p>
            <a:pPr indent="-249238">
              <a:buFont typeface="Wingdings" pitchFamily="2" charset="2"/>
              <a:buNone/>
              <a:defRPr/>
            </a:pPr>
            <a:r>
              <a:rPr lang="ru-RU" kern="1200" dirty="0" smtClean="0">
                <a:latin typeface="Microsoft Sans Serif" pitchFamily="34" charset="0"/>
                <a:cs typeface="Microsoft Sans Serif" pitchFamily="34" charset="0"/>
              </a:rPr>
              <a:t>   маятник</a:t>
            </a:r>
          </a:p>
          <a:p>
            <a:pPr>
              <a:defRPr/>
            </a:pPr>
            <a:endParaRPr lang="ru-RU" dirty="0" smtClean="0">
              <a:latin typeface="Microsoft Sans Serif" pitchFamily="34" charset="0"/>
              <a:cs typeface="Microsoft Sans Serif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A50021"/>
              </a:solidFill>
              <a:latin typeface="Microsoft Sans Serif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A50021"/>
              </a:solidFill>
              <a:latin typeface="Microsoft Sans Serif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A50021"/>
              </a:solidFill>
              <a:latin typeface="Microsoft Sans Serif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5D630-3EBC-4F1C-8B00-F89D895EAE6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1428750" y="5786438"/>
            <a:ext cx="585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000" b="1" dirty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?  </a:t>
            </a:r>
            <a:r>
              <a:rPr lang="ru-RU" sz="2000" b="1" dirty="0">
                <a:solidFill>
                  <a:srgbClr val="A5002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2000" i="1" dirty="0">
                <a:solidFill>
                  <a:srgbClr val="FFCC99"/>
                </a:solidFill>
                <a:latin typeface="Microsoft Sans Serif" pitchFamily="34" charset="0"/>
                <a:cs typeface="Microsoft Sans Serif" pitchFamily="34" charset="0"/>
              </a:rPr>
              <a:t>Вспомните, что в физике понимают под материальной точкой?</a:t>
            </a:r>
          </a:p>
        </p:txBody>
      </p:sp>
      <p:pic>
        <p:nvPicPr>
          <p:cNvPr id="9" name="Picture 4" descr="Mech-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51632" y="3923507"/>
            <a:ext cx="251936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Прямоугольник 9"/>
          <p:cNvSpPr>
            <a:spLocks noChangeArrowheads="1"/>
          </p:cNvSpPr>
          <p:nvPr/>
        </p:nvSpPr>
        <p:spPr bwMode="auto">
          <a:xfrm>
            <a:off x="4857750" y="1643063"/>
            <a:ext cx="40005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  <a:p>
            <a:endParaRPr lang="ru-RU" sz="320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4572000" y="1643063"/>
            <a:ext cx="4214813" cy="404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ru-RU" sz="3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Математический</a:t>
            </a:r>
          </a:p>
          <a:p>
            <a:pPr marL="796925" indent="-444500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sz="3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маятник</a:t>
            </a:r>
          </a:p>
          <a:p>
            <a:pPr marL="342900" indent="9525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(нитяной)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3600" b="1" kern="0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3600" b="1" kern="0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3600" b="1" kern="0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crosoft Sans Serif" pitchFamily="34" charset="0"/>
              <a:cs typeface="+mn-cs"/>
            </a:endParaRPr>
          </a:p>
        </p:txBody>
      </p:sp>
      <p:pic>
        <p:nvPicPr>
          <p:cNvPr id="13" name="Picture 5" descr="mate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3500438"/>
            <a:ext cx="16637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5" descr="математический маятник"/>
          <p:cNvPicPr>
            <a:picLocks noChangeAspect="1" noChangeArrowheads="1"/>
          </p:cNvPicPr>
          <p:nvPr/>
        </p:nvPicPr>
        <p:blipFill>
          <a:blip r:embed="rId4" cstate="print"/>
          <a:srcRect l="32144"/>
          <a:stretch>
            <a:fillRect/>
          </a:stretch>
        </p:blipFill>
        <p:spPr bwMode="auto">
          <a:xfrm>
            <a:off x="7286625" y="3143250"/>
            <a:ext cx="1500188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9" descr="C:\Documents and Settings\Елена Шаркова\Рабочий стол\МЕХАНИЧЕСКИЕ КОЛЕБАНИЯ испр.2013\Картинки\пружинный маятник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75" y="2928938"/>
            <a:ext cx="1285875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трелка вправо с вырезом 14">
            <a:hlinkClick r:id="rId6" action="ppaction://hlinksldjump"/>
          </p:cNvPr>
          <p:cNvSpPr/>
          <p:nvPr/>
        </p:nvSpPr>
        <p:spPr>
          <a:xfrm>
            <a:off x="323528" y="6021288"/>
            <a:ext cx="549275" cy="500063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6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1857356" y="285728"/>
            <a:ext cx="5643602" cy="725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5"/>
              </a:avLst>
            </a:prstTxWarp>
          </a:bodyPr>
          <a:lstStyle/>
          <a:p>
            <a:pPr algn="ctr">
              <a:defRPr/>
            </a:pPr>
            <a:r>
              <a:rPr lang="ru-RU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Величины, характеризующие</a:t>
            </a:r>
          </a:p>
          <a:p>
            <a:pPr algn="ctr">
              <a:defRPr/>
            </a:pP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колебательное </a:t>
            </a: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движение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1447E-B5AC-4302-A6F2-14B2A6D257E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27654" name="Picture 6" descr="http://img5.imageshost.ru/imgs/090402/7f98fbb02c82155f72a0033ed6461972/e0868f628b18b91a2efc82d933523d36.jpg"/>
          <p:cNvPicPr>
            <a:picLocks noChangeAspect="1" noChangeArrowheads="1"/>
          </p:cNvPicPr>
          <p:nvPr/>
        </p:nvPicPr>
        <p:blipFill>
          <a:blip r:embed="rId3" cstate="print"/>
          <a:srcRect l="6503" t="3448" r="12193" b="6897"/>
          <a:stretch>
            <a:fillRect/>
          </a:stretch>
        </p:blipFill>
        <p:spPr bwMode="auto">
          <a:xfrm>
            <a:off x="7000875" y="1285875"/>
            <a:ext cx="17859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50" y="1357313"/>
            <a:ext cx="65722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chemeClr val="hlink"/>
                </a:solidFill>
              </a:rPr>
              <a:t>Амплитуда</a:t>
            </a:r>
            <a:r>
              <a:rPr lang="ru-RU" sz="2400"/>
              <a:t>  </a:t>
            </a:r>
            <a:r>
              <a:rPr lang="ru-RU" sz="2800"/>
              <a:t>Х</a:t>
            </a:r>
            <a:r>
              <a:rPr lang="ru-RU" sz="2400"/>
              <a:t>м</a:t>
            </a:r>
            <a:r>
              <a:rPr lang="en-US" sz="2400"/>
              <a:t> (</a:t>
            </a:r>
            <a:r>
              <a:rPr lang="ru-RU" sz="2400"/>
              <a:t>или A) — это максимальное   отклонение от  положения равновесия (м). </a:t>
            </a:r>
            <a:r>
              <a:rPr lang="ru-RU" sz="2400">
                <a:solidFill>
                  <a:schemeClr val="tx2"/>
                </a:solidFill>
              </a:rPr>
              <a:t>(</a:t>
            </a:r>
            <a:r>
              <a:rPr lang="ru-RU" sz="2400" i="1">
                <a:solidFill>
                  <a:schemeClr val="tx2"/>
                </a:solidFill>
              </a:rPr>
              <a:t>Амплитуда определяет «размах» колебаний)</a:t>
            </a:r>
            <a:r>
              <a:rPr lang="ru-RU" sz="2400"/>
              <a:t>  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85750" y="5143500"/>
            <a:ext cx="716657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hlink"/>
                </a:solidFill>
              </a:rPr>
              <a:t>Смещение</a:t>
            </a:r>
            <a:r>
              <a:rPr lang="ru-RU" sz="2400" dirty="0">
                <a:solidFill>
                  <a:schemeClr val="hlink"/>
                </a:solidFill>
              </a:rPr>
              <a:t> </a:t>
            </a:r>
            <a:r>
              <a:rPr lang="ru-RU" sz="2400" dirty="0"/>
              <a:t> </a:t>
            </a:r>
            <a:r>
              <a:rPr lang="ru-RU" sz="2400" dirty="0" err="1"/>
              <a:t>х</a:t>
            </a:r>
            <a:r>
              <a:rPr lang="ru-RU" sz="2400" dirty="0"/>
              <a:t> — отклонение колеблющейся точки от положения равновесия в данный момент </a:t>
            </a:r>
            <a:r>
              <a:rPr lang="ru-RU" sz="2400" dirty="0" smtClean="0"/>
              <a:t>времени (м).   </a:t>
            </a:r>
            <a:r>
              <a:rPr lang="ru-RU" sz="2400" dirty="0" smtClean="0">
                <a:solidFill>
                  <a:schemeClr val="tx2"/>
                </a:solidFill>
              </a:rPr>
              <a:t>(</a:t>
            </a:r>
            <a:r>
              <a:rPr lang="ru-RU" sz="2400" i="1" dirty="0">
                <a:solidFill>
                  <a:schemeClr val="tx2"/>
                </a:solidFill>
              </a:rPr>
              <a:t>по сути </a:t>
            </a:r>
            <a:r>
              <a:rPr lang="ru-RU" sz="2400" i="1" dirty="0" err="1">
                <a:solidFill>
                  <a:schemeClr val="tx2"/>
                </a:solidFill>
              </a:rPr>
              <a:t>х</a:t>
            </a:r>
            <a:r>
              <a:rPr lang="ru-RU" sz="2400" i="1" dirty="0">
                <a:solidFill>
                  <a:schemeClr val="tx2"/>
                </a:solidFill>
              </a:rPr>
              <a:t> – координата </a:t>
            </a:r>
            <a:r>
              <a:rPr lang="ru-RU" sz="2400" i="1" dirty="0" smtClean="0">
                <a:solidFill>
                  <a:schemeClr val="tx2"/>
                </a:solidFill>
              </a:rPr>
              <a:t>)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4688" y="3286125"/>
            <a:ext cx="500062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FF9966"/>
                </a:solidFill>
              </a:rPr>
              <a:t>ЗАДАНИЕ 1:</a:t>
            </a:r>
            <a:r>
              <a:rPr lang="ru-RU" sz="2000" dirty="0"/>
              <a:t> </a:t>
            </a:r>
            <a:r>
              <a:rPr lang="ru-RU" sz="2000" dirty="0">
                <a:solidFill>
                  <a:schemeClr val="tx2">
                    <a:lumMod val="90000"/>
                  </a:schemeClr>
                </a:solidFill>
              </a:rPr>
              <a:t>с  помощью оборудования, имеющегося в вашем распоряжении, получите колебания с амплитудой 15 см.</a:t>
            </a:r>
          </a:p>
        </p:txBody>
      </p:sp>
      <p:pic>
        <p:nvPicPr>
          <p:cNvPr id="26632" name="Picture 2" descr="F:\DCIM\101MSDCF\DSC07347.JPG"/>
          <p:cNvPicPr>
            <a:picLocks noChangeAspect="1" noChangeArrowheads="1"/>
          </p:cNvPicPr>
          <p:nvPr/>
        </p:nvPicPr>
        <p:blipFill>
          <a:blip r:embed="rId4" cstate="print"/>
          <a:srcRect l="14851" t="6599" r="8414"/>
          <a:stretch>
            <a:fillRect/>
          </a:stretch>
        </p:blipFill>
        <p:spPr bwMode="auto">
          <a:xfrm>
            <a:off x="500063" y="3000375"/>
            <a:ext cx="2214562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2938" y="4000500"/>
            <a:ext cx="7715250" cy="928688"/>
          </a:xfrm>
        </p:spPr>
        <p:txBody>
          <a:bodyPr/>
          <a:lstStyle/>
          <a:p>
            <a:pPr marL="187325" indent="-187325"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hlink"/>
                </a:solidFill>
                <a:latin typeface="Microsoft Sans Serif" pitchFamily="34" charset="0"/>
                <a:cs typeface="Microsoft Sans Serif" pitchFamily="34" charset="0"/>
              </a:rPr>
              <a:t>Период</a:t>
            </a: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dirty="0" smtClean="0">
                <a:latin typeface="Microsoft Sans Serif" pitchFamily="34" charset="0"/>
                <a:cs typeface="Microsoft Sans Serif" pitchFamily="34" charset="0"/>
              </a:rPr>
              <a:t> Т — </a:t>
            </a:r>
            <a:r>
              <a:rPr lang="ru-RU" sz="2400" dirty="0" smtClean="0">
                <a:effectLst/>
                <a:latin typeface="Microsoft Sans Serif" pitchFamily="34" charset="0"/>
                <a:cs typeface="Microsoft Sans Serif" pitchFamily="34" charset="0"/>
              </a:rPr>
              <a:t>время, за которое совершается одно полное колебание (с).</a:t>
            </a: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2357422" y="285728"/>
            <a:ext cx="5929354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5"/>
              </a:avLst>
            </a:prstTxWarp>
          </a:bodyPr>
          <a:lstStyle/>
          <a:p>
            <a:pPr algn="ctr">
              <a:defRPr/>
            </a:pPr>
            <a:r>
              <a:rPr lang="ru-RU" sz="4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</a:t>
            </a: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Величины, характеризующие</a:t>
            </a:r>
          </a:p>
          <a:p>
            <a:pPr algn="ctr">
              <a:defRPr/>
            </a:pP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колебательное </a:t>
            </a:r>
            <a:r>
              <a:rPr lang="ru-RU" sz="4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движение</a:t>
            </a:r>
            <a:endParaRPr lang="ru-RU" sz="4000" b="1" kern="10" dirty="0">
              <a:ln w="9525">
                <a:noFill/>
                <a:round/>
                <a:headEnd/>
                <a:tailEnd/>
              </a:ln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02598-C91D-40C5-9021-CB197D83BA52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1143000"/>
            <a:ext cx="6500813" cy="184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9966"/>
                </a:solidFill>
                <a:latin typeface="Microsoft Sans Serif" pitchFamily="34" charset="0"/>
                <a:cs typeface="Microsoft Sans Serif" pitchFamily="34" charset="0"/>
              </a:rPr>
              <a:t>ЗАДАНИЕ 2:</a:t>
            </a:r>
            <a:r>
              <a:rPr lang="ru-RU" dirty="0">
                <a:latin typeface="Microsoft Sans Serif" pitchFamily="34" charset="0"/>
                <a:cs typeface="Microsoft Sans Serif" pitchFamily="34" charset="0"/>
              </a:rPr>
              <a:t> 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 Отклонив маятник на 15 см от положения равновесия, подсчитайте число </a:t>
            </a:r>
            <a:r>
              <a:rPr lang="en-US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n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полных колебаний за </a:t>
            </a:r>
            <a:r>
              <a:rPr lang="en-US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t</a:t>
            </a:r>
            <a:r>
              <a:rPr lang="ru-RU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= 30 секунд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Определите время, за которое совершается одно колебание (запишите соответствующую формулу)</a:t>
            </a:r>
            <a:endParaRPr lang="ru-RU" dirty="0">
              <a:latin typeface="Microsoft Sans Serif" pitchFamily="34" charset="0"/>
              <a:cs typeface="Microsoft Sans Serif" pitchFamily="34" charset="0"/>
            </a:endParaRPr>
          </a:p>
        </p:txBody>
      </p:sp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4214813" y="3071813"/>
          <a:ext cx="1203325" cy="863600"/>
        </p:xfrm>
        <a:graphic>
          <a:graphicData uri="http://schemas.openxmlformats.org/presentationml/2006/ole">
            <p:oleObj spid="_x0000_s1026" name="Формула" r:id="rId4" imgW="368280" imgH="393480" progId="Equation.3">
              <p:embed/>
            </p:oleObj>
          </a:graphicData>
        </a:graphic>
      </p:graphicFrame>
      <p:pic>
        <p:nvPicPr>
          <p:cNvPr id="1033" name="Picture 10" descr="F:\DCIM\101MSDCF\DSC07350.JPG"/>
          <p:cNvPicPr>
            <a:picLocks noChangeAspect="1" noChangeArrowheads="1"/>
          </p:cNvPicPr>
          <p:nvPr/>
        </p:nvPicPr>
        <p:blipFill>
          <a:blip r:embed="rId5" cstate="print"/>
          <a:srcRect l="4996" t="10490" r="25073" b="1097"/>
          <a:stretch>
            <a:fillRect/>
          </a:stretch>
        </p:blipFill>
        <p:spPr bwMode="auto">
          <a:xfrm>
            <a:off x="428625" y="928688"/>
            <a:ext cx="16525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85750" y="4857750"/>
            <a:ext cx="8501063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9966"/>
                </a:solidFill>
                <a:latin typeface="Microsoft Sans Serif" pitchFamily="34" charset="0"/>
                <a:cs typeface="Microsoft Sans Serif" pitchFamily="34" charset="0"/>
              </a:rPr>
              <a:t>ЗАДАНИЕ 3:</a:t>
            </a:r>
            <a:r>
              <a:rPr lang="ru-RU" dirty="0">
                <a:latin typeface="Microsoft Sans Serif" pitchFamily="34" charset="0"/>
                <a:cs typeface="Microsoft Sans Serif" pitchFamily="34" charset="0"/>
              </a:rPr>
              <a:t>  </a:t>
            </a:r>
          </a:p>
          <a:p>
            <a:pPr marL="342900" indent="-342900"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 Уменьшите амплитуду колебаний в 2-3 раза, подсчитайте число </a:t>
            </a:r>
            <a:r>
              <a:rPr lang="en-US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n</a:t>
            </a:r>
            <a:endParaRPr lang="ru-RU" sz="2400" dirty="0">
              <a:solidFill>
                <a:schemeClr val="tx2">
                  <a:lumMod val="90000"/>
                </a:schemeClr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marL="342900" indent="-342900">
              <a:defRPr/>
            </a:pP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полных колебаний за </a:t>
            </a:r>
            <a:r>
              <a:rPr lang="en-US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t</a:t>
            </a:r>
            <a:r>
              <a:rPr lang="ru-RU" sz="2400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= 30 секунд. Вычислите  период.  </a:t>
            </a:r>
          </a:p>
          <a:p>
            <a:pPr marL="342900" indent="-342900">
              <a:defRPr/>
            </a:pPr>
            <a:endParaRPr lang="ru-RU" dirty="0" smtClean="0">
              <a:latin typeface="Microsoft Sans Serif" pitchFamily="34" charset="0"/>
              <a:cs typeface="Microsoft Sans Serif" pitchFamily="34" charset="0"/>
            </a:endParaRPr>
          </a:p>
          <a:p>
            <a:pPr marL="342900" indent="-342900">
              <a:defRPr/>
            </a:pPr>
            <a:r>
              <a:rPr lang="ru-RU" dirty="0" smtClean="0">
                <a:latin typeface="Microsoft Sans Serif" pitchFamily="34" charset="0"/>
                <a:cs typeface="Microsoft Sans Serif" pitchFamily="34" charset="0"/>
              </a:rPr>
              <a:t>Зависит </a:t>
            </a:r>
            <a:r>
              <a:rPr lang="ru-RU" dirty="0">
                <a:latin typeface="Microsoft Sans Serif" pitchFamily="34" charset="0"/>
                <a:cs typeface="Microsoft Sans Serif" pitchFamily="34" charset="0"/>
              </a:rPr>
              <a:t>ли период колебаний от  их амплитуды? Запишите вывод.</a:t>
            </a:r>
          </a:p>
          <a:p>
            <a:pPr marL="342900" indent="-342900">
              <a:defRPr/>
            </a:pPr>
            <a:endParaRPr lang="ru-RU" dirty="0">
              <a:latin typeface="Microsoft Sans Serif" pitchFamily="34" charset="0"/>
              <a:cs typeface="Microsoft Sans Serif" pitchFamily="34" charset="0"/>
            </a:endParaRPr>
          </a:p>
        </p:txBody>
      </p:sp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4214813" y="3071813"/>
          <a:ext cx="1285875" cy="863600"/>
        </p:xfrm>
        <a:graphic>
          <a:graphicData uri="http://schemas.openxmlformats.org/presentationml/2006/ole">
            <p:oleObj spid="_x0000_s1027" name="Формула" r:id="rId6" imgW="39348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9" grpId="0"/>
      <p:bldP spid="14" grpId="0"/>
    </p:bld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4440</TotalTime>
  <Words>780</Words>
  <Application>Microsoft Office PowerPoint</Application>
  <PresentationFormat>Экран (4:3)</PresentationFormat>
  <Paragraphs>157</Paragraphs>
  <Slides>14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Склон</vt:lpstr>
      <vt:lpstr>Формула</vt:lpstr>
      <vt:lpstr>Механические колебания 9  класс </vt:lpstr>
      <vt:lpstr>Слайд 2</vt:lpstr>
      <vt:lpstr>Слайд 3</vt:lpstr>
      <vt:lpstr>Слайд 4</vt:lpstr>
      <vt:lpstr>Слайд 5</vt:lpstr>
      <vt:lpstr>Слайд 6</vt:lpstr>
      <vt:lpstr>Некоторые примеры колебательных систем:</vt:lpstr>
      <vt:lpstr>Слайд 8</vt:lpstr>
      <vt:lpstr>Слайд 9</vt:lpstr>
      <vt:lpstr>Слайд 10</vt:lpstr>
      <vt:lpstr>Слайд 11</vt:lpstr>
      <vt:lpstr>Слайд 12</vt:lpstr>
      <vt:lpstr> Проведем исследование: </vt:lpstr>
      <vt:lpstr>Подведем итоги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subject>Механические колебания. Величины, характеризующие колебательное движение</dc:subject>
  <dc:creator>Шаркова Е.В.; ГБОУ школа 340</dc:creator>
  <cp:lastModifiedBy>ПК</cp:lastModifiedBy>
  <cp:revision>7</cp:revision>
  <dcterms:created xsi:type="dcterms:W3CDTF">2007-06-09T16:02:28Z</dcterms:created>
  <dcterms:modified xsi:type="dcterms:W3CDTF">2021-10-24T18:39:46Z</dcterms:modified>
</cp:coreProperties>
</file>