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3F1EB-B7BE-433B-9715-F19A4870AE8A}" type="datetimeFigureOut">
              <a:rPr lang="ru-RU" smtClean="0"/>
              <a:pPr/>
              <a:t>11.06.2022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E96B28B-F9BD-4A48-95A8-DFB0D2766A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3F1EB-B7BE-433B-9715-F19A4870AE8A}" type="datetimeFigureOut">
              <a:rPr lang="ru-RU" smtClean="0"/>
              <a:pPr/>
              <a:t>11.06.2022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E96B28B-F9BD-4A48-95A8-DFB0D2766A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3F1EB-B7BE-433B-9715-F19A4870AE8A}" type="datetimeFigureOut">
              <a:rPr lang="ru-RU" smtClean="0"/>
              <a:pPr/>
              <a:t>11.06.2022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6B28B-F9BD-4A48-95A8-DFB0D2766A2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5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3F1EB-B7BE-433B-9715-F19A4870AE8A}" type="datetimeFigureOut">
              <a:rPr lang="ru-RU" smtClean="0"/>
              <a:pPr/>
              <a:t>11.06.2022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6B28B-F9BD-4A48-95A8-DFB0D2766A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3F1EB-B7BE-433B-9715-F19A4870AE8A}" type="datetimeFigureOut">
              <a:rPr lang="ru-RU" smtClean="0"/>
              <a:pPr/>
              <a:t>11.06.2022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0E96B28B-F9BD-4A48-95A8-DFB0D2766A2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3F1EB-B7BE-433B-9715-F19A4870AE8A}" type="datetimeFigureOut">
              <a:rPr lang="ru-RU" smtClean="0"/>
              <a:pPr/>
              <a:t>11.06.2022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6B28B-F9BD-4A48-95A8-DFB0D2766A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3F1EB-B7BE-433B-9715-F19A4870AE8A}" type="datetimeFigureOut">
              <a:rPr lang="ru-RU" smtClean="0"/>
              <a:pPr/>
              <a:t>11.06.2022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6B28B-F9BD-4A48-95A8-DFB0D2766A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3F1EB-B7BE-433B-9715-F19A4870AE8A}" type="datetimeFigureOut">
              <a:rPr lang="ru-RU" smtClean="0"/>
              <a:pPr/>
              <a:t>11.06.2022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6B28B-F9BD-4A48-95A8-DFB0D2766A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3F1EB-B7BE-433B-9715-F19A4870AE8A}" type="datetimeFigureOut">
              <a:rPr lang="ru-RU" smtClean="0"/>
              <a:pPr/>
              <a:t>11.06.2022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6B28B-F9BD-4A48-95A8-DFB0D2766A2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3F1EB-B7BE-433B-9715-F19A4870AE8A}" type="datetimeFigureOut">
              <a:rPr lang="ru-RU" smtClean="0"/>
              <a:pPr/>
              <a:t>11.06.2022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6B28B-F9BD-4A48-95A8-DFB0D2766A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prism isInverted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3F1EB-B7BE-433B-9715-F19A4870AE8A}" type="datetimeFigureOut">
              <a:rPr lang="ru-RU" smtClean="0"/>
              <a:pPr/>
              <a:t>11.06.2022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6B28B-F9BD-4A48-95A8-DFB0D2766A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prism isInverted="1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313F1EB-B7BE-433B-9715-F19A4870AE8A}" type="datetimeFigureOut">
              <a:rPr lang="ru-RU" smtClean="0"/>
              <a:pPr/>
              <a:t>11.06.2022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E96B28B-F9BD-4A48-95A8-DFB0D2766A2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500">
        <p14:prism isInverted="1"/>
      </p:transition>
    </mc:Choice>
    <mc:Fallback xmlns=""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219209"/>
            <a:ext cx="8458200" cy="3096344"/>
          </a:xfrm>
        </p:spPr>
        <p:txBody>
          <a:bodyPr>
            <a:normAutofit/>
          </a:bodyPr>
          <a:lstStyle/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общеобразовательное учреждение г. Астрахани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«Средняя общеобразовательная школа №56 имени А.С.Пушкина»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644416" y="2567991"/>
            <a:ext cx="39604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на тему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«Среда обитания и строение тела земноводных».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120580" y="4421765"/>
            <a:ext cx="4968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Обучающийся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Костин Дмитрий Романович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391472" y="5754311"/>
            <a:ext cx="4752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учитель биологии</a:t>
            </a:r>
          </a:p>
          <a:p>
            <a:pPr algn="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Калмыкова Лариса Павловна.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prism isInverted="1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pPr algn="ctr"/>
            <a:r>
              <a:rPr lang="ru-RU" dirty="0"/>
              <a:t>Введение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143000"/>
            <a:ext cx="8229600" cy="2962672"/>
          </a:xfrm>
        </p:spPr>
        <p:txBody>
          <a:bodyPr/>
          <a:lstStyle/>
          <a:p>
            <a:pPr algn="ctr">
              <a:buNone/>
            </a:pPr>
            <a:r>
              <a:rPr lang="ru-RU" dirty="0"/>
              <a:t>    </a:t>
            </a:r>
            <a:r>
              <a:rPr lang="ru-RU" sz="2400" dirty="0"/>
              <a:t>Актуальность данной темы заключается в том</a:t>
            </a:r>
            <a:r>
              <a:rPr lang="en-US" sz="2400" dirty="0"/>
              <a:t>,</a:t>
            </a:r>
            <a:r>
              <a:rPr lang="ru-RU" sz="2400" dirty="0"/>
              <a:t> что в настоящий момент наблюдается резкий спад численности представителей данного класса животных</a:t>
            </a:r>
            <a:r>
              <a:rPr lang="en-US" sz="2400" dirty="0"/>
              <a:t>,</a:t>
            </a:r>
            <a:r>
              <a:rPr lang="ru-RU" sz="2400" dirty="0"/>
              <a:t>причины</a:t>
            </a:r>
            <a:r>
              <a:rPr lang="en-US" sz="2400" dirty="0"/>
              <a:t>,</a:t>
            </a:r>
            <a:r>
              <a:rPr lang="ru-RU" sz="2400" dirty="0"/>
              <a:t>которого точно не установлены.</a:t>
            </a:r>
            <a:endParaRPr lang="ru-RU" dirty="0"/>
          </a:p>
        </p:txBody>
      </p:sp>
      <p:pic>
        <p:nvPicPr>
          <p:cNvPr id="1026" name="Picture 2" descr="https://ds04.infourok.ru/uploads/ex/06a4/0003b023-0259d514/img13.jpg"/>
          <p:cNvPicPr>
            <a:picLocks noChangeAspect="1" noChangeArrowheads="1"/>
          </p:cNvPicPr>
          <p:nvPr/>
        </p:nvPicPr>
        <p:blipFill>
          <a:blip r:embed="rId2" cstate="print"/>
          <a:srcRect t="45669" b="4199"/>
          <a:stretch>
            <a:fillRect/>
          </a:stretch>
        </p:blipFill>
        <p:spPr bwMode="auto">
          <a:xfrm>
            <a:off x="1115616" y="3429000"/>
            <a:ext cx="6912767" cy="259916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prism isInverted="1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ru-RU" dirty="0"/>
              <a:t>Развитие земноводных на личиночной стадии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340768"/>
            <a:ext cx="4320480" cy="5256584"/>
          </a:xfrm>
        </p:spPr>
        <p:txBody>
          <a:bodyPr>
            <a:normAutofit fontScale="25000" lnSpcReduction="20000"/>
          </a:bodyPr>
          <a:lstStyle/>
          <a:p>
            <a:pPr fontAlgn="base"/>
            <a:r>
              <a:rPr lang="ru-RU" sz="6400" dirty="0"/>
              <a:t>из яиц, обычно развивающихся в воде, у земноводных вылупляются личинки. Наличие личиночной стадии расширяет возможности питания развивающегося организма, улучшает снабжение его кислородом, создает возможность перемещения в наиболее благоприятные условия существования.</a:t>
            </a:r>
          </a:p>
          <a:p>
            <a:pPr fontAlgn="base"/>
            <a:r>
              <a:rPr lang="ru-RU" sz="6400" dirty="0"/>
              <a:t>Головастики бесхвостых амфибий имеют одноклеточные железы, выделяющие фермент, который растворяет оболочки. При помощи этого фермента и происходит освобождение животного из яйца. У только что вылупившегося головастика травяной или остромордой лягушки части тела еще едва обозначены. Голова отделена от туловища легким перехватом, а задний конец вытянут в коротенький вырост — хвост.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15362" name="Picture 2" descr="Развитие земноводных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12248" y="1412776"/>
            <a:ext cx="3557783" cy="507873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prism isInverted="1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8229600" cy="922114"/>
          </a:xfrm>
        </p:spPr>
        <p:txBody>
          <a:bodyPr>
            <a:normAutofit fontScale="90000"/>
          </a:bodyPr>
          <a:lstStyle/>
          <a:p>
            <a:r>
              <a:rPr lang="ru-RU" sz="3600" dirty="0"/>
              <a:t>Особенности строения систем органов</a:t>
            </a:r>
            <a:br>
              <a:rPr lang="ru-RU" dirty="0"/>
            </a:br>
            <a:r>
              <a:rPr lang="ru-RU" dirty="0"/>
              <a:t>Дыхательная система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07496" y="2105472"/>
            <a:ext cx="4536504" cy="4752528"/>
          </a:xfrm>
        </p:spPr>
        <p:txBody>
          <a:bodyPr>
            <a:normAutofit fontScale="70000" lnSpcReduction="20000"/>
          </a:bodyPr>
          <a:lstStyle/>
          <a:p>
            <a:pPr fontAlgn="base"/>
            <a:r>
              <a:rPr lang="ru-RU" dirty="0"/>
              <a:t>    Органы дыхания — </a:t>
            </a:r>
            <a:r>
              <a:rPr lang="ru-RU" i="1" dirty="0"/>
              <a:t>легкие</a:t>
            </a:r>
            <a:r>
              <a:rPr lang="ru-RU" dirty="0"/>
              <a:t>, мешкообразная структура, хорошо растягивающаяся, поделенная несколькими перегородками на отсеки. Сокращение мышц дна ротовой полости ведет к вдоху. У земноводных </a:t>
            </a:r>
            <a:r>
              <a:rPr lang="ru-RU" i="1" dirty="0"/>
              <a:t>отсутствуют ребра и бронхи</a:t>
            </a:r>
            <a:r>
              <a:rPr lang="ru-RU" dirty="0"/>
              <a:t>.</a:t>
            </a:r>
          </a:p>
          <a:p>
            <a:pPr fontAlgn="base"/>
            <a:r>
              <a:rPr lang="en-US" dirty="0"/>
              <a:t> </a:t>
            </a:r>
            <a:r>
              <a:rPr lang="ru-RU" dirty="0"/>
              <a:t>   Имеются отверстия между носовой полостью и глоткой — </a:t>
            </a:r>
            <a:r>
              <a:rPr lang="ru-RU" i="1" dirty="0"/>
              <a:t>хоаны</a:t>
            </a:r>
            <a:r>
              <a:rPr lang="ru-RU" dirty="0"/>
              <a:t>, внутренние ноздри, которые некогда возникли у кистеперых, научившихся дышать воздухом.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16386" name="Picture 2" descr="https://cloud.prezentacii.org/19/05/148438/images/screen11.jpg"/>
          <p:cNvPicPr>
            <a:picLocks noChangeAspect="1" noChangeArrowheads="1"/>
          </p:cNvPicPr>
          <p:nvPr/>
        </p:nvPicPr>
        <p:blipFill>
          <a:blip r:embed="rId2" cstate="print"/>
          <a:srcRect l="19193" t="24606" r="15502" b="2461"/>
          <a:stretch>
            <a:fillRect/>
          </a:stretch>
        </p:blipFill>
        <p:spPr bwMode="auto">
          <a:xfrm>
            <a:off x="251520" y="2097210"/>
            <a:ext cx="3996862" cy="334801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prism isInverted="1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-243408"/>
            <a:ext cx="8229600" cy="1143000"/>
          </a:xfrm>
        </p:spPr>
        <p:txBody>
          <a:bodyPr>
            <a:normAutofit/>
          </a:bodyPr>
          <a:lstStyle/>
          <a:p>
            <a:r>
              <a:rPr lang="ru-RU" sz="3600" dirty="0"/>
              <a:t>Кровеносная система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052736"/>
            <a:ext cx="4211960" cy="5589240"/>
          </a:xfrm>
        </p:spPr>
        <p:txBody>
          <a:bodyPr>
            <a:normAutofit fontScale="62500" lnSpcReduction="20000"/>
          </a:bodyPr>
          <a:lstStyle/>
          <a:p>
            <a:pPr fontAlgn="base"/>
            <a:r>
              <a:rPr lang="ru-RU" dirty="0"/>
              <a:t> </a:t>
            </a:r>
            <a:r>
              <a:rPr lang="ru-RU" sz="2900" dirty="0"/>
              <a:t> У земноводных </a:t>
            </a:r>
            <a:r>
              <a:rPr lang="ru-RU" sz="2900" i="1" dirty="0" err="1"/>
              <a:t>трехкамерное</a:t>
            </a:r>
            <a:r>
              <a:rPr lang="ru-RU" sz="2900" i="1" dirty="0"/>
              <a:t> сердце</a:t>
            </a:r>
            <a:r>
              <a:rPr lang="ru-RU" sz="2900" dirty="0"/>
              <a:t> (предсердий два, желудочек один), </a:t>
            </a:r>
            <a:r>
              <a:rPr lang="ru-RU" sz="2900" i="1" dirty="0"/>
              <a:t>два круга кровообращения</a:t>
            </a:r>
            <a:r>
              <a:rPr lang="ru-RU" sz="2900" dirty="0"/>
              <a:t> у взрослых особей и один у личинок.</a:t>
            </a:r>
          </a:p>
          <a:p>
            <a:pPr fontAlgn="base"/>
            <a:r>
              <a:rPr lang="ru-RU" sz="2900" dirty="0"/>
              <a:t>  </a:t>
            </a:r>
            <a:r>
              <a:rPr lang="ru-RU" sz="2900" i="1" dirty="0" err="1"/>
              <a:t>Межпредсердная</a:t>
            </a:r>
            <a:r>
              <a:rPr lang="ru-RU" sz="2900" i="1" dirty="0"/>
              <a:t> перегородка</a:t>
            </a:r>
            <a:r>
              <a:rPr lang="ru-RU" sz="2900" dirty="0"/>
              <a:t> в сердце есть, но она неполная у отрядов безногих и хвостатых. </a:t>
            </a:r>
            <a:r>
              <a:rPr lang="ru-RU" sz="2900" dirty="0" err="1"/>
              <a:t>Внутрижелудочковая</a:t>
            </a:r>
            <a:r>
              <a:rPr lang="ru-RU" sz="2900" dirty="0"/>
              <a:t> перегородка в сердце у земноводных отсутствует.</a:t>
            </a:r>
          </a:p>
          <a:p>
            <a:pPr fontAlgn="base"/>
            <a:r>
              <a:rPr lang="ru-RU" sz="2900" dirty="0"/>
              <a:t>  Имеется </a:t>
            </a:r>
            <a:r>
              <a:rPr lang="ru-RU" sz="2900" i="1" dirty="0"/>
              <a:t>артериальный конус</a:t>
            </a:r>
            <a:r>
              <a:rPr lang="ru-RU" sz="2900" dirty="0"/>
              <a:t> (как и у некоторых рыб, в   первую очередь хрящевых). Функция конуса — толкать кровь от сердца. У амфибий наличие конуса обусловлено отсутствием грудной клетки, массирующей сердце и способствующей движению крови.</a:t>
            </a:r>
          </a:p>
          <a:p>
            <a:pPr fontAlgn="base"/>
            <a:r>
              <a:rPr lang="ru-RU" sz="2900" dirty="0"/>
              <a:t>     Именно у земноводных возник </a:t>
            </a:r>
            <a:r>
              <a:rPr lang="ru-RU" sz="2900" i="1" dirty="0"/>
              <a:t>красный костный мозг</a:t>
            </a:r>
            <a:r>
              <a:rPr lang="ru-RU" sz="2900" dirty="0"/>
              <a:t> трубчатых костей — еще один орган кроветворения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17410" name="Picture 2" descr="https://im0-tub-ru.yandex.net/i?id=4e3c832376f4c94babfeac2f4a2d5195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3968" y="1556792"/>
            <a:ext cx="4860032" cy="400394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prism isInverted="1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Autofit/>
          </a:bodyPr>
          <a:lstStyle/>
          <a:p>
            <a:r>
              <a:rPr lang="ru-RU" sz="3200" dirty="0"/>
              <a:t>Органы выделения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052736"/>
            <a:ext cx="8820472" cy="3168352"/>
          </a:xfrm>
        </p:spPr>
        <p:txBody>
          <a:bodyPr>
            <a:normAutofit fontScale="62500" lnSpcReduction="20000"/>
          </a:bodyPr>
          <a:lstStyle/>
          <a:p>
            <a:r>
              <a:rPr lang="ru-RU" dirty="0"/>
              <a:t>Парные туловищные почки, от которых отходят мочеточники, открывающиеся в клоаку. В стенке клоаки имеется отверстие мочевого пузыря, в который стекает моча, попавшая в клоаку из мочеточников. В туловищных почках не происходит обратного всасывания воды. После наполнения мочевого пузыря и сокращения мышц его стенок концентрированная моча выводится в клоаку и выбрасывается наружу. Своеобразная сложность такого механизма объясняется необходимостью земноводных сохранять большее количество влаги. Поэтому моча не удаляется сразу из клоаки, а попав в неё, предварительно направляется в мочевой пузырь. Часть продуктов обмена и большое количество влаги выделяется через кожу.</a:t>
            </a:r>
          </a:p>
        </p:txBody>
      </p:sp>
      <p:pic>
        <p:nvPicPr>
          <p:cNvPr id="18434" name="Picture 2" descr="https://ds02.infourok.ru/uploads/ex/0abc/0007f9fb-3d95fd77/1/hello_html_m19ecaa1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3832294"/>
            <a:ext cx="4824536" cy="29090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prism isInverted="1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229600" cy="764704"/>
          </a:xfrm>
        </p:spPr>
        <p:txBody>
          <a:bodyPr>
            <a:normAutofit/>
          </a:bodyPr>
          <a:lstStyle/>
          <a:p>
            <a:r>
              <a:rPr lang="ru-RU" sz="3200" dirty="0"/>
              <a:t>Терморегуляция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196752"/>
            <a:ext cx="8507288" cy="1900807"/>
          </a:xfrm>
        </p:spPr>
        <p:txBody>
          <a:bodyPr>
            <a:normAutofit fontScale="70000" lnSpcReduction="20000"/>
          </a:bodyPr>
          <a:lstStyle/>
          <a:p>
            <a:r>
              <a:rPr lang="ru-RU" dirty="0"/>
              <a:t>Температура тела непостоянная. Возможности терморегуляции земноводных ограничены тем, что большинство органов и тканей снабжаются смешанной, а не артериальной кровью, происходит активное испарение с поверхности кожи и интенсивное охлаждение тела.</a:t>
            </a:r>
          </a:p>
        </p:txBody>
      </p:sp>
      <p:pic>
        <p:nvPicPr>
          <p:cNvPr id="19458" name="Picture 2" descr="https://cherepah.ru/wp-content/uploads/0/5/e/05e6429b070b3f4f384f72a67e17a801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2996952"/>
            <a:ext cx="4848473" cy="31151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prism isInverted="1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1143000"/>
          </a:xfrm>
        </p:spPr>
        <p:txBody>
          <a:bodyPr>
            <a:noAutofit/>
          </a:bodyPr>
          <a:lstStyle/>
          <a:p>
            <a:r>
              <a:rPr lang="ru-RU" sz="2800" dirty="0"/>
              <a:t>Органы чувств и </a:t>
            </a:r>
            <a:br>
              <a:rPr lang="ru-RU" sz="2800" dirty="0"/>
            </a:br>
            <a:r>
              <a:rPr lang="ru-RU" sz="2800" dirty="0"/>
              <a:t>центральная нервная система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052736"/>
            <a:ext cx="4067944" cy="4320480"/>
          </a:xfrm>
        </p:spPr>
        <p:txBody>
          <a:bodyPr>
            <a:normAutofit fontScale="47500" lnSpcReduction="20000"/>
          </a:bodyPr>
          <a:lstStyle/>
          <a:p>
            <a:pPr fontAlgn="base"/>
            <a:r>
              <a:rPr lang="ru-RU" dirty="0"/>
              <a:t>     В целом сложность поведения амфибий выше, чем у рыб. От головного мозга, имеющего пять отделов, идут </a:t>
            </a:r>
            <a:r>
              <a:rPr lang="ru-RU" i="1" dirty="0"/>
              <a:t>десять пар головных нервов</a:t>
            </a:r>
            <a:r>
              <a:rPr lang="ru-RU" dirty="0"/>
              <a:t>. В нем имеется </a:t>
            </a:r>
            <a:r>
              <a:rPr lang="ru-RU" i="1" dirty="0"/>
              <a:t>старая кора</a:t>
            </a:r>
            <a:r>
              <a:rPr lang="ru-RU" dirty="0"/>
              <a:t>, или </a:t>
            </a:r>
            <a:r>
              <a:rPr lang="ru-RU" dirty="0" err="1"/>
              <a:t>архипаллиум</a:t>
            </a:r>
            <a:r>
              <a:rPr lang="ru-RU" dirty="0"/>
              <a:t>. Имеются развитые </a:t>
            </a:r>
            <a:r>
              <a:rPr lang="ru-RU" i="1" dirty="0"/>
              <a:t>большие полушария</a:t>
            </a:r>
            <a:r>
              <a:rPr lang="ru-RU" dirty="0"/>
              <a:t>.</a:t>
            </a:r>
          </a:p>
          <a:p>
            <a:pPr fontAlgn="base"/>
            <a:r>
              <a:rPr lang="ru-RU" dirty="0"/>
              <a:t>    </a:t>
            </a:r>
            <a:r>
              <a:rPr lang="ru-RU" i="1" dirty="0"/>
              <a:t>Средний мозг</a:t>
            </a:r>
            <a:r>
              <a:rPr lang="ru-RU" dirty="0"/>
              <a:t> несколько меньше, чем у костных рыб. Однако зрение амфибий развито лучше, чем у рыб.</a:t>
            </a:r>
          </a:p>
          <a:p>
            <a:pPr fontAlgn="base"/>
            <a:r>
              <a:rPr lang="ru-RU" dirty="0"/>
              <a:t>    </a:t>
            </a:r>
            <a:r>
              <a:rPr lang="ru-RU" i="1" dirty="0"/>
              <a:t>Мозжечок</a:t>
            </a:r>
            <a:r>
              <a:rPr lang="ru-RU" dirty="0"/>
              <a:t> у преобладающего большинства бесхвостых и хвостатых невелик, что вызвано довольно простой моторной координацией амфибий.</a:t>
            </a:r>
          </a:p>
          <a:p>
            <a:pPr fontAlgn="base"/>
            <a:r>
              <a:rPr lang="ru-RU" dirty="0"/>
              <a:t>  В </a:t>
            </a:r>
            <a:r>
              <a:rPr lang="ru-RU" i="1" dirty="0"/>
              <a:t>спинном мозге</a:t>
            </a:r>
            <a:r>
              <a:rPr lang="ru-RU" dirty="0"/>
              <a:t> есть плечевое и поясничное утолщения, от которых отходят пучки нервов к конечностям.</a:t>
            </a:r>
          </a:p>
          <a:p>
            <a:endParaRPr lang="ru-RU" dirty="0"/>
          </a:p>
        </p:txBody>
      </p:sp>
      <p:pic>
        <p:nvPicPr>
          <p:cNvPr id="20482" name="Picture 2" descr="https://findout.su/findoutsu/baza2/947539239162.files/image18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4149080"/>
            <a:ext cx="3600400" cy="2457274"/>
          </a:xfrm>
          <a:prstGeom prst="rect">
            <a:avLst/>
          </a:prstGeom>
          <a:noFill/>
        </p:spPr>
      </p:pic>
      <p:pic>
        <p:nvPicPr>
          <p:cNvPr id="20484" name="Picture 4" descr="https://cherepah.ru/wp-content/uploads/b/8/7/b87ce1c27d15fa497d42140bb28fec8e.png"/>
          <p:cNvPicPr>
            <a:picLocks noChangeAspect="1" noChangeArrowheads="1"/>
          </p:cNvPicPr>
          <p:nvPr/>
        </p:nvPicPr>
        <p:blipFill>
          <a:blip r:embed="rId3" cstate="print"/>
          <a:srcRect l="8858" r="11811" b="6026"/>
          <a:stretch>
            <a:fillRect/>
          </a:stretch>
        </p:blipFill>
        <p:spPr bwMode="auto">
          <a:xfrm>
            <a:off x="251520" y="4284650"/>
            <a:ext cx="3784608" cy="2573350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4355976" y="1052736"/>
            <a:ext cx="478802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400" dirty="0"/>
              <a:t>Глаза снабжены двумя подвижными веками: верхнее — подвижное кожистое — и нижнее — прозрачная мигательная перепонка. Веки появились в процессе эволюции. Они защищают глаз от пыли, грязи и высыхания. Амфибии видят дальше рыб, т. к. хрусталик имеет форму линзы (выпуклый).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400" dirty="0"/>
              <a:t>В органах слуха (помимо внутреннего уха, которое было ещё у рыб) появляется среднее ухо, отграниченное от внешней среды барабанной перепонкой. В среднем ухе земноводных только одна слуховая косточка (стремечко).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400" dirty="0"/>
              <a:t>Земноводные стали первыми позвоночными, издающими звуки. Для усиления звуков самцы используют специальные мешки — резонаторы.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prism isInverted="1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836712"/>
          </a:xfrm>
        </p:spPr>
        <p:txBody>
          <a:bodyPr>
            <a:normAutofit/>
          </a:bodyPr>
          <a:lstStyle/>
          <a:p>
            <a:r>
              <a:rPr lang="ru-RU" sz="3600" dirty="0"/>
              <a:t>Пищеварительная система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268760"/>
            <a:ext cx="9144000" cy="3168351"/>
          </a:xfrm>
        </p:spPr>
        <p:txBody>
          <a:bodyPr>
            <a:normAutofit fontScale="55000" lnSpcReduction="20000"/>
          </a:bodyPr>
          <a:lstStyle/>
          <a:p>
            <a:pPr fontAlgn="base"/>
            <a:r>
              <a:rPr lang="ru-RU" dirty="0"/>
              <a:t>  Представлена </a:t>
            </a:r>
            <a:r>
              <a:rPr lang="ru-RU" i="1" dirty="0"/>
              <a:t>пищеварительным трактом</a:t>
            </a:r>
            <a:r>
              <a:rPr lang="ru-RU" dirty="0"/>
              <a:t>, идущим ото рта к анальному отверстию: большая </a:t>
            </a:r>
            <a:r>
              <a:rPr lang="ru-RU" dirty="0" err="1"/>
              <a:t>ротоглоточная</a:t>
            </a:r>
            <a:r>
              <a:rPr lang="ru-RU" dirty="0"/>
              <a:t> полость, укороченный пищевод, желудок, передний отдел кишечника, слабо отграниченный от толстого, прямая кишка, впадающая в клоаку.</a:t>
            </a:r>
          </a:p>
          <a:p>
            <a:pPr fontAlgn="base"/>
            <a:r>
              <a:rPr lang="ru-RU" dirty="0"/>
              <a:t> Интересно, что </a:t>
            </a:r>
            <a:r>
              <a:rPr lang="ru-RU" i="1" dirty="0"/>
              <a:t>слюнные железы</a:t>
            </a:r>
            <a:r>
              <a:rPr lang="ru-RU" dirty="0"/>
              <a:t>, выведенные в </a:t>
            </a:r>
            <a:r>
              <a:rPr lang="ru-RU" dirty="0" err="1"/>
              <a:t>ротоглоточную</a:t>
            </a:r>
            <a:r>
              <a:rPr lang="ru-RU" dirty="0"/>
              <a:t> полость, продуцируют слизь, которая всего лишь смачивает пищу, не помогая ее переваривать.</a:t>
            </a:r>
          </a:p>
          <a:p>
            <a:pPr fontAlgn="base"/>
            <a:r>
              <a:rPr lang="ru-RU" dirty="0"/>
              <a:t>    В проталкивании пищи внутрь принимают участие даже </a:t>
            </a:r>
            <a:r>
              <a:rPr lang="ru-RU" i="1" dirty="0"/>
              <a:t>глаза</a:t>
            </a:r>
            <a:r>
              <a:rPr lang="ru-RU" dirty="0"/>
              <a:t> посредством специальных мышц!</a:t>
            </a:r>
          </a:p>
          <a:p>
            <a:pPr fontAlgn="base"/>
            <a:r>
              <a:rPr lang="ru-RU" dirty="0"/>
              <a:t>   </a:t>
            </a:r>
            <a:r>
              <a:rPr lang="ru-RU" i="1" dirty="0"/>
              <a:t>Язык</a:t>
            </a:r>
            <a:r>
              <a:rPr lang="ru-RU" dirty="0"/>
              <a:t> у подавляющего числа земноводных, в отличие от рыб, уже вполне сформированный. Он имеет разные формы, даже бывает грибовидным, покрыт липкой слизью, предназначенной для ловли насекомых.</a:t>
            </a:r>
          </a:p>
          <a:p>
            <a:pPr fontAlgn="base"/>
            <a:r>
              <a:rPr lang="ru-RU" dirty="0"/>
              <a:t> Мелкие </a:t>
            </a:r>
            <a:r>
              <a:rPr lang="ru-RU" i="1" dirty="0"/>
              <a:t>зубы</a:t>
            </a:r>
            <a:r>
              <a:rPr lang="ru-RU" dirty="0"/>
              <a:t> служат лишь для захвата добычи, да и есть они не у всех видов (отсутствуют у жаб): у лягушек имеются зубы только на верхней челюсти.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21506" name="Picture 2" descr="https://ds02.infourok.ru/uploads/ex/095c/000671fb-c75fe5df/img5.jpg"/>
          <p:cNvPicPr>
            <a:picLocks noChangeAspect="1" noChangeArrowheads="1"/>
          </p:cNvPicPr>
          <p:nvPr/>
        </p:nvPicPr>
        <p:blipFill>
          <a:blip r:embed="rId2" cstate="print"/>
          <a:srcRect l="3150" t="17848" r="24803" b="26772"/>
          <a:stretch>
            <a:fillRect/>
          </a:stretch>
        </p:blipFill>
        <p:spPr bwMode="auto">
          <a:xfrm>
            <a:off x="2123728" y="4221088"/>
            <a:ext cx="5165322" cy="263691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prism isInverted="1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ru-RU" sz="3600" dirty="0"/>
              <a:t>Органы передвижения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268760"/>
            <a:ext cx="9144000" cy="2664296"/>
          </a:xfrm>
        </p:spPr>
        <p:txBody>
          <a:bodyPr>
            <a:normAutofit/>
          </a:bodyPr>
          <a:lstStyle/>
          <a:p>
            <a:r>
              <a:rPr lang="ru-RU" sz="2000" b="1" dirty="0"/>
              <a:t>Органами передвижения земноводных</a:t>
            </a:r>
            <a:r>
              <a:rPr lang="ru-RU" sz="2000" dirty="0"/>
              <a:t> служат передние и задние конечности пятипалого типа, характерного для всех наземных позвоночных. Жизнь амфибий на суше меняет характер передвижения. Изменения эти связаны с тем, что в водной среде не требуется почти никаких усилий для поддержания тела, в то время как с выходом на сушу эти усилия возрастают, поскольку удельный вес тела увеличивается в сотни раз. Удельный вес рыбы, имеющей плавательный пузырь, равен единице. У наземных животных удельный вес тела оказывается во много раз больше удельного веса воздуха.</a:t>
            </a:r>
          </a:p>
        </p:txBody>
      </p:sp>
      <p:pic>
        <p:nvPicPr>
          <p:cNvPr id="22530" name="Picture 2" descr="https://fsd.kopilkaurokov.ru/uploads/user_file_55352d4c2599a/img_user_file_55352d4c2599a_9.jpg"/>
          <p:cNvPicPr>
            <a:picLocks noChangeAspect="1" noChangeArrowheads="1"/>
          </p:cNvPicPr>
          <p:nvPr/>
        </p:nvPicPr>
        <p:blipFill>
          <a:blip r:embed="rId2" cstate="print"/>
          <a:srcRect l="7087" t="23032" r="9301" b="10039"/>
          <a:stretch>
            <a:fillRect/>
          </a:stretch>
        </p:blipFill>
        <p:spPr bwMode="auto">
          <a:xfrm>
            <a:off x="2699791" y="3831950"/>
            <a:ext cx="4680521" cy="281002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prism isInverted="1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Autofit/>
          </a:bodyPr>
          <a:lstStyle/>
          <a:p>
            <a:r>
              <a:rPr lang="ru-RU" sz="2800" dirty="0"/>
              <a:t>Особенности размножения земноводных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124744"/>
            <a:ext cx="4067944" cy="5517231"/>
          </a:xfrm>
        </p:spPr>
        <p:txBody>
          <a:bodyPr>
            <a:normAutofit fontScale="62500" lnSpcReduction="20000"/>
          </a:bodyPr>
          <a:lstStyle/>
          <a:p>
            <a:r>
              <a:rPr lang="ru-RU" dirty="0"/>
              <a:t>Общей особенностью размножения почти всех земноводных является их привязанность в этот период к воде, где они откладывают яйца и где происходит развитие личинок. Размножаются земноводные в мелких, хорошо прогреваемых участках водоёмов. В тёплые весенние вечера, в конце апреля и в мае, с прудов раздаются громкие квакающие звуки. Эти «концерты» устраивают самцы лягушек для привлечения самок. Органы размножения у самцов — семенники, у самок — яичники. Оплодотворение наружное. Икра приклеивается к водным растениям или камням</a:t>
            </a:r>
          </a:p>
        </p:txBody>
      </p:sp>
      <p:pic>
        <p:nvPicPr>
          <p:cNvPr id="23554" name="Picture 2" descr="https://dogcatdog.ru/wp-content/uploads/7/a/6/7a6eb09895040b52427129154c8157d7.jp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1844823"/>
            <a:ext cx="4680520" cy="3744417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prism isInverted="1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908720"/>
          </a:xfrm>
        </p:spPr>
        <p:txBody>
          <a:bodyPr>
            <a:normAutofit/>
          </a:bodyPr>
          <a:lstStyle/>
          <a:p>
            <a:pPr algn="ctr"/>
            <a:r>
              <a:rPr lang="ru-RU" sz="3200" dirty="0"/>
              <a:t>Выводы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052736"/>
            <a:ext cx="8435280" cy="2664297"/>
          </a:xfrm>
        </p:spPr>
        <p:txBody>
          <a:bodyPr>
            <a:normAutofit fontScale="77500" lnSpcReduction="20000"/>
          </a:bodyPr>
          <a:lstStyle/>
          <a:p>
            <a:r>
              <a:rPr lang="ru-RU" dirty="0"/>
              <a:t>Класс земноводных объединяет большое количество представителей </a:t>
            </a:r>
          </a:p>
          <a:p>
            <a:r>
              <a:rPr lang="ru-RU" dirty="0"/>
              <a:t>Произошли они от кистеперых рыб </a:t>
            </a:r>
          </a:p>
          <a:p>
            <a:r>
              <a:rPr lang="ru-RU" dirty="0"/>
              <a:t>Делятся на три отряда – Бесхвостые, Хвостатые, Безногие </a:t>
            </a:r>
          </a:p>
          <a:p>
            <a:r>
              <a:rPr lang="ru-RU" dirty="0"/>
              <a:t>Обитают на суше и в воде </a:t>
            </a:r>
          </a:p>
          <a:p>
            <a:r>
              <a:rPr lang="ru-RU" dirty="0"/>
              <a:t>Есть приспособления к водному образу жизни</a:t>
            </a:r>
          </a:p>
        </p:txBody>
      </p:sp>
      <p:pic>
        <p:nvPicPr>
          <p:cNvPr id="24578" name="Picture 2" descr="https://dogcatdog.ru/wp-content/uploads/b/f/4/bf435d8d5649c53e18da21c3f3d1ad8b.jp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933056"/>
            <a:ext cx="3725833" cy="2406987"/>
          </a:xfrm>
          <a:prstGeom prst="rect">
            <a:avLst/>
          </a:prstGeom>
          <a:noFill/>
        </p:spPr>
      </p:pic>
      <p:pic>
        <p:nvPicPr>
          <p:cNvPr id="24580" name="Picture 4" descr="https://dogcatdog.ru/wp-content/uploads/d/f/6/df60adaa30910ec20d80174d0ad0443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3933056"/>
            <a:ext cx="4257864" cy="244827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prism isInverted="1"/>
      </p:transition>
    </mc:Choice>
    <mc:Fallback xmlns=""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116</TotalTime>
  <Words>321</Words>
  <Application>Microsoft Office PowerPoint</Application>
  <PresentationFormat>Экран (4:3)</PresentationFormat>
  <Paragraphs>48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Franklin Gothic Book</vt:lpstr>
      <vt:lpstr>Franklin Gothic Medium</vt:lpstr>
      <vt:lpstr>Times New Roman</vt:lpstr>
      <vt:lpstr>Wingdings</vt:lpstr>
      <vt:lpstr>Wingdings 2</vt:lpstr>
      <vt:lpstr>Трек</vt:lpstr>
      <vt:lpstr>Муниципальное бюджетное общеобразовательное учреждение г. Астрахани «Средняя общеобразовательная школа №56 имени А.С.Пушкина»</vt:lpstr>
      <vt:lpstr>Введение</vt:lpstr>
      <vt:lpstr>Развитие земноводных на личиночной стадии</vt:lpstr>
      <vt:lpstr>Особенности строения систем органов Дыхательная система</vt:lpstr>
      <vt:lpstr>Кровеносная система</vt:lpstr>
      <vt:lpstr>Органы выделения</vt:lpstr>
      <vt:lpstr>Терморегуляция </vt:lpstr>
      <vt:lpstr>Органы чувств и  центральная нервная система</vt:lpstr>
      <vt:lpstr>Пищеварительная система</vt:lpstr>
      <vt:lpstr>Органы передвижения</vt:lpstr>
      <vt:lpstr>Особенности размножения земноводных</vt:lpstr>
      <vt:lpstr>Выводы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АННА</dc:creator>
  <cp:lastModifiedBy>Лариса Чайка</cp:lastModifiedBy>
  <cp:revision>12</cp:revision>
  <dcterms:created xsi:type="dcterms:W3CDTF">2021-04-30T11:40:29Z</dcterms:created>
  <dcterms:modified xsi:type="dcterms:W3CDTF">2022-06-11T15:27:03Z</dcterms:modified>
</cp:coreProperties>
</file>