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1" r:id="rId1"/>
  </p:sldMasterIdLst>
  <p:notesMasterIdLst>
    <p:notesMasterId r:id="rId38"/>
  </p:notesMasterIdLst>
  <p:sldIdLst>
    <p:sldId id="291" r:id="rId2"/>
    <p:sldId id="292" r:id="rId3"/>
    <p:sldId id="293" r:id="rId4"/>
    <p:sldId id="258" r:id="rId5"/>
    <p:sldId id="259" r:id="rId6"/>
    <p:sldId id="270" r:id="rId7"/>
    <p:sldId id="266" r:id="rId8"/>
    <p:sldId id="302" r:id="rId9"/>
    <p:sldId id="294" r:id="rId10"/>
    <p:sldId id="274" r:id="rId11"/>
    <p:sldId id="260" r:id="rId12"/>
    <p:sldId id="268" r:id="rId13"/>
    <p:sldId id="262" r:id="rId14"/>
    <p:sldId id="275" r:id="rId15"/>
    <p:sldId id="278" r:id="rId16"/>
    <p:sldId id="279" r:id="rId17"/>
    <p:sldId id="276" r:id="rId18"/>
    <p:sldId id="271" r:id="rId19"/>
    <p:sldId id="272" r:id="rId20"/>
    <p:sldId id="304" r:id="rId21"/>
    <p:sldId id="303" r:id="rId22"/>
    <p:sldId id="263" r:id="rId23"/>
    <p:sldId id="280" r:id="rId24"/>
    <p:sldId id="305" r:id="rId25"/>
    <p:sldId id="282" r:id="rId26"/>
    <p:sldId id="283" r:id="rId27"/>
    <p:sldId id="284" r:id="rId28"/>
    <p:sldId id="285" r:id="rId29"/>
    <p:sldId id="286" r:id="rId30"/>
    <p:sldId id="295" r:id="rId31"/>
    <p:sldId id="287" r:id="rId32"/>
    <p:sldId id="288" r:id="rId33"/>
    <p:sldId id="297" r:id="rId34"/>
    <p:sldId id="300" r:id="rId35"/>
    <p:sldId id="298" r:id="rId36"/>
    <p:sldId id="299" r:id="rId3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6754" autoAdjust="0"/>
  </p:normalViewPr>
  <p:slideViewPr>
    <p:cSldViewPr snapToGrid="0">
      <p:cViewPr varScale="1">
        <p:scale>
          <a:sx n="97" d="100"/>
          <a:sy n="97" d="100"/>
        </p:scale>
        <p:origin x="115"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303809-3E69-49BD-B5FF-BD9F3DC31719}" type="datetimeFigureOut">
              <a:rPr lang="ru-RU" smtClean="0"/>
              <a:t>17.09.2025</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BF1E57-C164-43AC-9626-FA2FA48C4FF9}" type="slidenum">
              <a:rPr lang="ru-RU" smtClean="0"/>
              <a:t>‹#›</a:t>
            </a:fld>
            <a:endParaRPr lang="ru-RU"/>
          </a:p>
        </p:txBody>
      </p:sp>
    </p:spTree>
    <p:extLst>
      <p:ext uri="{BB962C8B-B14F-4D97-AF65-F5344CB8AC3E}">
        <p14:creationId xmlns:p14="http://schemas.microsoft.com/office/powerpoint/2010/main" val="637646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smtClean="0"/>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387BF131-7CAB-4ADC-B569-414D33650C5D}" type="datetimeFigureOut">
              <a:rPr lang="ru-RU" smtClean="0"/>
              <a:t>17.09.2025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5840CAB-2494-43C4-AEE2-C92E20D3AE8F}" type="slidenum">
              <a:rPr lang="ru-RU" smtClean="0"/>
              <a:t>‹#›</a:t>
            </a:fld>
            <a:endParaRPr lang="ru-RU"/>
          </a:p>
        </p:txBody>
      </p:sp>
    </p:spTree>
    <p:extLst>
      <p:ext uri="{BB962C8B-B14F-4D97-AF65-F5344CB8AC3E}">
        <p14:creationId xmlns:p14="http://schemas.microsoft.com/office/powerpoint/2010/main" val="574940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p>
            <a:fld id="{387BF131-7CAB-4ADC-B569-414D33650C5D}" type="datetimeFigureOut">
              <a:rPr lang="ru-RU" smtClean="0"/>
              <a:t>17.09.2025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5840CAB-2494-43C4-AEE2-C92E20D3AE8F}" type="slidenum">
              <a:rPr lang="ru-RU" smtClean="0"/>
              <a:t>‹#›</a:t>
            </a:fld>
            <a:endParaRPr lang="ru-RU"/>
          </a:p>
        </p:txBody>
      </p:sp>
    </p:spTree>
    <p:extLst>
      <p:ext uri="{BB962C8B-B14F-4D97-AF65-F5344CB8AC3E}">
        <p14:creationId xmlns:p14="http://schemas.microsoft.com/office/powerpoint/2010/main" val="16687494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87BF131-7CAB-4ADC-B569-414D33650C5D}" type="datetimeFigureOut">
              <a:rPr lang="ru-RU" smtClean="0"/>
              <a:t>17.09.2025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5840CAB-2494-43C4-AEE2-C92E20D3AE8F}" type="slidenum">
              <a:rPr lang="ru-RU" smtClean="0"/>
              <a:t>‹#›</a:t>
            </a:fld>
            <a:endParaRPr lang="ru-RU"/>
          </a:p>
        </p:txBody>
      </p:sp>
    </p:spTree>
    <p:extLst>
      <p:ext uri="{BB962C8B-B14F-4D97-AF65-F5344CB8AC3E}">
        <p14:creationId xmlns:p14="http://schemas.microsoft.com/office/powerpoint/2010/main" val="356498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387BF131-7CAB-4ADC-B569-414D33650C5D}" type="datetimeFigureOut">
              <a:rPr lang="ru-RU" smtClean="0"/>
              <a:t>17.09.2025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5840CAB-2494-43C4-AEE2-C92E20D3AE8F}" type="slidenum">
              <a:rPr lang="ru-RU" smtClean="0"/>
              <a:t>‹#›</a:t>
            </a:fld>
            <a:endParaRPr lang="ru-RU"/>
          </a:p>
        </p:txBody>
      </p:sp>
    </p:spTree>
    <p:extLst>
      <p:ext uri="{BB962C8B-B14F-4D97-AF65-F5344CB8AC3E}">
        <p14:creationId xmlns:p14="http://schemas.microsoft.com/office/powerpoint/2010/main" val="27316425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387BF131-7CAB-4ADC-B569-414D33650C5D}" type="datetimeFigureOut">
              <a:rPr lang="ru-RU" smtClean="0"/>
              <a:t>17.09.2025</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5840CAB-2494-43C4-AEE2-C92E20D3AE8F}" type="slidenum">
              <a:rPr lang="ru-RU" smtClean="0"/>
              <a:t>‹#›</a:t>
            </a:fld>
            <a:endParaRPr lang="ru-RU"/>
          </a:p>
        </p:txBody>
      </p:sp>
    </p:spTree>
    <p:extLst>
      <p:ext uri="{BB962C8B-B14F-4D97-AF65-F5344CB8AC3E}">
        <p14:creationId xmlns:p14="http://schemas.microsoft.com/office/powerpoint/2010/main" val="27681713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7" name="Date Placeholder 2"/>
          <p:cNvSpPr>
            <a:spLocks noGrp="1"/>
          </p:cNvSpPr>
          <p:nvPr>
            <p:ph type="dt" sz="half" idx="10"/>
          </p:nvPr>
        </p:nvSpPr>
        <p:spPr/>
        <p:txBody>
          <a:bodyPr/>
          <a:lstStyle/>
          <a:p>
            <a:fld id="{387BF131-7CAB-4ADC-B569-414D33650C5D}" type="datetimeFigureOut">
              <a:rPr lang="ru-RU" smtClean="0"/>
              <a:t>17.09.2025</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B5840CAB-2494-43C4-AEE2-C92E20D3AE8F}" type="slidenum">
              <a:rPr lang="ru-RU" smtClean="0"/>
              <a:t>‹#›</a:t>
            </a:fld>
            <a:endParaRPr lang="ru-RU"/>
          </a:p>
        </p:txBody>
      </p:sp>
    </p:spTree>
    <p:extLst>
      <p:ext uri="{BB962C8B-B14F-4D97-AF65-F5344CB8AC3E}">
        <p14:creationId xmlns:p14="http://schemas.microsoft.com/office/powerpoint/2010/main" val="12522280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87BF131-7CAB-4ADC-B569-414D33650C5D}" type="datetimeFigureOut">
              <a:rPr lang="ru-RU" smtClean="0"/>
              <a:t>17.09.2025</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B5840CAB-2494-43C4-AEE2-C92E20D3AE8F}" type="slidenum">
              <a:rPr lang="ru-RU" smtClean="0"/>
              <a:t>‹#›</a:t>
            </a:fld>
            <a:endParaRPr lang="ru-RU"/>
          </a:p>
        </p:txBody>
      </p:sp>
    </p:spTree>
    <p:extLst>
      <p:ext uri="{BB962C8B-B14F-4D97-AF65-F5344CB8AC3E}">
        <p14:creationId xmlns:p14="http://schemas.microsoft.com/office/powerpoint/2010/main" val="39314001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7" name="Date Placeholder 4"/>
          <p:cNvSpPr>
            <a:spLocks noGrp="1"/>
          </p:cNvSpPr>
          <p:nvPr>
            <p:ph type="dt" sz="half" idx="10"/>
          </p:nvPr>
        </p:nvSpPr>
        <p:spPr/>
        <p:txBody>
          <a:bodyPr/>
          <a:lstStyle/>
          <a:p>
            <a:fld id="{387BF131-7CAB-4ADC-B569-414D33650C5D}" type="datetimeFigureOut">
              <a:rPr lang="ru-RU" smtClean="0"/>
              <a:t>17.09.2025</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B5840CAB-2494-43C4-AEE2-C92E20D3AE8F}" type="slidenum">
              <a:rPr lang="ru-RU" smtClean="0"/>
              <a:t>‹#›</a:t>
            </a:fld>
            <a:endParaRPr lang="ru-RU"/>
          </a:p>
        </p:txBody>
      </p:sp>
    </p:spTree>
    <p:extLst>
      <p:ext uri="{BB962C8B-B14F-4D97-AF65-F5344CB8AC3E}">
        <p14:creationId xmlns:p14="http://schemas.microsoft.com/office/powerpoint/2010/main" val="11958551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87BF131-7CAB-4ADC-B569-414D33650C5D}" type="datetimeFigureOut">
              <a:rPr lang="ru-RU" smtClean="0"/>
              <a:t>17.09.2025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5840CAB-2494-43C4-AEE2-C92E20D3AE8F}" type="slidenum">
              <a:rPr lang="ru-RU" smtClean="0"/>
              <a:t>‹#›</a:t>
            </a:fld>
            <a:endParaRPr lang="ru-RU"/>
          </a:p>
        </p:txBody>
      </p:sp>
    </p:spTree>
    <p:extLst>
      <p:ext uri="{BB962C8B-B14F-4D97-AF65-F5344CB8AC3E}">
        <p14:creationId xmlns:p14="http://schemas.microsoft.com/office/powerpoint/2010/main" val="19589328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87BF131-7CAB-4ADC-B569-414D33650C5D}" type="datetimeFigureOut">
              <a:rPr lang="ru-RU" smtClean="0"/>
              <a:t>17.09.2025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5840CAB-2494-43C4-AEE2-C92E20D3AE8F}" type="slidenum">
              <a:rPr lang="ru-RU" smtClean="0"/>
              <a:t>‹#›</a:t>
            </a:fld>
            <a:endParaRPr lang="ru-RU"/>
          </a:p>
        </p:txBody>
      </p:sp>
    </p:spTree>
    <p:extLst>
      <p:ext uri="{BB962C8B-B14F-4D97-AF65-F5344CB8AC3E}">
        <p14:creationId xmlns:p14="http://schemas.microsoft.com/office/powerpoint/2010/main" val="45756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smtClean="0"/>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4" name="Date Placeholder 3"/>
          <p:cNvSpPr>
            <a:spLocks noGrp="1"/>
          </p:cNvSpPr>
          <p:nvPr>
            <p:ph type="dt" sz="half" idx="10"/>
          </p:nvPr>
        </p:nvSpPr>
        <p:spPr/>
        <p:txBody>
          <a:bodyPr/>
          <a:lstStyle/>
          <a:p>
            <a:fld id="{387BF131-7CAB-4ADC-B569-414D33650C5D}" type="datetimeFigureOut">
              <a:rPr lang="ru-RU" smtClean="0"/>
              <a:t>17.09.2025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5840CAB-2494-43C4-AEE2-C92E20D3AE8F}" type="slidenum">
              <a:rPr lang="ru-RU" smtClean="0"/>
              <a:t>‹#›</a:t>
            </a:fld>
            <a:endParaRPr lang="ru-RU"/>
          </a:p>
        </p:txBody>
      </p:sp>
    </p:spTree>
    <p:extLst>
      <p:ext uri="{BB962C8B-B14F-4D97-AF65-F5344CB8AC3E}">
        <p14:creationId xmlns:p14="http://schemas.microsoft.com/office/powerpoint/2010/main" val="12149507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smtClean="0"/>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smtClean="0"/>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4" name="Date Placeholder 3"/>
          <p:cNvSpPr>
            <a:spLocks noGrp="1"/>
          </p:cNvSpPr>
          <p:nvPr>
            <p:ph type="dt" sz="half" idx="10"/>
          </p:nvPr>
        </p:nvSpPr>
        <p:spPr/>
        <p:txBody>
          <a:bodyPr/>
          <a:lstStyle/>
          <a:p>
            <a:fld id="{387BF131-7CAB-4ADC-B569-414D33650C5D}" type="datetimeFigureOut">
              <a:rPr lang="ru-RU" smtClean="0"/>
              <a:t>17.09.2025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5840CAB-2494-43C4-AEE2-C92E20D3AE8F}" type="slidenum">
              <a:rPr lang="ru-RU" smtClean="0"/>
              <a:t>‹#›</a:t>
            </a:fld>
            <a:endParaRPr lang="ru-RU"/>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7602542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87BF131-7CAB-4ADC-B569-414D33650C5D}" type="datetimeFigureOut">
              <a:rPr lang="ru-RU" smtClean="0"/>
              <a:t>17.09.2025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5840CAB-2494-43C4-AEE2-C92E20D3AE8F}" type="slidenum">
              <a:rPr lang="ru-RU" smtClean="0"/>
              <a:t>‹#›</a:t>
            </a:fld>
            <a:endParaRPr lang="ru-RU"/>
          </a:p>
        </p:txBody>
      </p:sp>
    </p:spTree>
    <p:extLst>
      <p:ext uri="{BB962C8B-B14F-4D97-AF65-F5344CB8AC3E}">
        <p14:creationId xmlns:p14="http://schemas.microsoft.com/office/powerpoint/2010/main" val="42045379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smtClean="0"/>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7BF131-7CAB-4ADC-B569-414D33650C5D}" type="datetimeFigureOut">
              <a:rPr lang="ru-RU" smtClean="0"/>
              <a:t>17.09.2025</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5840CAB-2494-43C4-AEE2-C92E20D3AE8F}" type="slidenum">
              <a:rPr lang="ru-RU" smtClean="0"/>
              <a:t>‹#›</a:t>
            </a:fld>
            <a:endParaRPr lang="ru-RU"/>
          </a:p>
        </p:txBody>
      </p:sp>
    </p:spTree>
    <p:extLst>
      <p:ext uri="{BB962C8B-B14F-4D97-AF65-F5344CB8AC3E}">
        <p14:creationId xmlns:p14="http://schemas.microsoft.com/office/powerpoint/2010/main" val="4705888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smtClean="0"/>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7BF131-7CAB-4ADC-B569-414D33650C5D}" type="datetimeFigureOut">
              <a:rPr lang="ru-RU" smtClean="0"/>
              <a:t>17.09.2025</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5840CAB-2494-43C4-AEE2-C92E20D3AE8F}" type="slidenum">
              <a:rPr lang="ru-RU" smtClean="0"/>
              <a:t>‹#›</a:t>
            </a:fld>
            <a:endParaRPr lang="ru-RU"/>
          </a:p>
        </p:txBody>
      </p:sp>
    </p:spTree>
    <p:extLst>
      <p:ext uri="{BB962C8B-B14F-4D97-AF65-F5344CB8AC3E}">
        <p14:creationId xmlns:p14="http://schemas.microsoft.com/office/powerpoint/2010/main" val="26064388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87BF131-7CAB-4ADC-B569-414D33650C5D}" type="datetimeFigureOut">
              <a:rPr lang="ru-RU" smtClean="0"/>
              <a:t>17.09.2025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5840CAB-2494-43C4-AEE2-C92E20D3AE8F}" type="slidenum">
              <a:rPr lang="ru-RU" smtClean="0"/>
              <a:t>‹#›</a:t>
            </a:fld>
            <a:endParaRPr lang="ru-RU"/>
          </a:p>
        </p:txBody>
      </p:sp>
    </p:spTree>
    <p:extLst>
      <p:ext uri="{BB962C8B-B14F-4D97-AF65-F5344CB8AC3E}">
        <p14:creationId xmlns:p14="http://schemas.microsoft.com/office/powerpoint/2010/main" val="27244673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87BF131-7CAB-4ADC-B569-414D33650C5D}" type="datetimeFigureOut">
              <a:rPr lang="ru-RU" smtClean="0"/>
              <a:t>17.09.2025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5840CAB-2494-43C4-AEE2-C92E20D3AE8F}" type="slidenum">
              <a:rPr lang="ru-RU" smtClean="0"/>
              <a:t>‹#›</a:t>
            </a:fld>
            <a:endParaRPr lang="ru-RU"/>
          </a:p>
        </p:txBody>
      </p:sp>
    </p:spTree>
    <p:extLst>
      <p:ext uri="{BB962C8B-B14F-4D97-AF65-F5344CB8AC3E}">
        <p14:creationId xmlns:p14="http://schemas.microsoft.com/office/powerpoint/2010/main" val="8131999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87BF131-7CAB-4ADC-B569-414D33650C5D}" type="datetimeFigureOut">
              <a:rPr lang="ru-RU" smtClean="0"/>
              <a:t>17.09.2025</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B5840CAB-2494-43C4-AEE2-C92E20D3AE8F}" type="slidenum">
              <a:rPr lang="ru-RU" smtClean="0"/>
              <a:t>‹#›</a:t>
            </a:fld>
            <a:endParaRPr lang="ru-RU"/>
          </a:p>
        </p:txBody>
      </p:sp>
    </p:spTree>
    <p:extLst>
      <p:ext uri="{BB962C8B-B14F-4D97-AF65-F5344CB8AC3E}">
        <p14:creationId xmlns:p14="http://schemas.microsoft.com/office/powerpoint/2010/main" val="247634657"/>
      </p:ext>
    </p:extLst>
  </p:cSld>
  <p:clrMap bg1="dk1" tx1="lt1" bg2="dk2" tx2="lt2" accent1="accent1" accent2="accent2" accent3="accent3" accent4="accent4" accent5="accent5" accent6="accent6" hlink="hlink" folHlink="folHlink"/>
  <p:sldLayoutIdLst>
    <p:sldLayoutId id="2147483942" r:id="rId1"/>
    <p:sldLayoutId id="2147483943" r:id="rId2"/>
    <p:sldLayoutId id="2147483944" r:id="rId3"/>
    <p:sldLayoutId id="2147483945" r:id="rId4"/>
    <p:sldLayoutId id="2147483946" r:id="rId5"/>
    <p:sldLayoutId id="2147483947" r:id="rId6"/>
    <p:sldLayoutId id="2147483948" r:id="rId7"/>
    <p:sldLayoutId id="2147483949" r:id="rId8"/>
    <p:sldLayoutId id="2147483950" r:id="rId9"/>
    <p:sldLayoutId id="2147483951" r:id="rId10"/>
    <p:sldLayoutId id="2147483952" r:id="rId11"/>
    <p:sldLayoutId id="2147483953" r:id="rId12"/>
    <p:sldLayoutId id="2147483954" r:id="rId13"/>
    <p:sldLayoutId id="2147483955" r:id="rId14"/>
    <p:sldLayoutId id="2147483956" r:id="rId15"/>
    <p:sldLayoutId id="2147483957" r:id="rId16"/>
    <p:sldLayoutId id="2147483958"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eg"/><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g"/></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g"/><Relationship Id="rId1" Type="http://schemas.openxmlformats.org/officeDocument/2006/relationships/slideLayout" Target="../slideLayouts/slideLayout2.xml"/><Relationship Id="rId4" Type="http://schemas.openxmlformats.org/officeDocument/2006/relationships/image" Target="../media/image17.jpg"/></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jpeg"/></Relationships>
</file>

<file path=ppt/slides/_rels/slide1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vk.com/wall-177506569_562" TargetMode="External"/><Relationship Id="rId2" Type="http://schemas.openxmlformats.org/officeDocument/2006/relationships/hyperlink" Target="https://vk.com/wall-177506569_721"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g"/></Relationships>
</file>

<file path=ppt/slides/_rels/slide1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 Id="rId5" Type="http://schemas.openxmlformats.org/officeDocument/2006/relationships/image" Target="../media/image33.jpg"/><Relationship Id="rId4" Type="http://schemas.openxmlformats.org/officeDocument/2006/relationships/image" Target="../media/image32.jpg"/></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20.xml.rels><?xml version="1.0" encoding="UTF-8" standalone="yes"?>
<Relationships xmlns="http://schemas.openxmlformats.org/package/2006/relationships"><Relationship Id="rId2" Type="http://schemas.openxmlformats.org/officeDocument/2006/relationships/hyperlink" Target="https://vk.com/wall-177506569_661"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vk.com/wall-177506569_564" TargetMode="External"/><Relationship Id="rId2" Type="http://schemas.openxmlformats.org/officeDocument/2006/relationships/hyperlink" Target="https://vk.com/wall-177506569_603"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2.xml"/><Relationship Id="rId5" Type="http://schemas.openxmlformats.org/officeDocument/2006/relationships/image" Target="../media/image40.jpeg"/><Relationship Id="rId4" Type="http://schemas.openxmlformats.org/officeDocument/2006/relationships/image" Target="../media/image39.jpg"/></Relationships>
</file>

<file path=ppt/slides/_rels/slide23.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2.xml"/><Relationship Id="rId5" Type="http://schemas.openxmlformats.org/officeDocument/2006/relationships/image" Target="../media/image44.jpeg"/><Relationship Id="rId4" Type="http://schemas.openxmlformats.org/officeDocument/2006/relationships/image" Target="../media/image43.jpeg"/></Relationships>
</file>

<file path=ppt/slides/_rels/slide2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2.xml"/><Relationship Id="rId5" Type="http://schemas.openxmlformats.org/officeDocument/2006/relationships/image" Target="../media/image49.jpeg"/><Relationship Id="rId4" Type="http://schemas.openxmlformats.org/officeDocument/2006/relationships/image" Target="../media/image48.jpeg"/></Relationships>
</file>

<file path=ppt/slides/_rels/slide2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hyperlink" Target="https://vk.com/wall-177506569_197"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2.xml"/><Relationship Id="rId5" Type="http://schemas.openxmlformats.org/officeDocument/2006/relationships/image" Target="../media/image54.jpg"/><Relationship Id="rId4" Type="http://schemas.openxmlformats.org/officeDocument/2006/relationships/image" Target="../media/image53.jpg"/></Relationships>
</file>

<file path=ppt/slides/_rels/slide28.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2.xml"/><Relationship Id="rId4" Type="http://schemas.openxmlformats.org/officeDocument/2006/relationships/image" Target="../media/image57.jpg"/></Relationships>
</file>

<file path=ppt/slides/_rels/slide29.xml.rels><?xml version="1.0" encoding="UTF-8" standalone="yes"?>
<Relationships xmlns="http://schemas.openxmlformats.org/package/2006/relationships"><Relationship Id="rId2" Type="http://schemas.openxmlformats.org/officeDocument/2006/relationships/hyperlink" Target="https://vk.com/wall-177506569_683"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2.xml"/><Relationship Id="rId6" Type="http://schemas.openxmlformats.org/officeDocument/2006/relationships/image" Target="../media/image62.jpeg"/><Relationship Id="rId5" Type="http://schemas.openxmlformats.org/officeDocument/2006/relationships/image" Target="../media/image61.jpeg"/><Relationship Id="rId4" Type="http://schemas.openxmlformats.org/officeDocument/2006/relationships/image" Target="../media/image60.jpeg"/></Relationships>
</file>

<file path=ppt/slides/_rels/slide32.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g"/><Relationship Id="rId1" Type="http://schemas.openxmlformats.org/officeDocument/2006/relationships/slideLayout" Target="../slideLayouts/slideLayout2.xml"/><Relationship Id="rId4" Type="http://schemas.openxmlformats.org/officeDocument/2006/relationships/image" Target="../media/image65.jpeg"/></Relationships>
</file>

<file path=ppt/slides/_rels/slide33.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68.jpg"/><Relationship Id="rId2" Type="http://schemas.openxmlformats.org/officeDocument/2006/relationships/image" Target="../media/image67.jpg"/><Relationship Id="rId1" Type="http://schemas.openxmlformats.org/officeDocument/2006/relationships/slideLayout" Target="../slideLayouts/slideLayout2.xml"/><Relationship Id="rId5" Type="http://schemas.openxmlformats.org/officeDocument/2006/relationships/image" Target="../media/image70.jpeg"/><Relationship Id="rId4" Type="http://schemas.openxmlformats.org/officeDocument/2006/relationships/image" Target="../media/image69.jpeg"/></Relationships>
</file>

<file path=ppt/slides/_rels/slide35.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69594" y="0"/>
            <a:ext cx="11778971" cy="733441"/>
          </a:xfrm>
        </p:spPr>
        <p:txBody>
          <a:bodyPr/>
          <a:lstStyle/>
          <a:p>
            <a:pPr algn="ctr"/>
            <a:r>
              <a:rPr lang="ru-RU" sz="2000" u="sng" dirty="0">
                <a:latin typeface="Times New Roman" panose="02020603050405020304" pitchFamily="18" charset="0"/>
                <a:cs typeface="Times New Roman" panose="02020603050405020304" pitchFamily="18" charset="0"/>
              </a:rPr>
              <a:t>Государственное  бюджетное  общеобразовательное  учреждение Новосибирской области </a:t>
            </a:r>
            <a:br>
              <a:rPr lang="ru-RU" sz="2000" u="sng" dirty="0">
                <a:latin typeface="Times New Roman" panose="02020603050405020304" pitchFamily="18" charset="0"/>
                <a:cs typeface="Times New Roman" panose="02020603050405020304" pitchFamily="18" charset="0"/>
              </a:rPr>
            </a:br>
            <a:r>
              <a:rPr lang="ru-RU" sz="2000" u="sng" dirty="0">
                <a:latin typeface="Times New Roman" panose="02020603050405020304" pitchFamily="18" charset="0"/>
                <a:cs typeface="Times New Roman" panose="02020603050405020304" pitchFamily="18" charset="0"/>
              </a:rPr>
              <a:t>«Коррекционная  школа – интернат»</a:t>
            </a:r>
            <a:br>
              <a:rPr lang="ru-RU" sz="2000" u="sng" dirty="0">
                <a:latin typeface="Times New Roman" panose="02020603050405020304" pitchFamily="18" charset="0"/>
                <a:cs typeface="Times New Roman" panose="02020603050405020304" pitchFamily="18" charset="0"/>
              </a:rPr>
            </a:br>
            <a:endParaRPr lang="ru-RU" sz="2000" dirty="0"/>
          </a:p>
        </p:txBody>
      </p:sp>
      <p:sp>
        <p:nvSpPr>
          <p:cNvPr id="3" name="Объект 2"/>
          <p:cNvSpPr>
            <a:spLocks noGrp="1"/>
          </p:cNvSpPr>
          <p:nvPr>
            <p:ph idx="1"/>
          </p:nvPr>
        </p:nvSpPr>
        <p:spPr>
          <a:xfrm>
            <a:off x="0" y="733441"/>
            <a:ext cx="12192000" cy="6006993"/>
          </a:xfrm>
        </p:spPr>
        <p:txBody>
          <a:bodyPr>
            <a:normAutofit fontScale="92500" lnSpcReduction="20000"/>
          </a:bodyPr>
          <a:lstStyle/>
          <a:p>
            <a:pPr marL="0" indent="0" algn="ctr">
              <a:buNone/>
            </a:pPr>
            <a:endParaRPr lang="ru-RU" dirty="0" smtClean="0">
              <a:latin typeface="Times New Roman" panose="02020603050405020304" pitchFamily="18" charset="0"/>
              <a:cs typeface="Times New Roman" panose="02020603050405020304" pitchFamily="18" charset="0"/>
            </a:endParaRPr>
          </a:p>
          <a:p>
            <a:pPr marL="0" indent="0" algn="ctr">
              <a:buNone/>
            </a:pPr>
            <a:r>
              <a:rPr lang="ru-RU" sz="2800" dirty="0" smtClean="0">
                <a:latin typeface="Times New Roman" panose="02020603050405020304" pitchFamily="18" charset="0"/>
                <a:cs typeface="Times New Roman" panose="02020603050405020304" pitchFamily="18" charset="0"/>
              </a:rPr>
              <a:t> Презентация</a:t>
            </a:r>
            <a:endParaRPr lang="ru-RU" sz="2800" dirty="0">
              <a:latin typeface="Times New Roman" panose="02020603050405020304" pitchFamily="18" charset="0"/>
              <a:cs typeface="Times New Roman" panose="02020603050405020304" pitchFamily="18" charset="0"/>
            </a:endParaRPr>
          </a:p>
          <a:p>
            <a:pPr marL="0" indent="0" algn="ctr">
              <a:buNone/>
            </a:pPr>
            <a:r>
              <a:rPr lang="ru-RU" sz="2800" dirty="0">
                <a:latin typeface="Times New Roman" panose="02020603050405020304" pitchFamily="18" charset="0"/>
                <a:cs typeface="Times New Roman" panose="02020603050405020304" pitchFamily="18" charset="0"/>
              </a:rPr>
              <a:t>          </a:t>
            </a:r>
            <a:endParaRPr lang="ru-RU" sz="2800" dirty="0" smtClean="0">
              <a:latin typeface="Times New Roman" panose="02020603050405020304" pitchFamily="18" charset="0"/>
              <a:cs typeface="Times New Roman" panose="02020603050405020304" pitchFamily="18" charset="0"/>
            </a:endParaRPr>
          </a:p>
          <a:p>
            <a:pPr marL="0" indent="0" algn="ctr">
              <a:buNone/>
            </a:pPr>
            <a:endParaRPr lang="ru-RU" sz="3000" b="1" u="sng" dirty="0" smtClean="0">
              <a:latin typeface="Times New Roman" panose="02020603050405020304" pitchFamily="18" charset="0"/>
              <a:cs typeface="Times New Roman" panose="02020603050405020304" pitchFamily="18" charset="0"/>
            </a:endParaRPr>
          </a:p>
          <a:p>
            <a:pPr marL="0" indent="0" algn="ctr">
              <a:buNone/>
            </a:pPr>
            <a:r>
              <a:rPr lang="ru-RU" sz="3000" b="1" u="sng" dirty="0" smtClean="0">
                <a:latin typeface="Times New Roman" panose="02020603050405020304" pitchFamily="18" charset="0"/>
                <a:cs typeface="Times New Roman" panose="02020603050405020304" pitchFamily="18" charset="0"/>
              </a:rPr>
              <a:t>«</a:t>
            </a:r>
            <a:r>
              <a:rPr lang="ru-RU" sz="3000" b="1" u="sng" dirty="0" smtClean="0">
                <a:latin typeface="Times New Roman" panose="02020603050405020304" pitchFamily="18" charset="0"/>
                <a:cs typeface="Times New Roman" panose="02020603050405020304" pitchFamily="18" charset="0"/>
              </a:rPr>
              <a:t>Светлая  дорога  добра»</a:t>
            </a:r>
          </a:p>
          <a:p>
            <a:pPr marL="0" indent="0" algn="ctr">
              <a:buNone/>
            </a:pPr>
            <a:endParaRPr lang="ru-RU" sz="3000" b="1" u="sng" dirty="0" smtClean="0">
              <a:latin typeface="Times New Roman" panose="02020603050405020304" pitchFamily="18" charset="0"/>
              <a:cs typeface="Times New Roman" panose="02020603050405020304" pitchFamily="18" charset="0"/>
            </a:endParaRPr>
          </a:p>
          <a:p>
            <a:pPr marL="0" indent="0" algn="ctr">
              <a:buNone/>
            </a:pPr>
            <a:endParaRPr lang="ru-RU" b="1" u="sng" dirty="0" smtClean="0">
              <a:latin typeface="Times New Roman" panose="02020603050405020304" pitchFamily="18" charset="0"/>
              <a:cs typeface="Times New Roman" panose="02020603050405020304" pitchFamily="18" charset="0"/>
            </a:endParaRPr>
          </a:p>
          <a:p>
            <a:pPr marL="0" indent="0" algn="ctr">
              <a:buNone/>
            </a:pPr>
            <a:r>
              <a:rPr lang="ru-RU" dirty="0" smtClean="0">
                <a:latin typeface="Times New Roman" panose="02020603050405020304" pitchFamily="18" charset="0"/>
                <a:cs typeface="Times New Roman" panose="02020603050405020304" pitchFamily="18" charset="0"/>
              </a:rPr>
              <a:t>                                                                                                                       </a:t>
            </a:r>
            <a:endParaRPr lang="ru-RU" b="1" u="sng" dirty="0" smtClean="0">
              <a:latin typeface="Times New Roman" panose="02020603050405020304" pitchFamily="18" charset="0"/>
              <a:cs typeface="Times New Roman" panose="02020603050405020304" pitchFamily="18" charset="0"/>
            </a:endParaRPr>
          </a:p>
          <a:p>
            <a:pPr marL="0" indent="0" algn="ctr">
              <a:buNone/>
            </a:pPr>
            <a:r>
              <a:rPr lang="ru-RU" dirty="0" smtClean="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Работу </a:t>
            </a:r>
            <a:r>
              <a:rPr lang="ru-RU" dirty="0">
                <a:latin typeface="Times New Roman" panose="02020603050405020304" pitchFamily="18" charset="0"/>
                <a:cs typeface="Times New Roman" panose="02020603050405020304" pitchFamily="18" charset="0"/>
              </a:rPr>
              <a:t>выполнили: </a:t>
            </a:r>
            <a:r>
              <a:rPr lang="ru-RU" dirty="0" smtClean="0">
                <a:latin typeface="Times New Roman" panose="02020603050405020304" pitchFamily="18" charset="0"/>
                <a:cs typeface="Times New Roman" panose="02020603050405020304" pitchFamily="18" charset="0"/>
              </a:rPr>
              <a:t>Ильенко И.В</a:t>
            </a:r>
          </a:p>
          <a:p>
            <a:pPr marL="0" indent="0" algn="ctr">
              <a:buNone/>
            </a:pPr>
            <a:r>
              <a:rPr lang="ru-RU" dirty="0" smtClean="0">
                <a:latin typeface="Times New Roman" panose="02020603050405020304" pitchFamily="18" charset="0"/>
                <a:cs typeface="Times New Roman" panose="02020603050405020304" pitchFamily="18" charset="0"/>
              </a:rPr>
              <a:t>                                                                                                                                             Богданова О.А.</a:t>
            </a:r>
            <a:endParaRPr lang="ru-RU" b="1" u="sng" dirty="0">
              <a:latin typeface="Times New Roman" panose="02020603050405020304" pitchFamily="18" charset="0"/>
              <a:cs typeface="Times New Roman" panose="02020603050405020304" pitchFamily="18" charset="0"/>
            </a:endParaRPr>
          </a:p>
          <a:p>
            <a:pPr marL="0" indent="0" algn="ctr">
              <a:buNone/>
            </a:pPr>
            <a:r>
              <a:rPr lang="ru-RU" dirty="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marL="0" indent="0" algn="ctr">
              <a:buNone/>
            </a:pPr>
            <a:endParaRPr lang="ru-RU" b="1" u="sng" dirty="0">
              <a:latin typeface="Times New Roman" panose="02020603050405020304" pitchFamily="18" charset="0"/>
              <a:cs typeface="Times New Roman" panose="02020603050405020304" pitchFamily="18" charset="0"/>
            </a:endParaRPr>
          </a:p>
          <a:p>
            <a:pPr marL="0" indent="0" algn="ctr">
              <a:buNone/>
            </a:pPr>
            <a:endParaRPr lang="ru-RU" b="1" u="sng" dirty="0" smtClean="0">
              <a:latin typeface="Times New Roman" panose="02020603050405020304" pitchFamily="18" charset="0"/>
              <a:cs typeface="Times New Roman" panose="02020603050405020304" pitchFamily="18" charset="0"/>
            </a:endParaRPr>
          </a:p>
          <a:p>
            <a:pPr marL="0" indent="0" algn="ctr">
              <a:buNone/>
            </a:pPr>
            <a:r>
              <a:rPr lang="ru-RU" dirty="0" smtClean="0">
                <a:latin typeface="Times New Roman" panose="02020603050405020304" pitchFamily="18" charset="0"/>
                <a:cs typeface="Times New Roman" panose="02020603050405020304" pitchFamily="18" charset="0"/>
              </a:rPr>
              <a:t> </a:t>
            </a:r>
          </a:p>
          <a:p>
            <a:pPr marL="0" indent="0" algn="ctr">
              <a:buNone/>
            </a:pPr>
            <a:r>
              <a:rPr lang="ru-RU" dirty="0" err="1" smtClean="0">
                <a:latin typeface="Times New Roman" panose="02020603050405020304" pitchFamily="18" charset="0"/>
                <a:cs typeface="Times New Roman" panose="02020603050405020304" pitchFamily="18" charset="0"/>
              </a:rPr>
              <a:t>г.Куйбышев</a:t>
            </a:r>
            <a:r>
              <a:rPr lang="ru-RU" dirty="0" smtClean="0">
                <a:latin typeface="Times New Roman" panose="02020603050405020304" pitchFamily="18" charset="0"/>
                <a:cs typeface="Times New Roman" panose="02020603050405020304" pitchFamily="18" charset="0"/>
              </a:rPr>
              <a:t>, 2025</a:t>
            </a:r>
            <a:endParaRPr lang="ru-RU" dirty="0" smtClean="0"/>
          </a:p>
          <a:p>
            <a:pPr marL="0" indent="0" algn="ctr">
              <a:buNone/>
            </a:pPr>
            <a:endParaRPr lang="ru-RU" dirty="0" smtClean="0">
              <a:latin typeface="Times New Roman" panose="02020603050405020304" pitchFamily="18" charset="0"/>
              <a:cs typeface="Times New Roman" panose="02020603050405020304" pitchFamily="18" charset="0"/>
            </a:endParaRPr>
          </a:p>
          <a:p>
            <a:pPr algn="ctr"/>
            <a:endParaRPr lang="ru-RU" b="1" u="sng" dirty="0" smtClean="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6536455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6754" y="156754"/>
            <a:ext cx="11834949" cy="888275"/>
          </a:xfrm>
        </p:spPr>
        <p:txBody>
          <a:bodyPr/>
          <a:lstStyle/>
          <a:p>
            <a:pPr algn="ctr"/>
            <a:r>
              <a:rPr lang="ru-RU" u="sng" dirty="0">
                <a:solidFill>
                  <a:schemeClr val="tx1"/>
                </a:solidFill>
                <a:latin typeface="Times New Roman" panose="02020603050405020304" pitchFamily="18" charset="0"/>
                <a:cs typeface="Times New Roman" panose="02020603050405020304" pitchFamily="18" charset="0"/>
              </a:rPr>
              <a:t>«Твори добро»</a:t>
            </a:r>
            <a:endParaRPr lang="ru-RU" dirty="0"/>
          </a:p>
        </p:txBody>
      </p:sp>
      <p:sp>
        <p:nvSpPr>
          <p:cNvPr id="3" name="Объект 2"/>
          <p:cNvSpPr>
            <a:spLocks noGrp="1"/>
          </p:cNvSpPr>
          <p:nvPr>
            <p:ph idx="1"/>
          </p:nvPr>
        </p:nvSpPr>
        <p:spPr>
          <a:xfrm>
            <a:off x="156754" y="1045029"/>
            <a:ext cx="11834949" cy="5590901"/>
          </a:xfrm>
        </p:spPr>
        <p:txBody>
          <a:bodyPr>
            <a:normAutofit/>
          </a:bodyPr>
          <a:lstStyle/>
          <a:p>
            <a:pPr marL="0" indent="0" algn="just">
              <a:buNone/>
            </a:pPr>
            <a:r>
              <a:rPr lang="ru-RU" dirty="0" smtClean="0">
                <a:latin typeface="Times New Roman" panose="02020603050405020304" pitchFamily="18" charset="0"/>
                <a:cs typeface="Times New Roman" panose="02020603050405020304" pitchFamily="18" charset="0"/>
              </a:rPr>
              <a:t>      </a:t>
            </a:r>
            <a:r>
              <a:rPr lang="ru-RU" sz="2400" dirty="0" smtClean="0">
                <a:latin typeface="Times New Roman" panose="02020603050405020304" pitchFamily="18" charset="0"/>
                <a:cs typeface="Times New Roman" panose="02020603050405020304" pitchFamily="18" charset="0"/>
              </a:rPr>
              <a:t>Уже  </a:t>
            </a:r>
            <a:r>
              <a:rPr lang="ru-RU" sz="2400" dirty="0">
                <a:latin typeface="Times New Roman" panose="02020603050405020304" pitchFamily="18" charset="0"/>
                <a:cs typeface="Times New Roman" panose="02020603050405020304" pitchFamily="18" charset="0"/>
              </a:rPr>
              <a:t>не первый год на базе ГБОУ НСО «Коррекционной школы интернат»  осуществляет свою деятельность  Волонтерский отряд «Твори добро!», состоящий из обучающихся с ОВЗ и инвалидностью. Название отряда говорит само за себя. Волонтерская деятельность, в первую очередь, основывается на добровольной помощи и общественно-полезной работе и выполняет довольно широкий спектр работ, связанных с оказанием добровольной и, что немаловажно, безвозмездной помощи всем, кто в этом нуждается. Отряд на постоянной основе оказывают посильную помощь пожилым людям, ветеранам, педагогам школы, семьям участников СВО, жителям пришкольного микрорайона Южный города Куйбышева в организации и проведении образовательной, </a:t>
            </a:r>
            <a:r>
              <a:rPr lang="ru-RU" sz="2400" dirty="0" smtClean="0">
                <a:latin typeface="Times New Roman" panose="02020603050405020304" pitchFamily="18" charset="0"/>
                <a:cs typeface="Times New Roman" panose="02020603050405020304" pitchFamily="18" charset="0"/>
              </a:rPr>
              <a:t>оздоровительной и </a:t>
            </a:r>
            <a:r>
              <a:rPr lang="ru-RU" sz="2400" dirty="0">
                <a:latin typeface="Times New Roman" panose="02020603050405020304" pitchFamily="18" charset="0"/>
                <a:cs typeface="Times New Roman" panose="02020603050405020304" pitchFamily="18" charset="0"/>
              </a:rPr>
              <a:t>воспитательной деятельности, благоустройстве территории школы и микрорайона, участвуют в патриотических, добровольческих акциях и мероприятиях. Вышеупомянутые мероприятия способствуют реализации творческих способностей обучающихся с ОВЗ и инвалидностью, развитию уверенности в себе, а также укреплению и развитию коммуникативных способностей работы в коллективе.</a:t>
            </a:r>
          </a:p>
          <a:p>
            <a:pPr algn="just"/>
            <a:endParaRPr lang="ru-RU" sz="2400" dirty="0"/>
          </a:p>
        </p:txBody>
      </p:sp>
    </p:spTree>
    <p:extLst>
      <p:ext uri="{BB962C8B-B14F-4D97-AF65-F5344CB8AC3E}">
        <p14:creationId xmlns:p14="http://schemas.microsoft.com/office/powerpoint/2010/main" val="24342026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29449" y="452718"/>
            <a:ext cx="8869681" cy="5795682"/>
          </a:xfrm>
        </p:spPr>
        <p:txBody>
          <a:bodyPr/>
          <a:lstStyle/>
          <a:p>
            <a:endParaRPr lang="ru-RU" dirty="0"/>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29449" y="452718"/>
            <a:ext cx="8869681" cy="5795682"/>
          </a:xfrm>
        </p:spPr>
      </p:pic>
    </p:spTree>
    <p:extLst>
      <p:ext uri="{BB962C8B-B14F-4D97-AF65-F5344CB8AC3E}">
        <p14:creationId xmlns:p14="http://schemas.microsoft.com/office/powerpoint/2010/main" val="37181658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32149" y="216514"/>
            <a:ext cx="9404723" cy="1400530"/>
          </a:xfrm>
        </p:spPr>
        <p:txBody>
          <a:bodyPr/>
          <a:lstStyle/>
          <a:p>
            <a:pPr algn="just"/>
            <a:r>
              <a:rPr lang="ru-RU" sz="2400" b="1" u="sng" dirty="0" smtClean="0">
                <a:latin typeface="Times New Roman" panose="02020603050405020304" pitchFamily="18" charset="0"/>
                <a:cs typeface="Times New Roman" panose="02020603050405020304" pitchFamily="18" charset="0"/>
              </a:rPr>
              <a:t/>
            </a:r>
            <a:br>
              <a:rPr lang="ru-RU" sz="2400" b="1" u="sng" dirty="0" smtClean="0">
                <a:latin typeface="Times New Roman" panose="02020603050405020304" pitchFamily="18" charset="0"/>
                <a:cs typeface="Times New Roman" panose="02020603050405020304" pitchFamily="18" charset="0"/>
              </a:rPr>
            </a:br>
            <a:r>
              <a:rPr lang="ru-RU" sz="2800" b="1" u="sng" dirty="0" smtClean="0">
                <a:latin typeface="Times New Roman" panose="02020603050405020304" pitchFamily="18" charset="0"/>
                <a:cs typeface="Times New Roman" panose="02020603050405020304" pitchFamily="18" charset="0"/>
              </a:rPr>
              <a:t>Целью</a:t>
            </a:r>
            <a:r>
              <a:rPr lang="ru-RU" sz="2800" u="sng" dirty="0" smtClean="0">
                <a:latin typeface="Times New Roman" panose="02020603050405020304" pitchFamily="18" charset="0"/>
                <a:cs typeface="Times New Roman" panose="02020603050405020304" pitchFamily="18" charset="0"/>
              </a:rPr>
              <a:t> </a:t>
            </a:r>
            <a:r>
              <a:rPr lang="ru-RU" sz="2800" u="sng" dirty="0">
                <a:latin typeface="Times New Roman" panose="02020603050405020304" pitchFamily="18" charset="0"/>
                <a:cs typeface="Times New Roman" panose="02020603050405020304" pitchFamily="18" charset="0"/>
              </a:rPr>
              <a:t>волонтёрской деятельности в школе является:</a:t>
            </a:r>
          </a:p>
        </p:txBody>
      </p:sp>
      <p:sp>
        <p:nvSpPr>
          <p:cNvPr id="3" name="Объект 2"/>
          <p:cNvSpPr>
            <a:spLocks noGrp="1"/>
          </p:cNvSpPr>
          <p:nvPr>
            <p:ph idx="1"/>
          </p:nvPr>
        </p:nvSpPr>
        <p:spPr>
          <a:xfrm>
            <a:off x="143124" y="1337568"/>
            <a:ext cx="11966714" cy="1319348"/>
          </a:xfrm>
        </p:spPr>
        <p:txBody>
          <a:bodyPr>
            <a:normAutofit lnSpcReduction="10000"/>
          </a:bodyPr>
          <a:lstStyle/>
          <a:p>
            <a:pPr marL="0" indent="0" algn="just">
              <a:buNone/>
            </a:pPr>
            <a:r>
              <a:rPr lang="ru-RU" sz="2800" dirty="0" smtClean="0">
                <a:latin typeface="Times New Roman" panose="02020603050405020304" pitchFamily="18" charset="0"/>
                <a:cs typeface="Times New Roman" panose="02020603050405020304" pitchFamily="18" charset="0"/>
              </a:rPr>
              <a:t>совершенствование лидерских и организаторских качеств школьников с ОВЗ и инвалидностью через активное участие в различных мероприятиях, слётах, акциях.</a:t>
            </a:r>
          </a:p>
          <a:p>
            <a:pPr algn="just"/>
            <a:endParaRPr lang="ru-RU" sz="2800" dirty="0" smtClean="0">
              <a:latin typeface="Times New Roman" panose="02020603050405020304" pitchFamily="18" charset="0"/>
              <a:cs typeface="Times New Roman" panose="02020603050405020304" pitchFamily="18" charset="0"/>
            </a:endParaRPr>
          </a:p>
          <a:p>
            <a:pPr marL="0" indent="0" algn="just">
              <a:buNone/>
            </a:pPr>
            <a:endParaRPr lang="ru-RU" sz="2800" dirty="0">
              <a:latin typeface="Times New Roman" panose="02020603050405020304" pitchFamily="18" charset="0"/>
              <a:cs typeface="Times New Roman" panose="02020603050405020304" pitchFamily="18" charset="0"/>
            </a:endParaRPr>
          </a:p>
          <a:p>
            <a:pPr algn="just"/>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21577" y="2738098"/>
            <a:ext cx="6124847" cy="3884772"/>
          </a:xfrm>
          <a:prstGeom prst="rect">
            <a:avLst/>
          </a:prstGeom>
        </p:spPr>
      </p:pic>
    </p:spTree>
    <p:extLst>
      <p:ext uri="{BB962C8B-B14F-4D97-AF65-F5344CB8AC3E}">
        <p14:creationId xmlns:p14="http://schemas.microsoft.com/office/powerpoint/2010/main" val="29543139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2880" y="308340"/>
            <a:ext cx="11935326" cy="1400530"/>
          </a:xfrm>
        </p:spPr>
        <p:txBody>
          <a:bodyPr/>
          <a:lstStyle/>
          <a:p>
            <a:r>
              <a:rPr lang="ru-RU" dirty="0" smtClean="0"/>
              <a:t>                               </a:t>
            </a:r>
            <a:r>
              <a:rPr lang="ru-RU" u="sng" dirty="0" smtClean="0">
                <a:latin typeface="Times New Roman" panose="02020603050405020304" pitchFamily="18" charset="0"/>
                <a:cs typeface="Times New Roman" panose="02020603050405020304" pitchFamily="18" charset="0"/>
              </a:rPr>
              <a:t>Задачи:</a:t>
            </a:r>
            <a:endParaRPr lang="ru-RU" u="sng"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82880" y="1332411"/>
            <a:ext cx="11863346" cy="5081452"/>
          </a:xfrm>
        </p:spPr>
        <p:txBody>
          <a:bodyPr>
            <a:normAutofit/>
          </a:bodyPr>
          <a:lstStyle/>
          <a:p>
            <a:pPr marL="0" indent="0" algn="just">
              <a:buNone/>
            </a:pPr>
            <a:r>
              <a:rPr lang="ru-RU" sz="2800" dirty="0" smtClean="0">
                <a:latin typeface="Times New Roman" panose="02020603050405020304" pitchFamily="18" charset="0"/>
                <a:cs typeface="Times New Roman" panose="02020603050405020304" pitchFamily="18" charset="0"/>
              </a:rPr>
              <a:t>    1.Организовать </a:t>
            </a:r>
            <a:r>
              <a:rPr lang="ru-RU" sz="2800" dirty="0">
                <a:latin typeface="Times New Roman" panose="02020603050405020304" pitchFamily="18" charset="0"/>
                <a:cs typeface="Times New Roman" panose="02020603050405020304" pitchFamily="18" charset="0"/>
              </a:rPr>
              <a:t>досуг обучающихся с ОВЗ и инвалидностью как звено профилактической работы; активизировать деятельность в Центре детских инициатив.</a:t>
            </a:r>
          </a:p>
          <a:p>
            <a:pPr marL="0" indent="0" algn="just">
              <a:buNone/>
            </a:pPr>
            <a:r>
              <a:rPr lang="ru-RU" sz="2800" dirty="0" smtClean="0">
                <a:latin typeface="Times New Roman" panose="02020603050405020304" pitchFamily="18" charset="0"/>
                <a:cs typeface="Times New Roman" panose="02020603050405020304" pitchFamily="18" charset="0"/>
              </a:rPr>
              <a:t>   2.Способствовать </a:t>
            </a:r>
            <a:r>
              <a:rPr lang="ru-RU" sz="2800" dirty="0">
                <a:latin typeface="Times New Roman" panose="02020603050405020304" pitchFamily="18" charset="0"/>
                <a:cs typeface="Times New Roman" panose="02020603050405020304" pitchFamily="18" charset="0"/>
              </a:rPr>
              <a:t>развитию самосознания как основы индивидуальной системы ценностей и мировоззрения; патриотизма, высоких нравственных качеств путём пропаганды идей добровольного труда на благо общества.</a:t>
            </a:r>
          </a:p>
          <a:p>
            <a:pPr marL="0" indent="0" algn="just">
              <a:buNone/>
            </a:pPr>
            <a:r>
              <a:rPr lang="ru-RU" sz="2800" dirty="0" smtClean="0">
                <a:latin typeface="Times New Roman" panose="02020603050405020304" pitchFamily="18" charset="0"/>
                <a:cs typeface="Times New Roman" panose="02020603050405020304" pitchFamily="18" charset="0"/>
              </a:rPr>
              <a:t>   3</a:t>
            </a:r>
            <a:r>
              <a:rPr lang="ru-RU" sz="2800" dirty="0">
                <a:latin typeface="Times New Roman" panose="02020603050405020304" pitchFamily="18" charset="0"/>
                <a:cs typeface="Times New Roman" panose="02020603050405020304" pitchFamily="18" charset="0"/>
              </a:rPr>
              <a:t>. Создавать условия для развития навыков, направленных на оказание помощи нуждающимся людям, а также навыков сотрудничества и уважения к ним.</a:t>
            </a:r>
          </a:p>
        </p:txBody>
      </p:sp>
    </p:spTree>
    <p:extLst>
      <p:ext uri="{BB962C8B-B14F-4D97-AF65-F5344CB8AC3E}">
        <p14:creationId xmlns:p14="http://schemas.microsoft.com/office/powerpoint/2010/main" val="2887520869"/>
      </p:ext>
    </p:extLst>
  </p:cSld>
  <p:clrMapOvr>
    <a:masterClrMapping/>
  </p:clrMapOvr>
  <p:transition spd="slow">
    <p:randomBar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800" y="130629"/>
            <a:ext cx="11533077" cy="1722619"/>
          </a:xfrm>
        </p:spPr>
        <p:txBody>
          <a:bodyPr/>
          <a:lstStyle/>
          <a:p>
            <a:endParaRPr lang="ru-RU"/>
          </a:p>
        </p:txBody>
      </p:sp>
      <p:sp>
        <p:nvSpPr>
          <p:cNvPr id="3" name="Объект 2"/>
          <p:cNvSpPr>
            <a:spLocks noGrp="1"/>
          </p:cNvSpPr>
          <p:nvPr>
            <p:ph idx="1"/>
          </p:nvPr>
        </p:nvSpPr>
        <p:spPr>
          <a:xfrm>
            <a:off x="304800" y="1853248"/>
            <a:ext cx="11566769" cy="4213821"/>
          </a:xfrm>
        </p:spPr>
        <p:txBody>
          <a:bodyPr/>
          <a:lstStyle/>
          <a:p>
            <a:pPr marL="0" indent="0" algn="ctr">
              <a:buNone/>
            </a:pPr>
            <a:endParaRPr lang="ru-RU" u="sng" dirty="0" smtClean="0">
              <a:latin typeface="Times New Roman" panose="02020603050405020304" pitchFamily="18" charset="0"/>
              <a:cs typeface="Times New Roman" panose="02020603050405020304" pitchFamily="18" charset="0"/>
            </a:endParaRPr>
          </a:p>
          <a:p>
            <a:pPr marL="0" indent="0" algn="ctr">
              <a:buNone/>
            </a:pPr>
            <a:endParaRPr lang="ru-RU" u="sng" dirty="0">
              <a:latin typeface="Times New Roman" panose="02020603050405020304" pitchFamily="18" charset="0"/>
              <a:cs typeface="Times New Roman" panose="02020603050405020304" pitchFamily="18" charset="0"/>
            </a:endParaRPr>
          </a:p>
          <a:p>
            <a:pPr marL="0" indent="0" algn="ctr">
              <a:buNone/>
            </a:pPr>
            <a:endParaRPr lang="ru-RU" u="sng" dirty="0" smtClean="0">
              <a:latin typeface="Times New Roman" panose="02020603050405020304" pitchFamily="18" charset="0"/>
              <a:cs typeface="Times New Roman" panose="02020603050405020304" pitchFamily="18" charset="0"/>
            </a:endParaRPr>
          </a:p>
          <a:p>
            <a:pPr marL="0" indent="0" algn="ctr">
              <a:buNone/>
            </a:pPr>
            <a:r>
              <a:rPr lang="ru-RU" sz="3200" u="sng" dirty="0" smtClean="0">
                <a:latin typeface="Times New Roman" panose="02020603050405020304" pitchFamily="18" charset="0"/>
                <a:cs typeface="Times New Roman" panose="02020603050405020304" pitchFamily="18" charset="0"/>
              </a:rPr>
              <a:t>Мероприятия</a:t>
            </a:r>
            <a:r>
              <a:rPr lang="ru-RU" sz="3200" u="sng" dirty="0">
                <a:latin typeface="Times New Roman" panose="02020603050405020304" pitchFamily="18" charset="0"/>
                <a:cs typeface="Times New Roman" panose="02020603050405020304" pitchFamily="18" charset="0"/>
              </a:rPr>
              <a:t>, </a:t>
            </a:r>
            <a:r>
              <a:rPr lang="ru-RU" sz="3200" u="sng" dirty="0" smtClean="0">
                <a:latin typeface="Times New Roman" panose="02020603050405020304" pitchFamily="18" charset="0"/>
                <a:cs typeface="Times New Roman" panose="02020603050405020304" pitchFamily="18" charset="0"/>
              </a:rPr>
              <a:t>проведённые активистами  волонтёрского  </a:t>
            </a:r>
            <a:r>
              <a:rPr lang="ru-RU" sz="3200" u="sng" dirty="0">
                <a:latin typeface="Times New Roman" panose="02020603050405020304" pitchFamily="18" charset="0"/>
                <a:cs typeface="Times New Roman" panose="02020603050405020304" pitchFamily="18" charset="0"/>
              </a:rPr>
              <a:t>отряда </a:t>
            </a:r>
          </a:p>
          <a:p>
            <a:pPr marL="0" indent="0" algn="ctr">
              <a:buNone/>
            </a:pPr>
            <a:r>
              <a:rPr lang="ru-RU" sz="3200" u="sng" dirty="0">
                <a:latin typeface="Times New Roman" panose="02020603050405020304" pitchFamily="18" charset="0"/>
                <a:cs typeface="Times New Roman" panose="02020603050405020304" pitchFamily="18" charset="0"/>
              </a:rPr>
              <a:t>«Твори добро»</a:t>
            </a:r>
          </a:p>
          <a:p>
            <a:pPr marL="0" indent="0" algn="ctr">
              <a:buNone/>
            </a:pPr>
            <a:r>
              <a:rPr lang="ru-RU" sz="3200" u="sng" dirty="0">
                <a:latin typeface="Times New Roman" panose="02020603050405020304" pitchFamily="18" charset="0"/>
                <a:cs typeface="Times New Roman" panose="02020603050405020304" pitchFamily="18" charset="0"/>
              </a:rPr>
              <a:t>за 2024 – 2025 учебный </a:t>
            </a:r>
            <a:r>
              <a:rPr lang="ru-RU" sz="3200" u="sng" dirty="0" smtClean="0">
                <a:latin typeface="Times New Roman" panose="02020603050405020304" pitchFamily="18" charset="0"/>
                <a:cs typeface="Times New Roman" panose="02020603050405020304" pitchFamily="18" charset="0"/>
              </a:rPr>
              <a:t>год</a:t>
            </a:r>
          </a:p>
          <a:p>
            <a:pPr marL="0" indent="0" algn="ctr">
              <a:buNone/>
            </a:pPr>
            <a:endParaRPr lang="ru-RU" sz="3200" u="sng" dirty="0">
              <a:latin typeface="Times New Roman" panose="02020603050405020304" pitchFamily="18" charset="0"/>
              <a:cs typeface="Times New Roman" panose="02020603050405020304" pitchFamily="18" charset="0"/>
            </a:endParaRPr>
          </a:p>
          <a:p>
            <a:pPr algn="ctr"/>
            <a:endParaRPr lang="ru-RU" sz="3200" dirty="0"/>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1645" y="130629"/>
            <a:ext cx="11533077" cy="1722619"/>
          </a:xfrm>
          <a:prstGeom prst="rect">
            <a:avLst/>
          </a:prstGeom>
        </p:spPr>
      </p:pic>
    </p:spTree>
    <p:extLst>
      <p:ext uri="{BB962C8B-B14F-4D97-AF65-F5344CB8AC3E}">
        <p14:creationId xmlns:p14="http://schemas.microsoft.com/office/powerpoint/2010/main" val="29370048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36378" y="432967"/>
            <a:ext cx="11334874" cy="1400530"/>
          </a:xfrm>
        </p:spPr>
        <p:txBody>
          <a:bodyPr/>
          <a:lstStyle/>
          <a:p>
            <a:pPr algn="ctr"/>
            <a:r>
              <a:rPr lang="ru-RU" sz="2800" u="sng" dirty="0" smtClean="0">
                <a:latin typeface="Times New Roman" panose="02020603050405020304" pitchFamily="18" charset="0"/>
                <a:cs typeface="Times New Roman" panose="02020603050405020304" pitchFamily="18" charset="0"/>
              </a:rPr>
              <a:t> </a:t>
            </a:r>
            <a:endParaRPr lang="ru-RU" sz="2800" u="sng"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10837" y="2345635"/>
            <a:ext cx="11959244" cy="4420924"/>
          </a:xfrm>
        </p:spPr>
        <p:txBody>
          <a:bodyPr>
            <a:normAutofit/>
          </a:bodyPr>
          <a:lstStyle/>
          <a:p>
            <a:pPr marL="0" indent="0" algn="just">
              <a:buNone/>
            </a:pPr>
            <a:r>
              <a:rPr lang="ru-RU" dirty="0" smtClean="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написание писем участникам СВО;</a:t>
            </a:r>
          </a:p>
          <a:p>
            <a:pPr marL="0" indent="0" algn="just">
              <a:buNone/>
            </a:pPr>
            <a:r>
              <a:rPr lang="ru-RU" dirty="0">
                <a:latin typeface="Times New Roman" panose="02020603050405020304" pitchFamily="18" charset="0"/>
                <a:cs typeface="Times New Roman" panose="02020603050405020304" pitchFamily="18" charset="0"/>
              </a:rPr>
              <a:t>- участие во Всероссийской акции «Тепло для героя»; сбор посылок солдатам</a:t>
            </a:r>
            <a:r>
              <a:rPr lang="ru-RU" dirty="0" smtClean="0">
                <a:latin typeface="Times New Roman" panose="02020603050405020304" pitchFamily="18" charset="0"/>
                <a:cs typeface="Times New Roman" panose="02020603050405020304" pitchFamily="18" charset="0"/>
              </a:rPr>
              <a:t>;</a:t>
            </a:r>
            <a:r>
              <a:rPr lang="ru-RU" dirty="0">
                <a:latin typeface="Times New Roman" panose="02020603050405020304" pitchFamily="18" charset="0"/>
                <a:cs typeface="Times New Roman" panose="02020603050405020304" pitchFamily="18" charset="0"/>
              </a:rPr>
              <a:t> - изготовление кормушек;</a:t>
            </a:r>
          </a:p>
          <a:p>
            <a:pPr marL="0" indent="0" algn="just">
              <a:buNone/>
            </a:pPr>
            <a:r>
              <a:rPr lang="ru-RU" dirty="0">
                <a:latin typeface="Times New Roman" panose="02020603050405020304" pitchFamily="18" charset="0"/>
                <a:cs typeface="Times New Roman" panose="02020603050405020304" pitchFamily="18" charset="0"/>
              </a:rPr>
              <a:t>- посильная помощь приютам для животных;</a:t>
            </a:r>
          </a:p>
          <a:p>
            <a:pPr marL="0" indent="0" algn="just">
              <a:buNone/>
            </a:pPr>
            <a:r>
              <a:rPr lang="ru-RU" dirty="0">
                <a:latin typeface="Times New Roman" panose="02020603050405020304" pitchFamily="18" charset="0"/>
                <a:cs typeface="Times New Roman" panose="02020603050405020304" pitchFamily="18" charset="0"/>
              </a:rPr>
              <a:t>- изготовление подарков своими руками к различным праздникам;</a:t>
            </a:r>
          </a:p>
          <a:p>
            <a:pPr marL="0" indent="0" algn="just">
              <a:buNone/>
            </a:pPr>
            <a:r>
              <a:rPr lang="ru-RU" dirty="0">
                <a:latin typeface="Times New Roman" panose="02020603050405020304" pitchFamily="18" charset="0"/>
                <a:cs typeface="Times New Roman" panose="02020603050405020304" pitchFamily="18" charset="0"/>
              </a:rPr>
              <a:t>- участие в торжественных мероприятиях, посвященных Дням воинской славы России;</a:t>
            </a:r>
          </a:p>
          <a:p>
            <a:pPr marL="0" indent="0" algn="just">
              <a:buNone/>
            </a:pPr>
            <a:r>
              <a:rPr lang="ru-RU" dirty="0">
                <a:latin typeface="Times New Roman" panose="02020603050405020304" pitchFamily="18" charset="0"/>
                <a:cs typeface="Times New Roman" panose="02020603050405020304" pitchFamily="18" charset="0"/>
              </a:rPr>
              <a:t>- участие в экологической акции по облагораживанию территории школы и микрорайона </a:t>
            </a:r>
            <a:r>
              <a:rPr lang="ru-RU" dirty="0" smtClean="0">
                <a:latin typeface="Times New Roman" panose="02020603050405020304" pitchFamily="18" charset="0"/>
                <a:cs typeface="Times New Roman" panose="02020603050405020304" pitchFamily="18" charset="0"/>
              </a:rPr>
              <a:t>Южный.</a:t>
            </a:r>
          </a:p>
          <a:p>
            <a:pPr marL="0" indent="0" algn="just">
              <a:buNone/>
            </a:pPr>
            <a:r>
              <a:rPr lang="ru-RU" dirty="0" smtClean="0">
                <a:latin typeface="Times New Roman" panose="02020603050405020304" pitchFamily="18" charset="0"/>
                <a:cs typeface="Times New Roman" panose="02020603050405020304" pitchFamily="18" charset="0"/>
              </a:rPr>
              <a:t>- изготовление нашлемников, армейского душа; открыток и поздравлений с Новым годом для детских домов Луганска и Донецка.</a:t>
            </a:r>
          </a:p>
          <a:p>
            <a:pPr marL="0" indent="0" algn="just">
              <a:buNone/>
            </a:pPr>
            <a:r>
              <a:rPr lang="ru-RU" dirty="0" smtClean="0">
                <a:latin typeface="Times New Roman" panose="02020603050405020304" pitchFamily="18" charset="0"/>
                <a:cs typeface="Times New Roman" panose="02020603050405020304" pitchFamily="18" charset="0"/>
              </a:rPr>
              <a:t>-</a:t>
            </a:r>
            <a:r>
              <a:rPr lang="ru-RU" dirty="0">
                <a:latin typeface="Times New Roman" panose="02020603050405020304" pitchFamily="18" charset="0"/>
                <a:cs typeface="Times New Roman" panose="02020603050405020304" pitchFamily="18" charset="0"/>
              </a:rPr>
              <a:t>проведение утренних зарядок и «весёлых перемен» для обучающихся, проживающих в интернате;</a:t>
            </a:r>
          </a:p>
          <a:p>
            <a:pPr marL="0" indent="0" algn="just">
              <a:buNone/>
            </a:pPr>
            <a:r>
              <a:rPr lang="ru-RU" dirty="0">
                <a:latin typeface="Times New Roman" panose="02020603050405020304" pitchFamily="18" charset="0"/>
                <a:cs typeface="Times New Roman" panose="02020603050405020304" pitchFamily="18" charset="0"/>
              </a:rPr>
              <a:t>- работа Центра детских </a:t>
            </a:r>
            <a:r>
              <a:rPr lang="ru-RU" dirty="0" smtClean="0">
                <a:latin typeface="Times New Roman" panose="02020603050405020304" pitchFamily="18" charset="0"/>
                <a:cs typeface="Times New Roman" panose="02020603050405020304" pitchFamily="18" charset="0"/>
              </a:rPr>
              <a:t>инициатив.</a:t>
            </a:r>
          </a:p>
          <a:p>
            <a:pPr algn="just"/>
            <a:endParaRPr lang="ru-RU" dirty="0"/>
          </a:p>
          <a:p>
            <a:endParaRPr lang="ru-RU" dirty="0"/>
          </a:p>
        </p:txBody>
      </p:sp>
      <p:pic>
        <p:nvPicPr>
          <p:cNvPr id="6" name="Picture 4" descr="Picture backgrou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4145" y="187177"/>
            <a:ext cx="6639339" cy="18921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342768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7818" y="152400"/>
            <a:ext cx="11817927" cy="1700848"/>
          </a:xfrm>
        </p:spPr>
        <p:txBody>
          <a:bodyPr/>
          <a:lstStyle/>
          <a:p>
            <a:endParaRPr lang="ru-RU" dirty="0"/>
          </a:p>
        </p:txBody>
      </p:sp>
      <p:sp>
        <p:nvSpPr>
          <p:cNvPr id="3" name="Объект 2"/>
          <p:cNvSpPr>
            <a:spLocks noGrp="1"/>
          </p:cNvSpPr>
          <p:nvPr>
            <p:ph idx="1"/>
          </p:nvPr>
        </p:nvSpPr>
        <p:spPr>
          <a:xfrm>
            <a:off x="207818" y="2115047"/>
            <a:ext cx="11817927" cy="4434892"/>
          </a:xfrm>
        </p:spPr>
        <p:txBody>
          <a:bodyPr>
            <a:normAutofit lnSpcReduction="10000"/>
          </a:bodyPr>
          <a:lstStyle/>
          <a:p>
            <a:pPr algn="just"/>
            <a:r>
              <a:rPr lang="ru-RU" sz="2400" dirty="0">
                <a:latin typeface="Times New Roman" panose="02020603050405020304" pitchFamily="18" charset="0"/>
                <a:cs typeface="Times New Roman" panose="02020603050405020304" pitchFamily="18" charset="0"/>
              </a:rPr>
              <a:t>Волонтёрский отряд </a:t>
            </a:r>
            <a:r>
              <a:rPr lang="ru-RU" sz="2400" u="sng" dirty="0" smtClean="0">
                <a:latin typeface="Times New Roman" panose="02020603050405020304" pitchFamily="18" charset="0"/>
                <a:cs typeface="Times New Roman" panose="02020603050405020304" pitchFamily="18" charset="0"/>
              </a:rPr>
              <a:t>«Твори добро»</a:t>
            </a:r>
            <a:r>
              <a:rPr lang="ru-RU" sz="2400" dirty="0" smtClean="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ГБОУ НСО  "КШИ" посещает Движение тылового фронта "Крылья ангела". </a:t>
            </a:r>
            <a:r>
              <a:rPr lang="ru-RU" sz="2400" dirty="0" smtClean="0">
                <a:latin typeface="Times New Roman" panose="02020603050405020304" pitchFamily="18" charset="0"/>
                <a:cs typeface="Times New Roman" panose="02020603050405020304" pitchFamily="18" charset="0"/>
              </a:rPr>
              <a:t>Руководитель движения </a:t>
            </a:r>
            <a:r>
              <a:rPr lang="ru-RU" sz="2400" dirty="0" err="1" smtClean="0">
                <a:latin typeface="Times New Roman" panose="02020603050405020304" pitchFamily="18" charset="0"/>
                <a:cs typeface="Times New Roman" panose="02020603050405020304" pitchFamily="18" charset="0"/>
              </a:rPr>
              <a:t>Шамне</a:t>
            </a:r>
            <a:r>
              <a:rPr lang="ru-RU" sz="2400" dirty="0" smtClean="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Надежда Анатольевна. Благодаря их поддержке наши волонтёры изготавливают армейский </a:t>
            </a:r>
            <a:r>
              <a:rPr lang="ru-RU" sz="2400" dirty="0" smtClean="0">
                <a:latin typeface="Times New Roman" panose="02020603050405020304" pitchFamily="18" charset="0"/>
                <a:cs typeface="Times New Roman" panose="02020603050405020304" pitchFamily="18" charset="0"/>
              </a:rPr>
              <a:t>душ, нашлемники</a:t>
            </a:r>
            <a:r>
              <a:rPr lang="ru-RU" sz="2400" dirty="0">
                <a:latin typeface="Times New Roman" panose="02020603050405020304" pitchFamily="18" charset="0"/>
                <a:cs typeface="Times New Roman" panose="02020603050405020304" pitchFamily="18" charset="0"/>
              </a:rPr>
              <a:t>, помогающие солдатам находящихся в зоне СВО </a:t>
            </a:r>
            <a:r>
              <a:rPr lang="ru-RU" sz="2400" dirty="0" smtClean="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сохранить </a:t>
            </a:r>
            <a:r>
              <a:rPr lang="ru-RU" sz="2400" dirty="0" smtClean="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жизнь и </a:t>
            </a:r>
            <a:r>
              <a:rPr lang="ru-RU" sz="2400" dirty="0" smtClean="0">
                <a:latin typeface="Times New Roman" panose="02020603050405020304" pitchFamily="18" charset="0"/>
                <a:cs typeface="Times New Roman" panose="02020603050405020304" pitchFamily="18" charset="0"/>
              </a:rPr>
              <a:t>здоровье.</a:t>
            </a:r>
            <a:endParaRPr lang="ru-RU" sz="2400" dirty="0">
              <a:latin typeface="Times New Roman" panose="02020603050405020304" pitchFamily="18" charset="0"/>
              <a:cs typeface="Times New Roman" panose="02020603050405020304" pitchFamily="18" charset="0"/>
            </a:endParaRPr>
          </a:p>
          <a:p>
            <a:pPr algn="just"/>
            <a:r>
              <a:rPr lang="ru-RU" sz="2400" dirty="0">
                <a:latin typeface="Times New Roman" panose="02020603050405020304" pitchFamily="18" charset="0"/>
                <a:cs typeface="Times New Roman" panose="02020603050405020304" pitchFamily="18" charset="0"/>
              </a:rPr>
              <a:t>Сами нашлемники делают по принципу плетения </a:t>
            </a:r>
            <a:r>
              <a:rPr lang="ru-RU" sz="2400" dirty="0" smtClean="0">
                <a:latin typeface="Times New Roman" panose="02020603050405020304" pitchFamily="18" charset="0"/>
                <a:cs typeface="Times New Roman" panose="02020603050405020304" pitchFamily="18" charset="0"/>
              </a:rPr>
              <a:t>маскировочных сетей. На </a:t>
            </a:r>
            <a:r>
              <a:rPr lang="ru-RU" sz="2400" dirty="0">
                <a:latin typeface="Times New Roman" panose="02020603050405020304" pitchFamily="18" charset="0"/>
                <a:cs typeface="Times New Roman" panose="02020603050405020304" pitchFamily="18" charset="0"/>
              </a:rPr>
              <a:t>заготовленную "паутинку" привязывают нарезки ткани камуфляжной расцветки. Несмотря на юный возраст, школьники ловко вплетают отрезки ткани в сеть. Занятие не столько тяжелое, сколько кропотливое.</a:t>
            </a:r>
          </a:p>
          <a:p>
            <a:pPr algn="just"/>
            <a:r>
              <a:rPr lang="ru-RU" sz="2400" dirty="0">
                <a:latin typeface="Times New Roman" panose="02020603050405020304" pitchFamily="18" charset="0"/>
                <a:cs typeface="Times New Roman" panose="02020603050405020304" pitchFamily="18" charset="0"/>
              </a:rPr>
              <a:t> Особенность «сухого душа» в том, что для его использования достаточно минимума воды, буквально одной столовой ложки. В условиях фронта, когда помыться обычным способом невозможно, такая вещь становится незаменимой. </a:t>
            </a:r>
          </a:p>
          <a:p>
            <a:endParaRPr lang="ru-RU" sz="2400" dirty="0"/>
          </a:p>
          <a:p>
            <a:endParaRPr lang="ru-RU" dirty="0"/>
          </a:p>
        </p:txBody>
      </p:sp>
      <p:pic>
        <p:nvPicPr>
          <p:cNvPr id="5" name="Picture 2" descr="https://novomalyklinskij-r73.gosweb.gosuslugi.ru/netcat_files/32/2451/731647_68TSJ229988JKVRND21577CK7R.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464" y="152399"/>
            <a:ext cx="12022373" cy="18006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8329007"/>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1318" y="79512"/>
            <a:ext cx="11982616" cy="6623437"/>
          </a:xfrm>
        </p:spPr>
        <p:txBody>
          <a:bodyPr/>
          <a:lstStyle/>
          <a:p>
            <a:endParaRPr lang="ru-RU" dirty="0"/>
          </a:p>
        </p:txBody>
      </p:sp>
      <p:sp>
        <p:nvSpPr>
          <p:cNvPr id="3" name="Объект 2"/>
          <p:cNvSpPr>
            <a:spLocks noGrp="1"/>
          </p:cNvSpPr>
          <p:nvPr>
            <p:ph idx="1"/>
          </p:nvPr>
        </p:nvSpPr>
        <p:spPr>
          <a:xfrm>
            <a:off x="111318" y="79513"/>
            <a:ext cx="11681035" cy="6623436"/>
          </a:xfrm>
        </p:spPr>
        <p:txBody>
          <a:bodyPr>
            <a:normAutofit/>
          </a:bodyPr>
          <a:lstStyle/>
          <a:p>
            <a:pPr marL="0" indent="0" algn="just">
              <a:buNone/>
            </a:pPr>
            <a:r>
              <a:rPr lang="ru-RU" sz="2400" dirty="0" smtClean="0">
                <a:latin typeface="Times New Roman" panose="02020603050405020304" pitchFamily="18" charset="0"/>
                <a:cs typeface="Times New Roman" panose="02020603050405020304" pitchFamily="18" charset="0"/>
              </a:rPr>
              <a:t>  Помимо </a:t>
            </a:r>
            <a:r>
              <a:rPr lang="ru-RU" sz="2400" dirty="0">
                <a:latin typeface="Times New Roman" panose="02020603050405020304" pitchFamily="18" charset="0"/>
                <a:cs typeface="Times New Roman" panose="02020603050405020304" pitchFamily="18" charset="0"/>
              </a:rPr>
              <a:t>очищающих свойств, раствор оказывает и обеззараживающее действие – можно протереть даже </a:t>
            </a:r>
            <a:r>
              <a:rPr lang="ru-RU" sz="2400" dirty="0" smtClean="0">
                <a:latin typeface="Times New Roman" panose="02020603050405020304" pitchFamily="18" charset="0"/>
                <a:cs typeface="Times New Roman" panose="02020603050405020304" pitchFamily="18" charset="0"/>
              </a:rPr>
              <a:t>неглубокую рану.</a:t>
            </a:r>
            <a:endParaRPr lang="ru-RU" sz="2400" dirty="0">
              <a:latin typeface="Times New Roman" panose="02020603050405020304" pitchFamily="18" charset="0"/>
              <a:cs typeface="Times New Roman" panose="02020603050405020304" pitchFamily="18" charset="0"/>
            </a:endParaRPr>
          </a:p>
          <a:p>
            <a:pPr marL="0" indent="0" algn="just">
              <a:buNone/>
            </a:pPr>
            <a:r>
              <a:rPr lang="ru-RU" sz="2400" dirty="0">
                <a:latin typeface="Times New Roman" panose="02020603050405020304" pitchFamily="18" charset="0"/>
                <a:cs typeface="Times New Roman" panose="02020603050405020304" pitchFamily="18" charset="0"/>
              </a:rPr>
              <a:t>Ребята </a:t>
            </a:r>
            <a:r>
              <a:rPr lang="ru-RU" sz="2400" dirty="0" smtClean="0">
                <a:latin typeface="Times New Roman" panose="02020603050405020304" pitchFamily="18" charset="0"/>
                <a:cs typeface="Times New Roman" panose="02020603050405020304" pitchFamily="18" charset="0"/>
              </a:rPr>
              <a:t>приходят в </a:t>
            </a:r>
            <a:r>
              <a:rPr lang="ru-RU" sz="2400" dirty="0">
                <a:latin typeface="Times New Roman" panose="02020603050405020304" pitchFamily="18" charset="0"/>
                <a:cs typeface="Times New Roman" panose="02020603050405020304" pitchFamily="18" charset="0"/>
              </a:rPr>
              <a:t>Движение тылового фронта не с пустыми руками, они передают ту продукцию, которую изготавливают сами. </a:t>
            </a:r>
            <a:endParaRPr lang="ru-RU" sz="2400" dirty="0">
              <a:solidFill>
                <a:schemeClr val="bg2">
                  <a:lumMod val="60000"/>
                  <a:lumOff val="40000"/>
                </a:schemeClr>
              </a:solidFill>
              <a:latin typeface="Times New Roman" panose="02020603050405020304" pitchFamily="18" charset="0"/>
              <a:cs typeface="Times New Roman" panose="02020603050405020304" pitchFamily="18" charset="0"/>
            </a:endParaRPr>
          </a:p>
          <a:p>
            <a:pPr algn="just"/>
            <a:r>
              <a:rPr lang="ru-RU"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https://vk.com/wall-177506569_604</a:t>
            </a:r>
            <a:r>
              <a:rPr lang="ru-RU" sz="2400" u="sng" dirty="0">
                <a:latin typeface="Times New Roman" panose="02020603050405020304" pitchFamily="18" charset="0"/>
                <a:cs typeface="Times New Roman" panose="02020603050405020304" pitchFamily="18" charset="0"/>
              </a:rPr>
              <a:t>) </a:t>
            </a:r>
          </a:p>
          <a:p>
            <a:pPr algn="just"/>
            <a:r>
              <a:rPr lang="ru-RU"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https://vk.com/wall-177506569_594</a:t>
            </a:r>
            <a:r>
              <a:rPr lang="ru-RU"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pPr algn="just"/>
            <a:r>
              <a:rPr lang="ru-RU"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https://vk.com/wall-177506569_713</a:t>
            </a:r>
            <a:r>
              <a:rPr lang="ru-RU" sz="2400" dirty="0">
                <a:latin typeface="Times New Roman" panose="02020603050405020304" pitchFamily="18" charset="0"/>
                <a:cs typeface="Times New Roman" panose="02020603050405020304" pitchFamily="18" charset="0"/>
              </a:rPr>
              <a:t>) </a:t>
            </a:r>
          </a:p>
          <a:p>
            <a:pPr marL="0" indent="0" algn="just">
              <a:buNone/>
            </a:pPr>
            <a:r>
              <a:rPr lang="ru-RU" sz="2400" dirty="0">
                <a:latin typeface="Times New Roman" panose="02020603050405020304" pitchFamily="18" charset="0"/>
                <a:cs typeface="Times New Roman" panose="02020603050405020304" pitchFamily="18" charset="0"/>
              </a:rPr>
              <a:t> </a:t>
            </a:r>
            <a:r>
              <a:rPr lang="ru-RU" sz="2400" dirty="0" smtClean="0">
                <a:latin typeface="Times New Roman" panose="02020603050405020304" pitchFamily="18" charset="0"/>
                <a:cs typeface="Times New Roman" panose="02020603050405020304" pitchFamily="18" charset="0"/>
              </a:rPr>
              <a:t> Волонтёрский отряд «Твори добро» периодически проводит</a:t>
            </a:r>
            <a:r>
              <a:rPr lang="ru-RU" sz="2400" dirty="0">
                <a:latin typeface="Times New Roman" panose="02020603050405020304" pitchFamily="18" charset="0"/>
                <a:cs typeface="Times New Roman" panose="02020603050405020304" pitchFamily="18" charset="0"/>
              </a:rPr>
              <a:t> для учащихся городских и районных </a:t>
            </a:r>
            <a:r>
              <a:rPr lang="ru-RU" sz="2400" dirty="0" smtClean="0">
                <a:latin typeface="Times New Roman" panose="02020603050405020304" pitchFamily="18" charset="0"/>
                <a:cs typeface="Times New Roman" panose="02020603050405020304" pitchFamily="18" charset="0"/>
              </a:rPr>
              <a:t>школ мастер-классы  по изготовлению нашлемников и армейского душа.</a:t>
            </a:r>
            <a:endParaRPr lang="ru-RU" sz="2400" dirty="0" smtClean="0">
              <a:solidFill>
                <a:schemeClr val="bg2">
                  <a:lumMod val="60000"/>
                  <a:lumOff val="40000"/>
                </a:schemeClr>
              </a:solidFill>
              <a:latin typeface="Times New Roman" panose="02020603050405020304" pitchFamily="18" charset="0"/>
              <a:cs typeface="Times New Roman" panose="02020603050405020304" pitchFamily="18" charset="0"/>
            </a:endParaRPr>
          </a:p>
          <a:p>
            <a:pPr marL="0" indent="0" algn="just">
              <a:buNone/>
            </a:pPr>
            <a:r>
              <a:rPr lang="ru-RU" sz="2400" dirty="0" smtClean="0">
                <a:latin typeface="Times New Roman" panose="02020603050405020304" pitchFamily="18" charset="0"/>
                <a:cs typeface="Times New Roman" panose="02020603050405020304" pitchFamily="18" charset="0"/>
              </a:rPr>
              <a:t>    В </a:t>
            </a:r>
            <a:r>
              <a:rPr lang="ru-RU" sz="2400" dirty="0">
                <a:latin typeface="Times New Roman" panose="02020603050405020304" pitchFamily="18" charset="0"/>
                <a:cs typeface="Times New Roman" panose="02020603050405020304" pitchFamily="18" charset="0"/>
              </a:rPr>
              <a:t>преддверии Дня защитника Отечества </a:t>
            </a:r>
            <a:r>
              <a:rPr lang="ru-RU" sz="2400" dirty="0" smtClean="0">
                <a:latin typeface="Times New Roman" panose="02020603050405020304" pitchFamily="18" charset="0"/>
                <a:cs typeface="Times New Roman" panose="02020603050405020304" pitchFamily="18" charset="0"/>
              </a:rPr>
              <a:t>отряд принял </a:t>
            </a:r>
            <a:r>
              <a:rPr lang="ru-RU" sz="2400" dirty="0">
                <a:latin typeface="Times New Roman" panose="02020603050405020304" pitchFamily="18" charset="0"/>
                <a:cs typeface="Times New Roman" panose="02020603050405020304" pitchFamily="18" charset="0"/>
              </a:rPr>
              <a:t>участие во Всероссийской акции «Тепло для Героя», направленной на поддержку защитников Отечества, находящихся в зоне СВО, и участников СВО, проходящих лечение после ранений в специальных учреждениях. Все собранные подарки и письма для солдат были переданы </a:t>
            </a:r>
            <a:r>
              <a:rPr lang="ru-RU" sz="2400" dirty="0" smtClean="0">
                <a:latin typeface="Times New Roman" panose="02020603050405020304" pitchFamily="18" charset="0"/>
                <a:cs typeface="Times New Roman" panose="02020603050405020304" pitchFamily="18" charset="0"/>
              </a:rPr>
              <a:t>активистами в </a:t>
            </a:r>
            <a:r>
              <a:rPr lang="ru-RU" sz="2400" dirty="0">
                <a:latin typeface="Times New Roman" panose="02020603050405020304" pitchFamily="18" charset="0"/>
                <a:cs typeface="Times New Roman" panose="02020603050405020304" pitchFamily="18" charset="0"/>
              </a:rPr>
              <a:t>штаб тылового фронта «Крылья Ангела».</a:t>
            </a:r>
          </a:p>
          <a:p>
            <a:pPr algn="just"/>
            <a:r>
              <a:rPr lang="ru-RU" sz="24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https://vk.com/wall-177506569_713</a:t>
            </a:r>
            <a:r>
              <a:rPr lang="ru-RU" sz="2400" dirty="0">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167050798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75442" y="98799"/>
            <a:ext cx="5647994" cy="3070069"/>
          </a:xfr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89987" y="98800"/>
            <a:ext cx="4682358" cy="3070069"/>
          </a:xfrm>
          <a:prstGeom prst="rect">
            <a:avLst/>
          </a:prstGeom>
        </p:spPr>
      </p:pic>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0262" y="3259956"/>
            <a:ext cx="5703174" cy="3369443"/>
          </a:xfrm>
          <a:prstGeom prst="rect">
            <a:avLst/>
          </a:prstGeom>
        </p:spPr>
      </p:pic>
      <p:pic>
        <p:nvPicPr>
          <p:cNvPr id="8" name="Рисунок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89988" y="3259957"/>
            <a:ext cx="4682358" cy="3369443"/>
          </a:xfrm>
          <a:prstGeom prst="rect">
            <a:avLst/>
          </a:prstGeom>
        </p:spPr>
      </p:pic>
    </p:spTree>
    <p:extLst>
      <p:ext uri="{BB962C8B-B14F-4D97-AF65-F5344CB8AC3E}">
        <p14:creationId xmlns:p14="http://schemas.microsoft.com/office/powerpoint/2010/main" val="8988531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4676" y="0"/>
            <a:ext cx="11987323" cy="1947041"/>
          </a:xfrm>
        </p:spPr>
        <p:txBody>
          <a:bodyPr/>
          <a:lstStyle/>
          <a:p>
            <a:r>
              <a:rPr lang="ru-RU" sz="2000" dirty="0" smtClean="0">
                <a:latin typeface="Times New Roman" panose="02020603050405020304" pitchFamily="18" charset="0"/>
                <a:cs typeface="Times New Roman" panose="02020603050405020304" pitchFamily="18" charset="0"/>
              </a:rPr>
              <a:t/>
            </a:r>
            <a:br>
              <a:rPr lang="ru-RU" sz="2000" dirty="0" smtClean="0">
                <a:latin typeface="Times New Roman" panose="02020603050405020304" pitchFamily="18" charset="0"/>
                <a:cs typeface="Times New Roman" panose="02020603050405020304" pitchFamily="18" charset="0"/>
              </a:rPr>
            </a:br>
            <a:endParaRPr lang="ru-RU" sz="2000" dirty="0">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72070" y="1250462"/>
            <a:ext cx="6345896" cy="4556369"/>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43938" y="226647"/>
            <a:ext cx="5385152" cy="3032368"/>
          </a:xfrm>
          <a:prstGeom prst="rect">
            <a:avLst/>
          </a:prstGeom>
        </p:spPr>
      </p:pic>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43938" y="3384063"/>
            <a:ext cx="5385152" cy="3278554"/>
          </a:xfrm>
          <a:prstGeom prst="rect">
            <a:avLst/>
          </a:prstGeom>
        </p:spPr>
      </p:pic>
    </p:spTree>
    <p:extLst>
      <p:ext uri="{BB962C8B-B14F-4D97-AF65-F5344CB8AC3E}">
        <p14:creationId xmlns:p14="http://schemas.microsoft.com/office/powerpoint/2010/main" val="26692095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3074" name="Picture 2" descr="https://sun9-32.userapi.com/impg/Itz9GKCalvIA_5t3W5BxjXqGZB5PaBzReq6ihQ/c1UfaDqVkUA.jpg?size=2560x1440&amp;quality=95&amp;sign=19699d025e94ce113cd4bc7eb1fc49e9&amp;type=album"/>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83778" y="164123"/>
            <a:ext cx="5715001" cy="3087077"/>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s://sun9-68.userapi.com/impg/XWblI15wtnOswMhSfl0QG3Vio68_tXrO_dzEPA/0UzhjTqiQm4.jpg?size=1600x1200&amp;quality=95&amp;sign=069e98f701339a2a510cfa3218e281e4&amp;type=albu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32786" y="164123"/>
            <a:ext cx="5904185" cy="3087077"/>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s://sun9-50.userapi.com/impg/P_h8qeeLucf1OuFbpiDcc9457T20-z4elfj6lg/YZWlYPA-hiE.jpg?size=1200x1600&amp;quality=95&amp;sign=951af2fa2f2dbd64f81e6f87befbc7a4&amp;type=albu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32786" y="3342010"/>
            <a:ext cx="5982308" cy="3305174"/>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https://sun9-77.userapi.com/impg/QbcB-pkCHhcBfBjDY8UIrubKUCaetRhcoSm5PA/W039zUhjx6Q.jpg?size=1600x1200&amp;quality=95&amp;sign=60edb39d4ca83cc2babe012169bf2fbb&amp;type=album"/>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77710" y="3342010"/>
            <a:ext cx="5721069" cy="33051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90644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417578" y="385605"/>
            <a:ext cx="5646820" cy="5955965"/>
          </a:xfr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1155" y="385605"/>
            <a:ext cx="6035087" cy="5955965"/>
          </a:xfrm>
          <a:prstGeom prst="rect">
            <a:avLst/>
          </a:prstGeom>
        </p:spPr>
      </p:pic>
    </p:spTree>
    <p:extLst>
      <p:ext uri="{BB962C8B-B14F-4D97-AF65-F5344CB8AC3E}">
        <p14:creationId xmlns:p14="http://schemas.microsoft.com/office/powerpoint/2010/main" val="31956087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0093" y="0"/>
            <a:ext cx="11715262" cy="1149531"/>
          </a:xfrm>
        </p:spPr>
        <p:txBody>
          <a:bodyPr/>
          <a:lstStyle/>
          <a:p>
            <a:pPr algn="ctr"/>
            <a:r>
              <a:rPr lang="ru-RU" sz="2800" dirty="0" smtClean="0">
                <a:latin typeface="Times New Roman" panose="02020603050405020304" pitchFamily="18" charset="0"/>
                <a:cs typeface="Times New Roman" panose="02020603050405020304" pitchFamily="18" charset="0"/>
              </a:rPr>
              <a:t/>
            </a:r>
            <a:br>
              <a:rPr lang="ru-RU" sz="2800" dirty="0" smtClean="0">
                <a:latin typeface="Times New Roman" panose="02020603050405020304" pitchFamily="18" charset="0"/>
                <a:cs typeface="Times New Roman" panose="02020603050405020304" pitchFamily="18" charset="0"/>
              </a:rPr>
            </a:br>
            <a:r>
              <a:rPr lang="ru-RU" sz="2800" u="sng" dirty="0" smtClean="0">
                <a:latin typeface="Times New Roman" panose="02020603050405020304" pitchFamily="18" charset="0"/>
                <a:cs typeface="Times New Roman" panose="02020603050405020304" pitchFamily="18" charset="0"/>
              </a:rPr>
              <a:t>«Слово о мире: детям и солдатам»</a:t>
            </a:r>
            <a:endParaRPr lang="ru-RU" sz="2800" u="sng"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250093" y="1038694"/>
            <a:ext cx="11715262" cy="5632449"/>
          </a:xfrm>
        </p:spPr>
        <p:txBody>
          <a:bodyPr>
            <a:noAutofit/>
          </a:bodyPr>
          <a:lstStyle/>
          <a:p>
            <a:pPr algn="just"/>
            <a:r>
              <a:rPr lang="ru-RU" sz="2400" dirty="0" smtClean="0">
                <a:latin typeface="Times New Roman" panose="02020603050405020304" pitchFamily="18" charset="0"/>
                <a:cs typeface="Times New Roman" panose="02020603050405020304" pitchFamily="18" charset="0"/>
              </a:rPr>
              <a:t>Волонтёрский отряд продолжает </a:t>
            </a:r>
            <a:r>
              <a:rPr lang="ru-RU" sz="2400" dirty="0">
                <a:latin typeface="Times New Roman" panose="02020603050405020304" pitchFamily="18" charset="0"/>
                <a:cs typeface="Times New Roman" panose="02020603050405020304" pitchFamily="18" charset="0"/>
              </a:rPr>
              <a:t>поддерживать </a:t>
            </a:r>
            <a:r>
              <a:rPr lang="ru-RU" sz="2400" dirty="0" smtClean="0">
                <a:latin typeface="Times New Roman" panose="02020603050405020304" pitchFamily="18" charset="0"/>
                <a:cs typeface="Times New Roman" panose="02020603050405020304" pitchFamily="18" charset="0"/>
              </a:rPr>
              <a:t>тёплыми словами </a:t>
            </a:r>
            <a:r>
              <a:rPr lang="ru-RU" sz="2400" dirty="0">
                <a:latin typeface="Times New Roman" panose="02020603050405020304" pitchFamily="18" charset="0"/>
                <a:cs typeface="Times New Roman" panose="02020603050405020304" pitchFamily="18" charset="0"/>
              </a:rPr>
              <a:t>солдат, </a:t>
            </a:r>
            <a:r>
              <a:rPr lang="ru-RU" sz="2400" dirty="0" smtClean="0">
                <a:latin typeface="Times New Roman" panose="02020603050405020304" pitchFamily="18" charset="0"/>
                <a:cs typeface="Times New Roman" panose="02020603050405020304" pitchFamily="18" charset="0"/>
              </a:rPr>
              <a:t>слова </a:t>
            </a:r>
            <a:r>
              <a:rPr lang="ru-RU" sz="2400" dirty="0">
                <a:latin typeface="Times New Roman" panose="02020603050405020304" pitchFamily="18" charset="0"/>
                <a:cs typeface="Times New Roman" panose="02020603050405020304" pitchFamily="18" charset="0"/>
              </a:rPr>
              <a:t>благодарности всем тем, кто сейчас исполняет свой воинский </a:t>
            </a:r>
            <a:r>
              <a:rPr lang="ru-RU" sz="2400" dirty="0" smtClean="0">
                <a:latin typeface="Times New Roman" panose="02020603050405020304" pitchFamily="18" charset="0"/>
                <a:cs typeface="Times New Roman" panose="02020603050405020304" pitchFamily="18" charset="0"/>
              </a:rPr>
              <a:t>долг. </a:t>
            </a:r>
            <a:r>
              <a:rPr lang="ru-RU" sz="2400" dirty="0">
                <a:latin typeface="Times New Roman" panose="02020603050405020304" pitchFamily="18" charset="0"/>
                <a:cs typeface="Times New Roman" panose="02020603050405020304" pitchFamily="18" charset="0"/>
              </a:rPr>
              <a:t>П</a:t>
            </a:r>
            <a:r>
              <a:rPr lang="ru-RU" sz="2400" dirty="0" smtClean="0">
                <a:latin typeface="Times New Roman" panose="02020603050405020304" pitchFamily="18" charset="0"/>
                <a:cs typeface="Times New Roman" panose="02020603050405020304" pitchFamily="18" charset="0"/>
              </a:rPr>
              <a:t>ишут им </a:t>
            </a:r>
            <a:r>
              <a:rPr lang="ru-RU" sz="2400" dirty="0">
                <a:latin typeface="Times New Roman" panose="02020603050405020304" pitchFamily="18" charset="0"/>
                <a:cs typeface="Times New Roman" panose="02020603050405020304" pitchFamily="18" charset="0"/>
              </a:rPr>
              <a:t>простые  и очень теплые и искренние слова, которые именно сейчас им так необходимы, </a:t>
            </a:r>
            <a:r>
              <a:rPr lang="ru-RU" sz="2400" dirty="0" smtClean="0">
                <a:latin typeface="Times New Roman" panose="02020603050405020304" pitchFamily="18" charset="0"/>
                <a:cs typeface="Times New Roman" panose="02020603050405020304" pitchFamily="18" charset="0"/>
              </a:rPr>
              <a:t>высказывают </a:t>
            </a:r>
            <a:r>
              <a:rPr lang="ru-RU" sz="2400" dirty="0">
                <a:latin typeface="Times New Roman" panose="02020603050405020304" pitchFamily="18" charset="0"/>
                <a:cs typeface="Times New Roman" panose="02020603050405020304" pitchFamily="18" charset="0"/>
              </a:rPr>
              <a:t>пожелания успешного выполнения боевых задач и возвращения солдат домой живыми и здоровыми</a:t>
            </a:r>
            <a:r>
              <a:rPr lang="ru-RU" sz="2400" dirty="0" smtClean="0">
                <a:latin typeface="Times New Roman" panose="02020603050405020304" pitchFamily="18" charset="0"/>
                <a:cs typeface="Times New Roman" panose="02020603050405020304" pitchFamily="18" charset="0"/>
              </a:rPr>
              <a:t>.</a:t>
            </a:r>
            <a:r>
              <a:rPr lang="ru-RU" sz="2400" dirty="0">
                <a:latin typeface="Times New Roman" panose="02020603050405020304" pitchFamily="18" charset="0"/>
                <a:cs typeface="Times New Roman" panose="02020603050405020304" pitchFamily="18" charset="0"/>
              </a:rPr>
              <a:t> </a:t>
            </a:r>
            <a:r>
              <a:rPr lang="ru-RU" sz="2400" dirty="0" smtClean="0">
                <a:latin typeface="Times New Roman" panose="02020603050405020304" pitchFamily="18" charset="0"/>
                <a:cs typeface="Times New Roman" panose="02020603050405020304" pitchFamily="18" charset="0"/>
              </a:rPr>
              <a:t>Ребятами </a:t>
            </a:r>
            <a:r>
              <a:rPr lang="ru-RU" sz="2400" dirty="0">
                <a:latin typeface="Times New Roman" panose="02020603050405020304" pitchFamily="18" charset="0"/>
                <a:cs typeface="Times New Roman" panose="02020603050405020304" pitchFamily="18" charset="0"/>
              </a:rPr>
              <a:t>изготовили обереги для солдат. </a:t>
            </a:r>
            <a:endParaRPr lang="ru-RU" sz="2400" dirty="0" smtClean="0">
              <a:latin typeface="Times New Roman" panose="02020603050405020304" pitchFamily="18" charset="0"/>
              <a:cs typeface="Times New Roman" panose="02020603050405020304" pitchFamily="18" charset="0"/>
            </a:endParaRPr>
          </a:p>
          <a:p>
            <a:pPr algn="just"/>
            <a:r>
              <a:rPr lang="ru-RU" sz="2400" dirty="0" smtClean="0">
                <a:latin typeface="Times New Roman" panose="02020603050405020304" pitchFamily="18" charset="0"/>
                <a:cs typeface="Times New Roman" panose="02020603050405020304" pitchFamily="18" charset="0"/>
              </a:rPr>
              <a:t>К Новому году подготовили красочные </a:t>
            </a:r>
            <a:r>
              <a:rPr lang="ru-RU" sz="2400" dirty="0">
                <a:latin typeface="Times New Roman" panose="02020603050405020304" pitchFamily="18" charset="0"/>
                <a:cs typeface="Times New Roman" panose="02020603050405020304" pitchFamily="18" charset="0"/>
              </a:rPr>
              <a:t>открытки и поздравления </a:t>
            </a:r>
            <a:r>
              <a:rPr lang="ru-RU" sz="2400" dirty="0" smtClean="0">
                <a:latin typeface="Times New Roman" panose="02020603050405020304" pitchFamily="18" charset="0"/>
                <a:cs typeface="Times New Roman" panose="02020603050405020304" pitchFamily="18" charset="0"/>
              </a:rPr>
              <a:t>для детей Донецка и Луганска. Все </a:t>
            </a:r>
            <a:r>
              <a:rPr lang="ru-RU" sz="2400" dirty="0">
                <a:latin typeface="Times New Roman" panose="02020603050405020304" pitchFamily="18" charset="0"/>
                <a:cs typeface="Times New Roman" panose="02020603050405020304" pitchFamily="18" charset="0"/>
              </a:rPr>
              <a:t>подарки подготовленные </a:t>
            </a:r>
            <a:r>
              <a:rPr lang="ru-RU" sz="2400" dirty="0" smtClean="0">
                <a:latin typeface="Times New Roman" panose="02020603050405020304" pitchFamily="18" charset="0"/>
                <a:cs typeface="Times New Roman" panose="02020603050405020304" pitchFamily="18" charset="0"/>
              </a:rPr>
              <a:t>нашими ребятами </a:t>
            </a:r>
            <a:r>
              <a:rPr lang="ru-RU" sz="2400" dirty="0">
                <a:latin typeface="Times New Roman" panose="02020603050405020304" pitchFamily="18" charset="0"/>
                <a:cs typeface="Times New Roman" panose="02020603050405020304" pitchFamily="18" charset="0"/>
              </a:rPr>
              <a:t>отправятся в детские </a:t>
            </a:r>
            <a:r>
              <a:rPr lang="ru-RU" sz="2400" dirty="0" smtClean="0">
                <a:latin typeface="Times New Roman" panose="02020603050405020304" pitchFamily="18" charset="0"/>
                <a:cs typeface="Times New Roman" panose="02020603050405020304" pitchFamily="18" charset="0"/>
              </a:rPr>
              <a:t>дома.</a:t>
            </a:r>
          </a:p>
          <a:p>
            <a:pPr algn="just"/>
            <a:r>
              <a:rPr lang="ru-RU" sz="2400" dirty="0" smtClean="0">
                <a:solidFill>
                  <a:schemeClr val="accent5"/>
                </a:solidFill>
                <a:latin typeface="Times New Roman" panose="02020603050405020304" pitchFamily="18" charset="0"/>
                <a:cs typeface="Times New Roman" panose="02020603050405020304" pitchFamily="18" charset="0"/>
              </a:rPr>
              <a:t>(</a:t>
            </a:r>
            <a:r>
              <a:rPr lang="en-US" sz="2400" dirty="0" smtClean="0">
                <a:solidFill>
                  <a:schemeClr val="accent5"/>
                </a:solidFill>
                <a:latin typeface="Times New Roman" panose="02020603050405020304" pitchFamily="18" charset="0"/>
                <a:cs typeface="Times New Roman" panose="02020603050405020304" pitchFamily="18" charset="0"/>
                <a:hlinkClick r:id="rId2"/>
              </a:rPr>
              <a:t>https</a:t>
            </a:r>
            <a:r>
              <a:rPr lang="en-US" sz="2400" dirty="0">
                <a:solidFill>
                  <a:schemeClr val="accent5"/>
                </a:solidFill>
                <a:latin typeface="Times New Roman" panose="02020603050405020304" pitchFamily="18" charset="0"/>
                <a:cs typeface="Times New Roman" panose="02020603050405020304" pitchFamily="18" charset="0"/>
                <a:hlinkClick r:id="rId2"/>
              </a:rPr>
              <a:t>://</a:t>
            </a:r>
            <a:r>
              <a:rPr lang="en-US" sz="2400" dirty="0" smtClean="0">
                <a:solidFill>
                  <a:schemeClr val="accent5"/>
                </a:solidFill>
                <a:latin typeface="Times New Roman" panose="02020603050405020304" pitchFamily="18" charset="0"/>
                <a:cs typeface="Times New Roman" panose="02020603050405020304" pitchFamily="18" charset="0"/>
                <a:hlinkClick r:id="rId2"/>
              </a:rPr>
              <a:t>vk.com/wall-177506569_721</a:t>
            </a:r>
            <a:r>
              <a:rPr lang="ru-RU" sz="2400" dirty="0" smtClean="0">
                <a:solidFill>
                  <a:schemeClr val="accent5"/>
                </a:solidFill>
                <a:latin typeface="Times New Roman" panose="02020603050405020304" pitchFamily="18" charset="0"/>
                <a:cs typeface="Times New Roman" panose="02020603050405020304" pitchFamily="18" charset="0"/>
              </a:rPr>
              <a:t>)</a:t>
            </a:r>
          </a:p>
          <a:p>
            <a:pPr algn="just"/>
            <a:r>
              <a:rPr lang="ru-RU" sz="2400" dirty="0" smtClean="0">
                <a:solidFill>
                  <a:schemeClr val="accent5"/>
                </a:solidFill>
                <a:latin typeface="Times New Roman" panose="02020603050405020304" pitchFamily="18" charset="0"/>
                <a:cs typeface="Times New Roman" panose="02020603050405020304" pitchFamily="18" charset="0"/>
              </a:rPr>
              <a:t>(</a:t>
            </a:r>
            <a:r>
              <a:rPr lang="en-US" sz="2400" dirty="0" smtClean="0">
                <a:solidFill>
                  <a:schemeClr val="accent5"/>
                </a:solidFill>
                <a:latin typeface="Times New Roman" panose="02020603050405020304" pitchFamily="18" charset="0"/>
                <a:cs typeface="Times New Roman" panose="02020603050405020304" pitchFamily="18" charset="0"/>
                <a:hlinkClick r:id="rId3"/>
              </a:rPr>
              <a:t>https</a:t>
            </a:r>
            <a:r>
              <a:rPr lang="en-US" sz="2400" dirty="0">
                <a:solidFill>
                  <a:schemeClr val="accent5"/>
                </a:solidFill>
                <a:latin typeface="Times New Roman" panose="02020603050405020304" pitchFamily="18" charset="0"/>
                <a:cs typeface="Times New Roman" panose="02020603050405020304" pitchFamily="18" charset="0"/>
                <a:hlinkClick r:id="rId3"/>
              </a:rPr>
              <a:t>://</a:t>
            </a:r>
            <a:r>
              <a:rPr lang="en-US" sz="2400" dirty="0" smtClean="0">
                <a:solidFill>
                  <a:schemeClr val="accent5"/>
                </a:solidFill>
                <a:latin typeface="Times New Roman" panose="02020603050405020304" pitchFamily="18" charset="0"/>
                <a:cs typeface="Times New Roman" panose="02020603050405020304" pitchFamily="18" charset="0"/>
                <a:hlinkClick r:id="rId3"/>
              </a:rPr>
              <a:t>vk.com/wall-177506569_562</a:t>
            </a:r>
            <a:r>
              <a:rPr lang="ru-RU" sz="2400" dirty="0" smtClean="0">
                <a:solidFill>
                  <a:schemeClr val="accent5"/>
                </a:solidFill>
                <a:latin typeface="Times New Roman" panose="02020603050405020304" pitchFamily="18" charset="0"/>
                <a:cs typeface="Times New Roman" panose="02020603050405020304" pitchFamily="18" charset="0"/>
              </a:rPr>
              <a:t>)</a:t>
            </a:r>
            <a:r>
              <a:rPr lang="en-US" sz="2400" dirty="0">
                <a:solidFill>
                  <a:schemeClr val="accent5"/>
                </a:solidFill>
                <a:latin typeface="Times New Roman" panose="02020603050405020304" pitchFamily="18" charset="0"/>
                <a:cs typeface="Times New Roman" panose="02020603050405020304" pitchFamily="18" charset="0"/>
              </a:rPr>
              <a:t> </a:t>
            </a:r>
            <a:endParaRPr lang="ru-RU" sz="2400" dirty="0" smtClean="0">
              <a:solidFill>
                <a:schemeClr val="accent5"/>
              </a:solidFill>
              <a:latin typeface="Times New Roman" panose="02020603050405020304" pitchFamily="18" charset="0"/>
              <a:cs typeface="Times New Roman" panose="02020603050405020304" pitchFamily="18" charset="0"/>
            </a:endParaRPr>
          </a:p>
          <a:p>
            <a:pPr algn="just"/>
            <a:r>
              <a:rPr lang="ru-RU" sz="2400" dirty="0">
                <a:solidFill>
                  <a:schemeClr val="accent5"/>
                </a:solidFill>
                <a:latin typeface="Times New Roman" panose="02020603050405020304" pitchFamily="18" charset="0"/>
                <a:cs typeface="Times New Roman" panose="02020603050405020304" pitchFamily="18" charset="0"/>
              </a:rPr>
              <a:t>(</a:t>
            </a:r>
            <a:r>
              <a:rPr lang="en-US" sz="2400" dirty="0" smtClean="0">
                <a:solidFill>
                  <a:schemeClr val="accent5"/>
                </a:solidFill>
                <a:latin typeface="Times New Roman" panose="02020603050405020304" pitchFamily="18" charset="0"/>
                <a:cs typeface="Times New Roman" panose="02020603050405020304" pitchFamily="18" charset="0"/>
              </a:rPr>
              <a:t>https</a:t>
            </a:r>
            <a:r>
              <a:rPr lang="en-US" sz="2400" dirty="0">
                <a:solidFill>
                  <a:schemeClr val="accent5"/>
                </a:solidFill>
                <a:latin typeface="Times New Roman" panose="02020603050405020304" pitchFamily="18" charset="0"/>
                <a:cs typeface="Times New Roman" panose="02020603050405020304" pitchFamily="18" charset="0"/>
              </a:rPr>
              <a:t>://</a:t>
            </a:r>
            <a:r>
              <a:rPr lang="en-US" sz="2400" dirty="0" smtClean="0">
                <a:solidFill>
                  <a:schemeClr val="accent5"/>
                </a:solidFill>
                <a:latin typeface="Times New Roman" panose="02020603050405020304" pitchFamily="18" charset="0"/>
                <a:cs typeface="Times New Roman" panose="02020603050405020304" pitchFamily="18" charset="0"/>
              </a:rPr>
              <a:t>vk.com/wall-177506569_713)</a:t>
            </a:r>
            <a:endParaRPr lang="ru-RU" sz="2400" dirty="0" smtClean="0">
              <a:solidFill>
                <a:schemeClr val="accent5"/>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126037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 y="0"/>
            <a:ext cx="12192000" cy="6858000"/>
          </a:xfrm>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305035" y="352426"/>
            <a:ext cx="3538835" cy="6291263"/>
          </a:xfr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612" y="763398"/>
            <a:ext cx="4070307" cy="5092117"/>
          </a:xfrm>
          <a:prstGeom prst="rect">
            <a:avLst/>
          </a:prstGeom>
        </p:spPr>
      </p:pic>
      <p:pic>
        <p:nvPicPr>
          <p:cNvPr id="7" name="Рисунок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35985" y="763398"/>
            <a:ext cx="4103039" cy="5092117"/>
          </a:xfrm>
          <a:prstGeom prst="rect">
            <a:avLst/>
          </a:prstGeom>
        </p:spPr>
      </p:pic>
    </p:spTree>
    <p:extLst>
      <p:ext uri="{BB962C8B-B14F-4D97-AF65-F5344CB8AC3E}">
        <p14:creationId xmlns:p14="http://schemas.microsoft.com/office/powerpoint/2010/main" val="29964970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12192000" cy="6858000"/>
          </a:xfrm>
        </p:spPr>
        <p:txBody>
          <a:bodyPr/>
          <a:lstStyle/>
          <a:p>
            <a:endParaRPr lang="ru-RU" dirty="0"/>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28153" y="973123"/>
            <a:ext cx="5420309" cy="4681057"/>
          </a:xfr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02575" y="973123"/>
            <a:ext cx="5083729" cy="4681057"/>
          </a:xfrm>
          <a:prstGeom prst="rect">
            <a:avLst/>
          </a:prstGeom>
        </p:spPr>
      </p:pic>
    </p:spTree>
    <p:extLst>
      <p:ext uri="{BB962C8B-B14F-4D97-AF65-F5344CB8AC3E}">
        <p14:creationId xmlns:p14="http://schemas.microsoft.com/office/powerpoint/2010/main" val="347432396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6646" y="0"/>
            <a:ext cx="11791183" cy="1302327"/>
          </a:xfrm>
        </p:spPr>
        <p:txBody>
          <a:bodyPr/>
          <a:lstStyle/>
          <a:p>
            <a:pPr algn="ctr"/>
            <a:r>
              <a:rPr lang="ru-RU" sz="2400" u="sng" dirty="0" smtClean="0">
                <a:latin typeface="Times New Roman" panose="02020603050405020304" pitchFamily="18" charset="0"/>
                <a:cs typeface="Times New Roman" panose="02020603050405020304" pitchFamily="18" charset="0"/>
              </a:rPr>
              <a:t/>
            </a:r>
            <a:br>
              <a:rPr lang="ru-RU" sz="2400" u="sng" dirty="0" smtClean="0">
                <a:latin typeface="Times New Roman" panose="02020603050405020304" pitchFamily="18" charset="0"/>
                <a:cs typeface="Times New Roman" panose="02020603050405020304" pitchFamily="18" charset="0"/>
              </a:rPr>
            </a:br>
            <a:r>
              <a:rPr lang="ru-RU" sz="2400" u="sng" dirty="0" smtClean="0">
                <a:latin typeface="Times New Roman" panose="02020603050405020304" pitchFamily="18" charset="0"/>
                <a:cs typeface="Times New Roman" panose="02020603050405020304" pitchFamily="18" charset="0"/>
              </a:rPr>
              <a:t>Трудно </a:t>
            </a:r>
            <a:r>
              <a:rPr lang="ru-RU" sz="2400" u="sng" dirty="0">
                <a:latin typeface="Times New Roman" panose="02020603050405020304" pitchFamily="18" charset="0"/>
                <a:cs typeface="Times New Roman" panose="02020603050405020304" pitchFamily="18" charset="0"/>
              </a:rPr>
              <a:t>птицам зимовать,</a:t>
            </a:r>
            <a:br>
              <a:rPr lang="ru-RU" sz="2400" u="sng" dirty="0">
                <a:latin typeface="Times New Roman" panose="02020603050405020304" pitchFamily="18" charset="0"/>
                <a:cs typeface="Times New Roman" panose="02020603050405020304" pitchFamily="18" charset="0"/>
              </a:rPr>
            </a:br>
            <a:r>
              <a:rPr lang="ru-RU" sz="2400" u="sng" dirty="0">
                <a:latin typeface="Times New Roman" panose="02020603050405020304" pitchFamily="18" charset="0"/>
                <a:cs typeface="Times New Roman" panose="02020603050405020304" pitchFamily="18" charset="0"/>
              </a:rPr>
              <a:t>Надо птицам помогать!</a:t>
            </a:r>
            <a:endParaRPr lang="ru-RU" sz="2400" dirty="0"/>
          </a:p>
        </p:txBody>
      </p:sp>
      <p:sp>
        <p:nvSpPr>
          <p:cNvPr id="3" name="Объект 2"/>
          <p:cNvSpPr>
            <a:spLocks noGrp="1"/>
          </p:cNvSpPr>
          <p:nvPr>
            <p:ph idx="1"/>
          </p:nvPr>
        </p:nvSpPr>
        <p:spPr>
          <a:xfrm>
            <a:off x="226647" y="1496290"/>
            <a:ext cx="11791182" cy="5278221"/>
          </a:xfrm>
        </p:spPr>
        <p:txBody>
          <a:bodyPr>
            <a:normAutofit/>
          </a:bodyPr>
          <a:lstStyle/>
          <a:p>
            <a:pPr marL="0" indent="0" algn="just">
              <a:buNone/>
            </a:pPr>
            <a:r>
              <a:rPr lang="ru-RU" sz="2400" dirty="0" smtClean="0">
                <a:latin typeface="Times New Roman" panose="02020603050405020304" pitchFamily="18" charset="0"/>
                <a:cs typeface="Times New Roman" panose="02020603050405020304" pitchFamily="18" charset="0"/>
              </a:rPr>
              <a:t>   Волонтёрский отряд изготавливает </a:t>
            </a:r>
            <a:r>
              <a:rPr lang="ru-RU" sz="2400" dirty="0">
                <a:latin typeface="Times New Roman" panose="02020603050405020304" pitchFamily="18" charset="0"/>
                <a:cs typeface="Times New Roman" panose="02020603050405020304" pitchFamily="18" charset="0"/>
              </a:rPr>
              <a:t>съедобные эко-кормушки, которые не будут загрязнять природу. Такая кормушка будет не только обеспечивать питание пернатым, но и способствовать росту новых растений, так как семена, которые не будут съедены могут прорасти. Это решение поддерживает биоразнообразие и экосистему, создавая гармоничное взаимодействие между людьми и </a:t>
            </a:r>
            <a:r>
              <a:rPr lang="ru-RU" sz="2400" dirty="0" smtClean="0">
                <a:latin typeface="Times New Roman" panose="02020603050405020304" pitchFamily="18" charset="0"/>
                <a:cs typeface="Times New Roman" panose="02020603050405020304" pitchFamily="18" charset="0"/>
              </a:rPr>
              <a:t>природой. Готовые </a:t>
            </a:r>
            <a:r>
              <a:rPr lang="ru-RU" sz="2400" dirty="0">
                <a:latin typeface="Times New Roman" panose="02020603050405020304" pitchFamily="18" charset="0"/>
                <a:cs typeface="Times New Roman" panose="02020603050405020304" pitchFamily="18" charset="0"/>
              </a:rPr>
              <a:t>кормушки </a:t>
            </a:r>
            <a:r>
              <a:rPr lang="ru-RU" sz="2400" dirty="0" smtClean="0">
                <a:latin typeface="Times New Roman" panose="02020603050405020304" pitchFamily="18" charset="0"/>
                <a:cs typeface="Times New Roman" panose="02020603050405020304" pitchFamily="18" charset="0"/>
              </a:rPr>
              <a:t>дети развесили </a:t>
            </a:r>
            <a:r>
              <a:rPr lang="ru-RU" sz="2400" dirty="0">
                <a:latin typeface="Times New Roman" panose="02020603050405020304" pitchFamily="18" charset="0"/>
                <a:cs typeface="Times New Roman" panose="02020603050405020304" pitchFamily="18" charset="0"/>
              </a:rPr>
              <a:t>их в </a:t>
            </a:r>
            <a:r>
              <a:rPr lang="ru-RU" sz="2400" dirty="0" smtClean="0">
                <a:latin typeface="Times New Roman" panose="02020603050405020304" pitchFamily="18" charset="0"/>
                <a:cs typeface="Times New Roman" panose="02020603050405020304" pitchFamily="18" charset="0"/>
              </a:rPr>
              <a:t>парке</a:t>
            </a:r>
            <a:r>
              <a:rPr lang="ru-RU" sz="2400" dirty="0">
                <a:latin typeface="Times New Roman" panose="02020603050405020304" pitchFamily="18" charset="0"/>
                <a:cs typeface="Times New Roman" panose="02020603050405020304" pitchFamily="18" charset="0"/>
              </a:rPr>
              <a:t> </a:t>
            </a:r>
            <a:r>
              <a:rPr lang="ru-RU" sz="2400" dirty="0" smtClean="0">
                <a:latin typeface="Times New Roman" panose="02020603050405020304" pitchFamily="18" charset="0"/>
                <a:cs typeface="Times New Roman" panose="02020603050405020304" pitchFamily="18" charset="0"/>
              </a:rPr>
              <a:t>«Берёзовая роща».</a:t>
            </a:r>
          </a:p>
          <a:p>
            <a:pPr marL="0" indent="0">
              <a:buNone/>
            </a:pPr>
            <a:r>
              <a:rPr lang="ru-RU"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https://vk.com/wall-177506569_660</a:t>
            </a:r>
            <a:r>
              <a:rPr lang="ru-RU" sz="2400" dirty="0">
                <a:latin typeface="Times New Roman" panose="02020603050405020304" pitchFamily="18" charset="0"/>
                <a:cs typeface="Times New Roman" panose="02020603050405020304" pitchFamily="18" charset="0"/>
              </a:rPr>
              <a:t>)</a:t>
            </a:r>
          </a:p>
          <a:p>
            <a:pPr marL="0" indent="0">
              <a:buNone/>
            </a:pPr>
            <a:endParaRPr lang="ru-RU" sz="2400" dirty="0" smtClean="0"/>
          </a:p>
          <a:p>
            <a:pPr marL="0" indent="0">
              <a:buNone/>
            </a:pPr>
            <a:endParaRPr lang="ru-RU" sz="2400" dirty="0"/>
          </a:p>
        </p:txBody>
      </p:sp>
      <p:pic>
        <p:nvPicPr>
          <p:cNvPr id="5" name="Picture 2" descr="Picture backgrou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91745" y="3657601"/>
            <a:ext cx="5273610" cy="304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6397331"/>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0" y="-3"/>
            <a:ext cx="12192000" cy="6744681"/>
          </a:xfrm>
        </p:spPr>
        <p:txBody>
          <a:bodyPr/>
          <a:lstStyle/>
          <a:p>
            <a:pPr algn="ctr"/>
            <a:endParaRPr lang="ru-RU" sz="3200" u="sng"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flipV="1">
            <a:off x="1" y="0"/>
            <a:ext cx="12192000" cy="6858000"/>
          </a:xfrm>
        </p:spPr>
        <p:txBody>
          <a:bodyPr>
            <a:normAutofit/>
          </a:bodyPr>
          <a:lstStyle/>
          <a:p>
            <a:pPr marL="0" indent="0" algn="just">
              <a:buNone/>
            </a:pPr>
            <a:endParaRPr lang="ru-RU" dirty="0">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65895" y="239831"/>
            <a:ext cx="4400062" cy="2965942"/>
          </a:xfrm>
          <a:prstGeom prst="rect">
            <a:avLst/>
          </a:prstGeo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15765" y="3673231"/>
            <a:ext cx="4400062" cy="3071447"/>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676" y="734646"/>
            <a:ext cx="3774829" cy="5462954"/>
          </a:xfrm>
          <a:prstGeom prst="rect">
            <a:avLst/>
          </a:prstGeom>
        </p:spPr>
      </p:pic>
      <p:pic>
        <p:nvPicPr>
          <p:cNvPr id="7" name="Рисунок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16087" y="734646"/>
            <a:ext cx="3541433" cy="5462954"/>
          </a:xfrm>
          <a:prstGeom prst="rect">
            <a:avLst/>
          </a:prstGeom>
        </p:spPr>
      </p:pic>
    </p:spTree>
    <p:extLst>
      <p:ext uri="{BB962C8B-B14F-4D97-AF65-F5344CB8AC3E}">
        <p14:creationId xmlns:p14="http://schemas.microsoft.com/office/powerpoint/2010/main" val="14765970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2881" y="0"/>
            <a:ext cx="11795760" cy="643982"/>
          </a:xfrm>
        </p:spPr>
        <p:txBody>
          <a:bodyPr/>
          <a:lstStyle/>
          <a:p>
            <a:pPr algn="ctr"/>
            <a:r>
              <a:rPr lang="ru-RU" sz="2800" u="sng" dirty="0" smtClean="0">
                <a:latin typeface="Times New Roman" panose="02020603050405020304" pitchFamily="18" charset="0"/>
                <a:cs typeface="Times New Roman" panose="02020603050405020304" pitchFamily="18" charset="0"/>
              </a:rPr>
              <a:t>«Миска добра»</a:t>
            </a:r>
            <a:endParaRPr lang="ru-RU" sz="2800" u="sng"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0" y="548640"/>
            <a:ext cx="12137292" cy="6309360"/>
          </a:xfrm>
        </p:spPr>
        <p:txBody>
          <a:bodyPr/>
          <a:lstStyle/>
          <a:p>
            <a:pPr marL="0" indent="0" algn="just">
              <a:buNone/>
            </a:pPr>
            <a:r>
              <a:rPr lang="ru-RU" dirty="0" smtClean="0"/>
              <a:t>      </a:t>
            </a:r>
            <a:r>
              <a:rPr lang="ru-RU" sz="2400" dirty="0" smtClean="0">
                <a:latin typeface="Times New Roman" panose="02020603050405020304" pitchFamily="18" charset="0"/>
                <a:cs typeface="Times New Roman" panose="02020603050405020304" pitchFamily="18" charset="0"/>
              </a:rPr>
              <a:t>Активисты </a:t>
            </a:r>
            <a:r>
              <a:rPr lang="ru-RU" sz="2400" dirty="0">
                <a:latin typeface="Times New Roman" panose="02020603050405020304" pitchFamily="18" charset="0"/>
                <a:cs typeface="Times New Roman" panose="02020603050405020304" pitchFamily="18" charset="0"/>
              </a:rPr>
              <a:t>волонтёрского отряда "Твори добро" </a:t>
            </a:r>
            <a:r>
              <a:rPr lang="ru-RU" sz="2400" dirty="0" smtClean="0">
                <a:latin typeface="Times New Roman" panose="02020603050405020304" pitchFamily="18" charset="0"/>
                <a:cs typeface="Times New Roman" panose="02020603050405020304" pitchFamily="18" charset="0"/>
              </a:rPr>
              <a:t>посетили </a:t>
            </a:r>
            <a:r>
              <a:rPr lang="ru-RU" sz="2400" dirty="0">
                <a:latin typeface="Times New Roman" panose="02020603050405020304" pitchFamily="18" charset="0"/>
                <a:cs typeface="Times New Roman" panose="02020603050405020304" pitchFamily="18" charset="0"/>
              </a:rPr>
              <a:t>приют для животных "</a:t>
            </a:r>
            <a:r>
              <a:rPr lang="ru-RU" sz="2400" dirty="0" err="1">
                <a:latin typeface="Times New Roman" panose="02020603050405020304" pitchFamily="18" charset="0"/>
                <a:cs typeface="Times New Roman" panose="02020603050405020304" pitchFamily="18" charset="0"/>
              </a:rPr>
              <a:t>Котопëс</a:t>
            </a:r>
            <a:r>
              <a:rPr lang="ru-RU" sz="2400" dirty="0">
                <a:latin typeface="Times New Roman" panose="02020603050405020304" pitchFamily="18" charset="0"/>
                <a:cs typeface="Times New Roman" panose="02020603050405020304" pitchFamily="18" charset="0"/>
              </a:rPr>
              <a:t>"("(vk.com/club199709569). vk.com/club199709569</a:t>
            </a:r>
            <a:r>
              <a:rPr lang="ru-RU" sz="2400" dirty="0" smtClean="0">
                <a:latin typeface="Times New Roman" panose="02020603050405020304" pitchFamily="18" charset="0"/>
                <a:cs typeface="Times New Roman" panose="02020603050405020304" pitchFamily="18" charset="0"/>
              </a:rPr>
              <a:t>). Ребята организовали в </a:t>
            </a:r>
            <a:r>
              <a:rPr lang="ru-RU" sz="2400" dirty="0">
                <a:latin typeface="Times New Roman" panose="02020603050405020304" pitchFamily="18" charset="0"/>
                <a:cs typeface="Times New Roman" panose="02020603050405020304" pitchFamily="18" charset="0"/>
              </a:rPr>
              <a:t>школе акцию "Миска </a:t>
            </a:r>
            <a:r>
              <a:rPr lang="ru-RU" sz="2400" dirty="0" err="1" smtClean="0">
                <a:latin typeface="Times New Roman" panose="02020603050405020304" pitchFamily="18" charset="0"/>
                <a:cs typeface="Times New Roman" panose="02020603050405020304" pitchFamily="18" charset="0"/>
              </a:rPr>
              <a:t>добра,цель</a:t>
            </a:r>
            <a:r>
              <a:rPr lang="ru-RU" sz="2400" dirty="0" smtClean="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которой </a:t>
            </a:r>
            <a:r>
              <a:rPr lang="ru-RU" sz="2400" dirty="0" smtClean="0">
                <a:latin typeface="Times New Roman" panose="02020603050405020304" pitchFamily="18" charset="0"/>
                <a:cs typeface="Times New Roman" panose="02020603050405020304" pitchFamily="18" charset="0"/>
              </a:rPr>
              <a:t>собрать </a:t>
            </a:r>
            <a:r>
              <a:rPr lang="ru-RU" sz="2400" dirty="0">
                <a:latin typeface="Times New Roman" panose="02020603050405020304" pitchFamily="18" charset="0"/>
                <a:cs typeface="Times New Roman" panose="02020603050405020304" pitchFamily="18" charset="0"/>
              </a:rPr>
              <a:t>необходимую для приюта крупу и другие полезные вещи (уютный домик для кошек</a:t>
            </a:r>
            <a:r>
              <a:rPr lang="ru-RU" sz="2400" dirty="0" smtClean="0">
                <a:latin typeface="Times New Roman" panose="02020603050405020304" pitchFamily="18" charset="0"/>
                <a:cs typeface="Times New Roman" panose="02020603050405020304" pitchFamily="18" charset="0"/>
              </a:rPr>
              <a:t>),и передали в приют. Волонтёрам разрешили поиграть и покормить доброжелательных животных.  (</a:t>
            </a:r>
            <a:r>
              <a:rPr lang="en-US" sz="2400" dirty="0" smtClean="0">
                <a:latin typeface="Times New Roman" panose="02020603050405020304" pitchFamily="18" charset="0"/>
                <a:cs typeface="Times New Roman" panose="02020603050405020304" pitchFamily="18" charset="0"/>
              </a:rPr>
              <a:t>https</a:t>
            </a:r>
            <a:r>
              <a:rPr lang="en-US" sz="2400" dirty="0">
                <a:latin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cs typeface="Times New Roman" panose="02020603050405020304" pitchFamily="18" charset="0"/>
              </a:rPr>
              <a:t>vk.com/wall-177506569_626</a:t>
            </a:r>
            <a:r>
              <a:rPr lang="ru-RU" sz="2400" dirty="0" smtClean="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14597" y="2751151"/>
            <a:ext cx="4708571" cy="4106849"/>
          </a:xfrm>
          <a:prstGeom prst="rect">
            <a:avLst/>
          </a:prstGeo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52390" y="3864333"/>
            <a:ext cx="3584902" cy="2954213"/>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7722" y="3864332"/>
            <a:ext cx="3027654" cy="2939203"/>
          </a:xfrm>
          <a:prstGeom prst="rect">
            <a:avLst/>
          </a:prstGeom>
        </p:spPr>
      </p:pic>
    </p:spTree>
    <p:extLst>
      <p:ext uri="{BB962C8B-B14F-4D97-AF65-F5344CB8AC3E}">
        <p14:creationId xmlns:p14="http://schemas.microsoft.com/office/powerpoint/2010/main" val="3241513445"/>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 y="152400"/>
            <a:ext cx="11984182" cy="1163782"/>
          </a:xfrm>
        </p:spPr>
        <p:txBody>
          <a:bodyPr/>
          <a:lstStyle/>
          <a:p>
            <a:pPr algn="ctr"/>
            <a:r>
              <a:rPr lang="ru-RU" sz="3600" u="sng" dirty="0" smtClean="0">
                <a:latin typeface="Times New Roman" panose="02020603050405020304" pitchFamily="18" charset="0"/>
                <a:cs typeface="Times New Roman" panose="02020603050405020304" pitchFamily="18" charset="0"/>
              </a:rPr>
              <a:t>«Любят </a:t>
            </a:r>
            <a:r>
              <a:rPr lang="ru-RU" sz="3600" u="sng" dirty="0">
                <a:latin typeface="Times New Roman" panose="02020603050405020304" pitchFamily="18" charset="0"/>
                <a:cs typeface="Times New Roman" panose="02020603050405020304" pitchFamily="18" charset="0"/>
              </a:rPr>
              <a:t>взрослые и </a:t>
            </a:r>
            <a:r>
              <a:rPr lang="ru-RU" sz="3600" u="sng" dirty="0" smtClean="0">
                <a:latin typeface="Times New Roman" panose="02020603050405020304" pitchFamily="18" charset="0"/>
                <a:cs typeface="Times New Roman" panose="02020603050405020304" pitchFamily="18" charset="0"/>
              </a:rPr>
              <a:t>дети</a:t>
            </a:r>
            <a:r>
              <a:rPr lang="ru-RU" sz="3600" u="sng" dirty="0">
                <a:latin typeface="Times New Roman" panose="02020603050405020304" pitchFamily="18" charset="0"/>
                <a:cs typeface="Times New Roman" panose="02020603050405020304" pitchFamily="18" charset="0"/>
              </a:rPr>
              <a:t>»</a:t>
            </a:r>
            <a:br>
              <a:rPr lang="ru-RU" sz="3600" u="sng" dirty="0">
                <a:latin typeface="Times New Roman" panose="02020603050405020304" pitchFamily="18" charset="0"/>
                <a:cs typeface="Times New Roman" panose="02020603050405020304" pitchFamily="18" charset="0"/>
              </a:rPr>
            </a:br>
            <a:endParaRPr lang="ru-RU" sz="3600" dirty="0"/>
          </a:p>
        </p:txBody>
      </p:sp>
      <p:sp>
        <p:nvSpPr>
          <p:cNvPr id="3" name="Объект 2"/>
          <p:cNvSpPr>
            <a:spLocks noGrp="1"/>
          </p:cNvSpPr>
          <p:nvPr>
            <p:ph idx="1"/>
          </p:nvPr>
        </p:nvSpPr>
        <p:spPr>
          <a:xfrm>
            <a:off x="235527" y="1163782"/>
            <a:ext cx="11748655" cy="5347854"/>
          </a:xfrm>
        </p:spPr>
        <p:txBody>
          <a:bodyPr>
            <a:noAutofit/>
          </a:bodyPr>
          <a:lstStyle/>
          <a:p>
            <a:pPr marL="0" indent="0" algn="just">
              <a:buNone/>
            </a:pPr>
            <a:r>
              <a:rPr lang="ru-RU" sz="2400" dirty="0" smtClean="0">
                <a:latin typeface="Times New Roman" panose="02020603050405020304" pitchFamily="18" charset="0"/>
                <a:cs typeface="Times New Roman" panose="02020603050405020304" pitchFamily="18" charset="0"/>
              </a:rPr>
              <a:t>   Волонтёры </a:t>
            </a:r>
            <a:r>
              <a:rPr lang="ru-RU" sz="2400" dirty="0">
                <a:latin typeface="Times New Roman" panose="02020603050405020304" pitchFamily="18" charset="0"/>
                <a:cs typeface="Times New Roman" panose="02020603050405020304" pitchFamily="18" charset="0"/>
              </a:rPr>
              <a:t>поздравляют представителей социально-значимых профессий в рамках Всероссийской акции «Российский Детский Дед Мороз».  Ребята ГБОУ НСО "КШИ" изготовили ёлочные игрушки и поздравили ночных воспитателей</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поваров,сторожа</a:t>
            </a:r>
            <a:r>
              <a:rPr lang="ru-RU" sz="2400" dirty="0">
                <a:latin typeface="Times New Roman" panose="02020603050405020304" pitchFamily="18" charset="0"/>
                <a:cs typeface="Times New Roman" panose="02020603050405020304" pitchFamily="18" charset="0"/>
              </a:rPr>
              <a:t>, уборщика территории</a:t>
            </a:r>
            <a:r>
              <a:rPr lang="ru-RU" sz="2400" dirty="0" smtClean="0">
                <a:latin typeface="Times New Roman" panose="02020603050405020304" pitchFamily="18" charset="0"/>
                <a:cs typeface="Times New Roman" panose="02020603050405020304" pitchFamily="18" charset="0"/>
              </a:rPr>
              <a:t>, водителя </a:t>
            </a:r>
            <a:r>
              <a:rPr lang="ru-RU" sz="2400" dirty="0">
                <a:latin typeface="Times New Roman" panose="02020603050405020304" pitchFamily="18" charset="0"/>
                <a:cs typeface="Times New Roman" panose="02020603050405020304" pitchFamily="18" charset="0"/>
              </a:rPr>
              <a:t>и охранника. Ведь они работают в праздники</a:t>
            </a:r>
            <a:r>
              <a:rPr lang="ru-RU" sz="2400" dirty="0" smtClean="0">
                <a:latin typeface="Times New Roman" panose="02020603050405020304" pitchFamily="18" charset="0"/>
                <a:cs typeface="Times New Roman" panose="02020603050405020304" pitchFamily="18" charset="0"/>
              </a:rPr>
              <a:t>, когда </a:t>
            </a:r>
            <a:r>
              <a:rPr lang="ru-RU" sz="2400" dirty="0">
                <a:latin typeface="Times New Roman" panose="02020603050405020304" pitchFamily="18" charset="0"/>
                <a:cs typeface="Times New Roman" panose="02020603050405020304" pitchFamily="18" charset="0"/>
              </a:rPr>
              <a:t>все остальные отдыхают.</a:t>
            </a:r>
            <a:r>
              <a:rPr lang="en-US" sz="2400" dirty="0">
                <a:latin typeface="Times New Roman" panose="02020603050405020304" pitchFamily="18" charset="0"/>
                <a:cs typeface="Times New Roman" panose="02020603050405020304" pitchFamily="18" charset="0"/>
                <a:hlinkClick r:id="rId2"/>
              </a:rPr>
              <a:t> </a:t>
            </a:r>
            <a:endParaRPr lang="ru-RU" sz="2400" dirty="0">
              <a:latin typeface="Times New Roman" panose="02020603050405020304" pitchFamily="18" charset="0"/>
              <a:cs typeface="Times New Roman" panose="02020603050405020304" pitchFamily="18" charset="0"/>
              <a:hlinkClick r:id="rId2"/>
            </a:endParaRPr>
          </a:p>
          <a:p>
            <a:pPr marL="0" indent="0" algn="just">
              <a:buNone/>
            </a:pPr>
            <a:r>
              <a:rPr lang="en-US" sz="2400" dirty="0">
                <a:latin typeface="Times New Roman" panose="02020603050405020304" pitchFamily="18" charset="0"/>
                <a:cs typeface="Times New Roman" panose="02020603050405020304" pitchFamily="18" charset="0"/>
                <a:hlinkClick r:id="rId2"/>
              </a:rPr>
              <a:t>https://vk.com/wall-177506569_661</a:t>
            </a:r>
            <a:endParaRPr lang="ru-RU" sz="2400" dirty="0">
              <a:latin typeface="Times New Roman" panose="02020603050405020304" pitchFamily="18" charset="0"/>
              <a:cs typeface="Times New Roman" panose="02020603050405020304" pitchFamily="18" charset="0"/>
            </a:endParaRPr>
          </a:p>
          <a:p>
            <a:pPr marL="0" indent="0" algn="just">
              <a:buNone/>
            </a:pPr>
            <a:r>
              <a:rPr lang="ru-RU" sz="2400" dirty="0">
                <a:latin typeface="Times New Roman" panose="02020603050405020304" pitchFamily="18" charset="0"/>
                <a:cs typeface="Times New Roman" panose="02020603050405020304" pitchFamily="18" charset="0"/>
              </a:rPr>
              <a:t>    Отряд «Твори добро</a:t>
            </a:r>
            <a:r>
              <a:rPr lang="ru-RU" sz="2400" dirty="0" smtClean="0">
                <a:latin typeface="Times New Roman" panose="02020603050405020304" pitchFamily="18" charset="0"/>
                <a:cs typeface="Times New Roman" panose="02020603050405020304" pitchFamily="18" charset="0"/>
              </a:rPr>
              <a:t>!» в праздник «День учителя» подарил </a:t>
            </a:r>
            <a:r>
              <a:rPr lang="ru-RU" sz="2400" dirty="0">
                <a:latin typeface="Times New Roman" panose="02020603050405020304" pitchFamily="18" charset="0"/>
                <a:cs typeface="Times New Roman" panose="02020603050405020304" pitchFamily="18" charset="0"/>
              </a:rPr>
              <a:t>всем педагогам </a:t>
            </a:r>
            <a:r>
              <a:rPr lang="ru-RU" sz="2400" dirty="0" smtClean="0">
                <a:latin typeface="Times New Roman" panose="02020603050405020304" pitchFamily="18" charset="0"/>
                <a:cs typeface="Times New Roman" panose="02020603050405020304" pitchFamily="18" charset="0"/>
              </a:rPr>
              <a:t>нашей </a:t>
            </a:r>
            <a:r>
              <a:rPr lang="ru-RU" sz="2400" dirty="0">
                <a:latin typeface="Times New Roman" panose="02020603050405020304" pitchFamily="18" charset="0"/>
                <a:cs typeface="Times New Roman" panose="02020603050405020304" pitchFamily="18" charset="0"/>
              </a:rPr>
              <a:t>школы открытки, в которые вложили тепло и искренность своего сердца. Главное – в этом простом, но таком важном жесте кроется огромная благодарность за труд и терпение учителей, которые каждый день открывают перед детьми мир знаний.</a:t>
            </a:r>
            <a:r>
              <a:rPr lang="en-US"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pPr marL="0" indent="0" algn="just">
              <a:buNone/>
            </a:pPr>
            <a:r>
              <a:rPr lang="ru-RU" sz="2400" u="sng" dirty="0">
                <a:solidFill>
                  <a:schemeClr val="accent5"/>
                </a:solidFill>
                <a:latin typeface="Times New Roman" panose="02020603050405020304" pitchFamily="18" charset="0"/>
                <a:cs typeface="Times New Roman" panose="02020603050405020304" pitchFamily="18" charset="0"/>
              </a:rPr>
              <a:t>(</a:t>
            </a:r>
            <a:r>
              <a:rPr lang="en-US" sz="2400" u="sng" dirty="0">
                <a:solidFill>
                  <a:schemeClr val="accent5"/>
                </a:solidFill>
                <a:latin typeface="Times New Roman" panose="02020603050405020304" pitchFamily="18" charset="0"/>
                <a:cs typeface="Times New Roman" panose="02020603050405020304" pitchFamily="18" charset="0"/>
              </a:rPr>
              <a:t>https://vk.com/wall-177506569_552</a:t>
            </a:r>
            <a:r>
              <a:rPr lang="ru-RU" sz="2400" u="sng" dirty="0">
                <a:solidFill>
                  <a:schemeClr val="accent5"/>
                </a:solidFill>
                <a:latin typeface="Times New Roman" panose="02020603050405020304" pitchFamily="18" charset="0"/>
                <a:cs typeface="Times New Roman" panose="02020603050405020304" pitchFamily="18" charset="0"/>
              </a:rPr>
              <a:t>)</a:t>
            </a:r>
            <a:endParaRPr lang="ru-RU" sz="2400" dirty="0"/>
          </a:p>
        </p:txBody>
      </p:sp>
    </p:spTree>
    <p:extLst>
      <p:ext uri="{BB962C8B-B14F-4D97-AF65-F5344CB8AC3E}">
        <p14:creationId xmlns:p14="http://schemas.microsoft.com/office/powerpoint/2010/main" val="699989015"/>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 y="-1"/>
            <a:ext cx="12192000" cy="6857999"/>
          </a:xfrm>
        </p:spPr>
        <p:txBody>
          <a:bodyPr/>
          <a:lstStyle/>
          <a:p>
            <a:endParaRPr lang="ru-RU" dirty="0"/>
          </a:p>
        </p:txBody>
      </p:sp>
      <p:sp>
        <p:nvSpPr>
          <p:cNvPr id="3" name="Объект 2"/>
          <p:cNvSpPr>
            <a:spLocks noGrp="1"/>
          </p:cNvSpPr>
          <p:nvPr>
            <p:ph idx="1"/>
          </p:nvPr>
        </p:nvSpPr>
        <p:spPr>
          <a:xfrm>
            <a:off x="0" y="0"/>
            <a:ext cx="12192000" cy="6857999"/>
          </a:xfrm>
        </p:spPr>
        <p:txBody>
          <a:bodyPr>
            <a:normAutofit/>
          </a:bodyPr>
          <a:lstStyle/>
          <a:p>
            <a:pPr marL="0" indent="0" algn="just">
              <a:buNone/>
            </a:pPr>
            <a:r>
              <a:rPr lang="ru-RU" sz="2400" dirty="0" smtClean="0">
                <a:latin typeface="Times New Roman" panose="02020603050405020304" pitchFamily="18" charset="0"/>
                <a:cs typeface="Times New Roman" panose="02020603050405020304" pitchFamily="18" charset="0"/>
              </a:rPr>
              <a:t>    </a:t>
            </a:r>
          </a:p>
          <a:p>
            <a:pPr marL="0" indent="0" algn="just">
              <a:buNone/>
            </a:pPr>
            <a:r>
              <a:rPr lang="ru-RU" sz="2400" dirty="0" smtClean="0">
                <a:latin typeface="Times New Roman" panose="02020603050405020304" pitchFamily="18" charset="0"/>
                <a:cs typeface="Times New Roman" panose="02020603050405020304" pitchFamily="18" charset="0"/>
              </a:rPr>
              <a:t>    Волонтёры участвовали  в изготовлении праздничных открыток к «Дню Матери» в творческой мастерской «</a:t>
            </a:r>
            <a:r>
              <a:rPr lang="ru-RU" sz="2400" dirty="0" err="1">
                <a:latin typeface="Times New Roman" panose="02020603050405020304" pitchFamily="18" charset="0"/>
                <a:cs typeface="Times New Roman" panose="02020603050405020304" pitchFamily="18" charset="0"/>
              </a:rPr>
              <a:t>Незабудка</a:t>
            </a:r>
            <a:r>
              <a:rPr lang="ru-RU" sz="2400" dirty="0" err="1" smtClean="0">
                <a:latin typeface="Times New Roman" panose="02020603050405020304" pitchFamily="18" charset="0"/>
                <a:cs typeface="Times New Roman" panose="02020603050405020304" pitchFamily="18" charset="0"/>
              </a:rPr>
              <a:t>».Каждый</a:t>
            </a:r>
            <a:r>
              <a:rPr lang="ru-RU" sz="2400" dirty="0" smtClean="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ребенок с большим энтузиазмом и вдохновением смастерил поздравительную открытку для самого родного человека - своей мамы. В фойе нашей школы оформлена фотовыставка «Мамочка любимая</a:t>
            </a:r>
            <a:r>
              <a:rPr lang="ru-RU" sz="2400" dirty="0" smtClean="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hlinkClick r:id="rId2"/>
              </a:rPr>
              <a:t>https://vk.com/wall-177506569_603</a:t>
            </a:r>
            <a:endParaRPr lang="ru-RU" sz="2400" dirty="0">
              <a:latin typeface="Times New Roman" panose="02020603050405020304" pitchFamily="18" charset="0"/>
              <a:cs typeface="Times New Roman" panose="02020603050405020304" pitchFamily="18" charset="0"/>
            </a:endParaRPr>
          </a:p>
          <a:p>
            <a:pPr marL="0" indent="0" algn="just">
              <a:buNone/>
            </a:pPr>
            <a:r>
              <a:rPr lang="ru-RU" sz="2400" dirty="0">
                <a:latin typeface="Times New Roman" panose="02020603050405020304" pitchFamily="18" charset="0"/>
                <a:cs typeface="Times New Roman" panose="02020603050405020304" pitchFamily="18" charset="0"/>
              </a:rPr>
              <a:t>  </a:t>
            </a:r>
            <a:r>
              <a:rPr lang="ru-RU" sz="2400" dirty="0" smtClean="0">
                <a:latin typeface="Times New Roman" panose="02020603050405020304" pitchFamily="18" charset="0"/>
                <a:cs typeface="Times New Roman" panose="02020603050405020304" pitchFamily="18" charset="0"/>
              </a:rPr>
              <a:t> День </a:t>
            </a:r>
            <a:r>
              <a:rPr lang="ru-RU" sz="2400" dirty="0">
                <a:latin typeface="Times New Roman" panose="02020603050405020304" pitchFamily="18" charset="0"/>
                <a:cs typeface="Times New Roman" panose="02020603050405020304" pitchFamily="18" charset="0"/>
              </a:rPr>
              <a:t>отца – праздник, направленный на укрепление института семьи, повышение значимости отцовства в воспитании детей. Мужчина всегда остается защитником, опорой, примером для своих детей. Папа – это второе слово, а иногда и первое, которое произносит маленький человек. В преддверии праздника Дня Отца </a:t>
            </a:r>
            <a:r>
              <a:rPr lang="ru-RU" sz="2400" dirty="0" smtClean="0">
                <a:latin typeface="Times New Roman" panose="02020603050405020304" pitchFamily="18" charset="0"/>
                <a:cs typeface="Times New Roman" panose="02020603050405020304" pitchFamily="18" charset="0"/>
              </a:rPr>
              <a:t>проведена </a:t>
            </a:r>
            <a:r>
              <a:rPr lang="ru-RU" sz="2400" dirty="0">
                <a:latin typeface="Times New Roman" panose="02020603050405020304" pitchFamily="18" charset="0"/>
                <a:cs typeface="Times New Roman" panose="02020603050405020304" pitchFamily="18" charset="0"/>
              </a:rPr>
              <a:t>творческая мастерская по изготовлению открыток для папы «Орден для моего героя». Ребята сделали подарки своими руками. Детские старания не пройдут даром, ведь подарок от ребёнка остаётся не только на полочке, но и в сердце каждого родителя. В фойе школы оформлена фотовыставка «Вместе с папой».</a:t>
            </a:r>
          </a:p>
          <a:p>
            <a:pPr marL="0" indent="0" algn="just">
              <a:buNone/>
            </a:pPr>
            <a:r>
              <a:rPr lang="en-US"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hlinkClick r:id="rId3"/>
              </a:rPr>
              <a:t>https://vk.com/wall-177506569_564</a:t>
            </a:r>
            <a:endParaRPr lang="ru-RU" sz="24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99472882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                                  </a:t>
            </a:r>
            <a:endParaRPr lang="ru-RU" dirty="0"/>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5839" y="146630"/>
            <a:ext cx="5695513" cy="3221801"/>
          </a:xfr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80082" y="146629"/>
            <a:ext cx="5709804" cy="3221801"/>
          </a:xfrm>
          <a:prstGeom prst="rect">
            <a:avLst/>
          </a:prstGeom>
        </p:spPr>
      </p:pic>
      <p:pic>
        <p:nvPicPr>
          <p:cNvPr id="7" name="Рисунок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5838" y="3430954"/>
            <a:ext cx="5695513" cy="3237460"/>
          </a:xfrm>
          <a:prstGeom prst="rect">
            <a:avLst/>
          </a:prstGeom>
        </p:spPr>
      </p:pic>
      <p:pic>
        <p:nvPicPr>
          <p:cNvPr id="3" name="Рисунок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99464" y="3430954"/>
            <a:ext cx="5805264" cy="3237460"/>
          </a:xfrm>
          <a:prstGeom prst="rect">
            <a:avLst/>
          </a:prstGeom>
        </p:spPr>
      </p:pic>
    </p:spTree>
    <p:extLst>
      <p:ext uri="{BB962C8B-B14F-4D97-AF65-F5344CB8AC3E}">
        <p14:creationId xmlns:p14="http://schemas.microsoft.com/office/powerpoint/2010/main" val="169524015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308520" y="109057"/>
            <a:ext cx="5594349" cy="3267512"/>
          </a:xfr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24743" y="3439486"/>
            <a:ext cx="5561901" cy="3418514"/>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4039" y="62918"/>
            <a:ext cx="5925423" cy="3313651"/>
          </a:xfrm>
          <a:prstGeom prst="rect">
            <a:avLst/>
          </a:prstGeom>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4039" y="3447875"/>
            <a:ext cx="5925424" cy="3410125"/>
          </a:xfrm>
          <a:prstGeom prst="rect">
            <a:avLst/>
          </a:prstGeom>
        </p:spPr>
      </p:pic>
    </p:spTree>
    <p:extLst>
      <p:ext uri="{BB962C8B-B14F-4D97-AF65-F5344CB8AC3E}">
        <p14:creationId xmlns:p14="http://schemas.microsoft.com/office/powerpoint/2010/main" val="3437174116"/>
      </p:ext>
    </p:extLst>
  </p:cSld>
  <p:clrMapOvr>
    <a:masterClrMapping/>
  </p:clrMapOvr>
  <p:transition spd="slow">
    <p:push di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 y="93785"/>
            <a:ext cx="12192000" cy="1759463"/>
          </a:xfrm>
        </p:spPr>
        <p:txBody>
          <a:bodyPr/>
          <a:lstStyle/>
          <a:p>
            <a:endParaRPr lang="ru-RU" dirty="0"/>
          </a:p>
        </p:txBody>
      </p:sp>
      <p:sp>
        <p:nvSpPr>
          <p:cNvPr id="3" name="Объект 2"/>
          <p:cNvSpPr>
            <a:spLocks noGrp="1"/>
          </p:cNvSpPr>
          <p:nvPr>
            <p:ph idx="1"/>
          </p:nvPr>
        </p:nvSpPr>
        <p:spPr>
          <a:xfrm>
            <a:off x="126124" y="2052918"/>
            <a:ext cx="11942379" cy="4560716"/>
          </a:xfrm>
        </p:spPr>
        <p:txBody>
          <a:bodyPr>
            <a:normAutofit/>
          </a:bodyPr>
          <a:lstStyle/>
          <a:p>
            <a:pPr marL="0" indent="0" algn="ctr">
              <a:buNone/>
            </a:pPr>
            <a:r>
              <a:rPr lang="ru-RU" sz="2800" u="sng" dirty="0">
                <a:latin typeface="Times New Roman" panose="02020603050405020304" pitchFamily="18" charset="0"/>
                <a:cs typeface="Times New Roman" panose="02020603050405020304" pitchFamily="18" charset="0"/>
              </a:rPr>
              <a:t>«Героям интернационализма: память в наших сердцах»</a:t>
            </a:r>
            <a:br>
              <a:rPr lang="ru-RU" sz="2800" u="sng" dirty="0">
                <a:latin typeface="Times New Roman" panose="02020603050405020304" pitchFamily="18" charset="0"/>
                <a:cs typeface="Times New Roman" panose="02020603050405020304" pitchFamily="18" charset="0"/>
              </a:rPr>
            </a:br>
            <a:endParaRPr lang="ru-RU" sz="2800" dirty="0"/>
          </a:p>
        </p:txBody>
      </p:sp>
      <p:pic>
        <p:nvPicPr>
          <p:cNvPr id="4" name="Picture 4" descr="Picture backgrou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2165" y="110836"/>
            <a:ext cx="8412000" cy="1742412"/>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220717" y="2711669"/>
            <a:ext cx="11680936" cy="3416320"/>
          </a:xfrm>
          <a:prstGeom prst="rect">
            <a:avLst/>
          </a:prstGeom>
        </p:spPr>
        <p:txBody>
          <a:bodyPr wrap="square">
            <a:spAutoFit/>
          </a:bodyPr>
          <a:lstStyle/>
          <a:p>
            <a:pPr algn="just"/>
            <a:r>
              <a:rPr lang="ru-RU" dirty="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   </a:t>
            </a:r>
            <a:r>
              <a:rPr lang="ru-RU" sz="2400" dirty="0" smtClean="0">
                <a:latin typeface="Times New Roman" panose="02020603050405020304" pitchFamily="18" charset="0"/>
                <a:cs typeface="Times New Roman" panose="02020603050405020304" pitchFamily="18" charset="0"/>
              </a:rPr>
              <a:t>15 </a:t>
            </a:r>
            <a:r>
              <a:rPr lang="ru-RU" sz="2400" dirty="0">
                <a:latin typeface="Times New Roman" panose="02020603050405020304" pitchFamily="18" charset="0"/>
                <a:cs typeface="Times New Roman" panose="02020603050405020304" pitchFamily="18" charset="0"/>
              </a:rPr>
              <a:t>февраля для  волонтёров  совместно с детьми других школ выдался насыщенный день. Утром они приняли участие в митинге, посвящённом </a:t>
            </a:r>
            <a:r>
              <a:rPr lang="ru-RU" sz="2400" u="sng" dirty="0">
                <a:latin typeface="Times New Roman" panose="02020603050405020304" pitchFamily="18" charset="0"/>
                <a:cs typeface="Times New Roman" panose="02020603050405020304" pitchFamily="18" charset="0"/>
              </a:rPr>
              <a:t>Дню воинов-интернационалистов</a:t>
            </a:r>
            <a:r>
              <a:rPr lang="ru-RU" sz="2400" dirty="0">
                <a:latin typeface="Times New Roman" panose="02020603050405020304" pitchFamily="18" charset="0"/>
                <a:cs typeface="Times New Roman" panose="02020603050405020304" pitchFamily="18" charset="0"/>
              </a:rPr>
              <a:t>, который прошёл в сквере Воинской славы. Вместе с сотнями других людей ребята почтили память погибших солдат. Однако самым радостным и значимым событием этого дня стало посещение большого концерта в ДК имени В.В. Куйбышева. Он был посвящён 80-летию Победы в Великой Отечественной войне и защитникам Родины разных поколений. Концерт носил название «Марш поколений. Исторический код Великой Победы».</a:t>
            </a:r>
          </a:p>
          <a:p>
            <a:r>
              <a:rPr lang="en-US" sz="2400" dirty="0">
                <a:latin typeface="Times New Roman" panose="02020603050405020304" pitchFamily="18" charset="0"/>
                <a:cs typeface="Times New Roman" panose="02020603050405020304" pitchFamily="18" charset="0"/>
              </a:rPr>
              <a:t>https://vk.com/wall-177506569_717</a:t>
            </a:r>
            <a:endParaRPr lang="ru-RU" sz="2400" dirty="0"/>
          </a:p>
        </p:txBody>
      </p:sp>
    </p:spTree>
    <p:extLst>
      <p:ext uri="{BB962C8B-B14F-4D97-AF65-F5344CB8AC3E}">
        <p14:creationId xmlns:p14="http://schemas.microsoft.com/office/powerpoint/2010/main" val="3636705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9461" y="93547"/>
            <a:ext cx="5594348" cy="3010380"/>
          </a:xfr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23809" y="93547"/>
            <a:ext cx="6098797" cy="3010380"/>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9460" y="3138751"/>
            <a:ext cx="5594349" cy="3590488"/>
          </a:xfrm>
          <a:prstGeom prst="rect">
            <a:avLst/>
          </a:prstGeom>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23808" y="3138750"/>
            <a:ext cx="6098797" cy="3590489"/>
          </a:xfrm>
          <a:prstGeom prst="rect">
            <a:avLst/>
          </a:prstGeom>
        </p:spPr>
      </p:pic>
    </p:spTree>
    <p:extLst>
      <p:ext uri="{BB962C8B-B14F-4D97-AF65-F5344CB8AC3E}">
        <p14:creationId xmlns:p14="http://schemas.microsoft.com/office/powerpoint/2010/main" val="1527629663"/>
      </p:ext>
    </p:extLst>
  </p:cSld>
  <p:clrMapOvr>
    <a:masterClrMapping/>
  </p:clrMapOvr>
  <p:transition spd="slow">
    <p:randomBar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5943" y="0"/>
            <a:ext cx="11766757" cy="1080655"/>
          </a:xfrm>
        </p:spPr>
        <p:txBody>
          <a:bodyPr/>
          <a:lstStyle/>
          <a:p>
            <a:pPr algn="ctr"/>
            <a:r>
              <a:rPr lang="ru-RU" sz="2800" dirty="0" smtClean="0">
                <a:latin typeface="Times New Roman" panose="02020603050405020304" pitchFamily="18" charset="0"/>
                <a:cs typeface="Times New Roman" panose="02020603050405020304" pitchFamily="18" charset="0"/>
              </a:rPr>
              <a:t/>
            </a:r>
            <a:br>
              <a:rPr lang="ru-RU" sz="2800" dirty="0" smtClean="0">
                <a:latin typeface="Times New Roman" panose="02020603050405020304" pitchFamily="18" charset="0"/>
                <a:cs typeface="Times New Roman" panose="02020603050405020304" pitchFamily="18" charset="0"/>
              </a:rPr>
            </a:br>
            <a:r>
              <a:rPr lang="ru-RU" sz="2800" u="sng" dirty="0" smtClean="0">
                <a:latin typeface="Times New Roman" panose="02020603050405020304" pitchFamily="18" charset="0"/>
                <a:cs typeface="Times New Roman" panose="02020603050405020304" pitchFamily="18" charset="0"/>
              </a:rPr>
              <a:t>«Вместе к чистоте: волонтёры за порядок»</a:t>
            </a:r>
            <a:endParaRPr lang="ru-RU" sz="2800" u="sng"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79351" y="1299830"/>
            <a:ext cx="11601367" cy="5347855"/>
          </a:xfrm>
        </p:spPr>
        <p:txBody>
          <a:bodyPr>
            <a:normAutofit/>
          </a:bodyPr>
          <a:lstStyle/>
          <a:p>
            <a:pPr marL="0" indent="0" algn="just">
              <a:buNone/>
            </a:pPr>
            <a:r>
              <a:rPr lang="ru-RU" sz="2400" dirty="0" smtClean="0">
                <a:latin typeface="Times New Roman" panose="02020603050405020304" pitchFamily="18" charset="0"/>
                <a:cs typeface="Times New Roman" panose="02020603050405020304" pitchFamily="18" charset="0"/>
              </a:rPr>
              <a:t>   Волонтерский </a:t>
            </a:r>
            <a:r>
              <a:rPr lang="ru-RU" sz="2400" dirty="0">
                <a:latin typeface="Times New Roman" panose="02020603050405020304" pitchFamily="18" charset="0"/>
                <a:cs typeface="Times New Roman" panose="02020603050405020304" pitchFamily="18" charset="0"/>
              </a:rPr>
              <a:t>отряд ГБОУ НСО «КШИ» «Твори добро!» - это сообщество детей, объединённых общей идеей любви к природе и стремящихся внести свой практический вклад сохранения благоприятной окружающей среды города </a:t>
            </a:r>
            <a:r>
              <a:rPr lang="ru-RU" sz="2400" dirty="0" smtClean="0">
                <a:latin typeface="Times New Roman" panose="02020603050405020304" pitchFamily="18" charset="0"/>
                <a:cs typeface="Times New Roman" panose="02020603050405020304" pitchFamily="18" charset="0"/>
              </a:rPr>
              <a:t>Куйбышева. Активисты отряда  </a:t>
            </a:r>
            <a:r>
              <a:rPr lang="ru-RU" sz="2400" dirty="0">
                <a:latin typeface="Times New Roman" panose="02020603050405020304" pitchFamily="18" charset="0"/>
                <a:cs typeface="Times New Roman" panose="02020603050405020304" pitchFamily="18" charset="0"/>
              </a:rPr>
              <a:t>не сидят на месте. </a:t>
            </a:r>
            <a:r>
              <a:rPr lang="ru-RU" sz="2400" dirty="0" smtClean="0">
                <a:latin typeface="Times New Roman" panose="02020603050405020304" pitchFamily="18" charset="0"/>
                <a:cs typeface="Times New Roman" panose="02020603050405020304" pitchFamily="18" charset="0"/>
              </a:rPr>
              <a:t>Они </a:t>
            </a:r>
            <a:r>
              <a:rPr lang="ru-RU" sz="2400" dirty="0">
                <a:latin typeface="Times New Roman" panose="02020603050405020304" pitchFamily="18" charset="0"/>
                <a:cs typeface="Times New Roman" panose="02020603050405020304" pitchFamily="18" charset="0"/>
              </a:rPr>
              <a:t>дружно </a:t>
            </a:r>
            <a:r>
              <a:rPr lang="ru-RU" sz="2400" dirty="0" smtClean="0">
                <a:latin typeface="Times New Roman" panose="02020603050405020304" pitchFamily="18" charset="0"/>
                <a:cs typeface="Times New Roman" panose="02020603050405020304" pitchFamily="18" charset="0"/>
              </a:rPr>
              <a:t>выходят на </a:t>
            </a:r>
            <a:r>
              <a:rPr lang="ru-RU" sz="2400" dirty="0">
                <a:latin typeface="Times New Roman" panose="02020603050405020304" pitchFamily="18" charset="0"/>
                <a:cs typeface="Times New Roman" panose="02020603050405020304" pitchFamily="18" charset="0"/>
              </a:rPr>
              <a:t>улицу с лопатами и метлами</a:t>
            </a:r>
            <a:r>
              <a:rPr lang="ru-RU" sz="2400" dirty="0" smtClean="0">
                <a:latin typeface="Times New Roman" panose="02020603050405020304" pitchFamily="18" charset="0"/>
                <a:cs typeface="Times New Roman" panose="02020603050405020304" pitchFamily="18" charset="0"/>
              </a:rPr>
              <a:t>, чтобы </a:t>
            </a:r>
            <a:r>
              <a:rPr lang="ru-RU" sz="2400" dirty="0">
                <a:latin typeface="Times New Roman" panose="02020603050405020304" pitchFamily="18" charset="0"/>
                <a:cs typeface="Times New Roman" panose="02020603050405020304" pitchFamily="18" charset="0"/>
              </a:rPr>
              <a:t>помочь жителям микрорайона Южный с уборкой </a:t>
            </a:r>
            <a:r>
              <a:rPr lang="ru-RU" sz="2400" dirty="0" smtClean="0">
                <a:latin typeface="Times New Roman" panose="02020603050405020304" pitchFamily="18" charset="0"/>
                <a:cs typeface="Times New Roman" panose="02020603050405020304" pitchFamily="18" charset="0"/>
              </a:rPr>
              <a:t>снега, а также </a:t>
            </a:r>
            <a:r>
              <a:rPr lang="ru-RU" sz="2400" dirty="0">
                <a:latin typeface="Times New Roman" panose="02020603050405020304" pitchFamily="18" charset="0"/>
                <a:cs typeface="Times New Roman" panose="02020603050405020304" pitchFamily="18" charset="0"/>
              </a:rPr>
              <a:t>пришкольных территорий, территорий </a:t>
            </a:r>
            <a:r>
              <a:rPr lang="ru-RU" sz="2400" dirty="0" smtClean="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Быстро и весело ребята </a:t>
            </a:r>
            <a:r>
              <a:rPr lang="ru-RU" sz="2400" dirty="0" smtClean="0">
                <a:latin typeface="Times New Roman" panose="02020603050405020304" pitchFamily="18" charset="0"/>
                <a:cs typeface="Times New Roman" panose="02020603050405020304" pitchFamily="18" charset="0"/>
              </a:rPr>
              <a:t>справляются </a:t>
            </a:r>
            <a:r>
              <a:rPr lang="ru-RU" sz="2400" dirty="0">
                <a:latin typeface="Times New Roman" panose="02020603050405020304" pitchFamily="18" charset="0"/>
                <a:cs typeface="Times New Roman" panose="02020603050405020304" pitchFamily="18" charset="0"/>
              </a:rPr>
              <a:t>с поставленной </a:t>
            </a:r>
            <a:r>
              <a:rPr lang="ru-RU" sz="2400" dirty="0" smtClean="0">
                <a:latin typeface="Times New Roman" panose="02020603050405020304" pitchFamily="18" charset="0"/>
                <a:cs typeface="Times New Roman" panose="02020603050405020304" pitchFamily="18" charset="0"/>
              </a:rPr>
              <a:t>задачей.</a:t>
            </a:r>
          </a:p>
          <a:p>
            <a:pPr marL="0" indent="0" algn="just">
              <a:buNone/>
            </a:pPr>
            <a:r>
              <a:rPr lang="ru-RU"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https</a:t>
            </a:r>
            <a:r>
              <a:rPr lang="en-US" sz="2400" dirty="0">
                <a:latin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cs typeface="Times New Roman" panose="02020603050405020304" pitchFamily="18" charset="0"/>
              </a:rPr>
              <a:t>vk.com/wall-177506569_638</a:t>
            </a:r>
            <a:r>
              <a:rPr lang="ru-RU" sz="2400" dirty="0" smtClean="0">
                <a:latin typeface="Times New Roman" panose="02020603050405020304" pitchFamily="18" charset="0"/>
                <a:cs typeface="Times New Roman" panose="02020603050405020304" pitchFamily="18" charset="0"/>
              </a:rPr>
              <a:t>)</a:t>
            </a:r>
          </a:p>
          <a:p>
            <a:pPr marL="0" indent="0" algn="just">
              <a:buNone/>
            </a:pPr>
            <a:r>
              <a:rPr lang="ru-RU" sz="2400" dirty="0" smtClean="0">
                <a:latin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hlinkClick r:id="rId2"/>
              </a:rPr>
              <a:t>https://</a:t>
            </a:r>
            <a:r>
              <a:rPr lang="en-US" sz="2400" dirty="0" smtClean="0">
                <a:latin typeface="Times New Roman" panose="02020603050405020304" pitchFamily="18" charset="0"/>
                <a:cs typeface="Times New Roman" panose="02020603050405020304" pitchFamily="18" charset="0"/>
                <a:hlinkClick r:id="rId2"/>
              </a:rPr>
              <a:t>vk.com/wall-177506569_197</a:t>
            </a:r>
            <a:r>
              <a:rPr lang="ru-RU" sz="2400" dirty="0" smtClean="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pic>
        <p:nvPicPr>
          <p:cNvPr id="1026" name="Picture 2" descr="Picture backgroun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3890" y="3616035"/>
            <a:ext cx="6808809" cy="3031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230433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92279"/>
            <a:ext cx="5796792" cy="3112315"/>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51758" y="93657"/>
            <a:ext cx="6185484" cy="3110937"/>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252831"/>
            <a:ext cx="5796792" cy="3577905"/>
          </a:xfrm>
          <a:prstGeom prst="rect">
            <a:avLst/>
          </a:prstGeom>
        </p:spPr>
      </p:pic>
      <p:pic>
        <p:nvPicPr>
          <p:cNvPr id="7" name="Рисунок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851758" y="3252830"/>
            <a:ext cx="6185484" cy="3577905"/>
          </a:xfrm>
          <a:prstGeom prst="rect">
            <a:avLst/>
          </a:prstGeom>
        </p:spPr>
      </p:pic>
    </p:spTree>
    <p:extLst>
      <p:ext uri="{BB962C8B-B14F-4D97-AF65-F5344CB8AC3E}">
        <p14:creationId xmlns:p14="http://schemas.microsoft.com/office/powerpoint/2010/main" val="1523983518"/>
      </p:ext>
    </p:extLst>
  </p:cSld>
  <p:clrMapOvr>
    <a:masterClrMapping/>
  </p:clrMapOvr>
  <p:transition spd="med">
    <p:pull/>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 y="0"/>
            <a:ext cx="12396651" cy="992775"/>
          </a:xfrm>
        </p:spPr>
        <p:txBody>
          <a:bodyPr/>
          <a:lstStyle/>
          <a:p>
            <a:pPr algn="ctr"/>
            <a:r>
              <a:rPr lang="ru-RU" sz="2800" u="sng" dirty="0" smtClean="0">
                <a:latin typeface="Times New Roman" panose="02020603050405020304" pitchFamily="18" charset="0"/>
                <a:cs typeface="Times New Roman" panose="02020603050405020304" pitchFamily="18" charset="0"/>
              </a:rPr>
              <a:t>«Доброе утро: двигайся вместе с волонтёрами»</a:t>
            </a:r>
            <a:endParaRPr lang="ru-RU" sz="2800" u="sng"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93820" y="627017"/>
            <a:ext cx="11743714" cy="6138703"/>
          </a:xfrm>
        </p:spPr>
        <p:txBody>
          <a:bodyPr>
            <a:normAutofit/>
          </a:bodyPr>
          <a:lstStyle/>
          <a:p>
            <a:pPr marL="0" indent="0" algn="just">
              <a:buNone/>
            </a:pPr>
            <a:r>
              <a:rPr lang="ru-RU" sz="2400" dirty="0" smtClean="0">
                <a:latin typeface="Times New Roman" panose="02020603050405020304" pitchFamily="18" charset="0"/>
                <a:cs typeface="Times New Roman" panose="02020603050405020304" pitchFamily="18" charset="0"/>
              </a:rPr>
              <a:t>    Утро в </a:t>
            </a:r>
            <a:r>
              <a:rPr lang="ru-RU" sz="2400" dirty="0">
                <a:latin typeface="Times New Roman" panose="02020603050405020304" pitchFamily="18" charset="0"/>
                <a:cs typeface="Times New Roman" panose="02020603050405020304" pitchFamily="18" charset="0"/>
              </a:rPr>
              <a:t>нашей школе </a:t>
            </a:r>
            <a:r>
              <a:rPr lang="ru-RU" sz="2400" dirty="0" smtClean="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начинается с </a:t>
            </a:r>
            <a:r>
              <a:rPr lang="ru-RU" sz="2400" dirty="0" smtClean="0">
                <a:latin typeface="Times New Roman" panose="02020603050405020304" pitchFamily="18" charset="0"/>
                <a:cs typeface="Times New Roman" panose="02020603050405020304" pitchFamily="18" charset="0"/>
              </a:rPr>
              <a:t>утренней зарядки с волонтёрами, </a:t>
            </a:r>
            <a:r>
              <a:rPr lang="ru-RU" sz="2400" dirty="0">
                <a:latin typeface="Times New Roman" panose="02020603050405020304" pitchFamily="18" charset="0"/>
                <a:cs typeface="Times New Roman" panose="02020603050405020304" pitchFamily="18" charset="0"/>
              </a:rPr>
              <a:t>где все получают заряд бодрости и хорошего настроения на </a:t>
            </a:r>
            <a:r>
              <a:rPr lang="ru-RU" sz="2400" dirty="0" smtClean="0">
                <a:latin typeface="Times New Roman" panose="02020603050405020304" pitchFamily="18" charset="0"/>
                <a:cs typeface="Times New Roman" panose="02020603050405020304" pitchFamily="18" charset="0"/>
              </a:rPr>
              <a:t>целый день. </a:t>
            </a:r>
            <a:endParaRPr lang="ru-RU" sz="2400" dirty="0">
              <a:latin typeface="Times New Roman" panose="02020603050405020304" pitchFamily="18" charset="0"/>
              <a:cs typeface="Times New Roman" panose="02020603050405020304" pitchFamily="18" charset="0"/>
            </a:endParaRPr>
          </a:p>
          <a:p>
            <a:pPr marL="0" indent="0" algn="just">
              <a:buNone/>
            </a:pPr>
            <a:r>
              <a:rPr lang="ru-RU" sz="2400" dirty="0" smtClean="0">
                <a:latin typeface="Times New Roman" panose="02020603050405020304" pitchFamily="18" charset="0"/>
                <a:cs typeface="Times New Roman" panose="02020603050405020304" pitchFamily="18" charset="0"/>
              </a:rPr>
              <a:t>(</a:t>
            </a:r>
            <a:r>
              <a:rPr lang="en-US" sz="2400" dirty="0" smtClean="0">
                <a:latin typeface="Times New Roman" panose="02020603050405020304" pitchFamily="18" charset="0"/>
                <a:cs typeface="Times New Roman" panose="02020603050405020304" pitchFamily="18" charset="0"/>
              </a:rPr>
              <a:t> https://vk.com/wall-177506569_4</a:t>
            </a:r>
            <a:r>
              <a:rPr lang="ru-RU" sz="2400" dirty="0" smtClean="0">
                <a:latin typeface="Times New Roman" panose="02020603050405020304" pitchFamily="18" charset="0"/>
                <a:cs typeface="Times New Roman" panose="02020603050405020304" pitchFamily="18" charset="0"/>
              </a:rPr>
              <a:t>)</a:t>
            </a: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3870" y="2155370"/>
            <a:ext cx="3459380" cy="4610350"/>
          </a:xfrm>
          <a:prstGeom prst="rect">
            <a:avLst/>
          </a:prstGeo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99718" y="2155370"/>
            <a:ext cx="3709851" cy="4610350"/>
          </a:xfrm>
          <a:prstGeom prst="rect">
            <a:avLst/>
          </a:prstGeom>
        </p:spPr>
      </p:pic>
      <p:pic>
        <p:nvPicPr>
          <p:cNvPr id="6" name="Рисунок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36037" y="2155370"/>
            <a:ext cx="3801497" cy="4610350"/>
          </a:xfrm>
          <a:prstGeom prst="rect">
            <a:avLst/>
          </a:prstGeom>
        </p:spPr>
      </p:pic>
    </p:spTree>
    <p:extLst>
      <p:ext uri="{BB962C8B-B14F-4D97-AF65-F5344CB8AC3E}">
        <p14:creationId xmlns:p14="http://schemas.microsoft.com/office/powerpoint/2010/main" val="195239423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11061" y="156754"/>
            <a:ext cx="11719420" cy="640080"/>
          </a:xfrm>
        </p:spPr>
        <p:txBody>
          <a:bodyPr/>
          <a:lstStyle/>
          <a:p>
            <a:pPr algn="ctr"/>
            <a:r>
              <a:rPr lang="ru-RU" sz="2800" u="sng" dirty="0" smtClean="0">
                <a:latin typeface="Times New Roman" panose="02020603050405020304" pitchFamily="18" charset="0"/>
                <a:cs typeface="Times New Roman" panose="02020603050405020304" pitchFamily="18" charset="0"/>
              </a:rPr>
              <a:t>«Центр детских инициатив»</a:t>
            </a:r>
            <a:endParaRPr lang="ru-RU" sz="2800" u="sng"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34224" y="1058090"/>
            <a:ext cx="11903978" cy="5799909"/>
          </a:xfrm>
        </p:spPr>
        <p:txBody>
          <a:bodyPr>
            <a:normAutofit/>
          </a:bodyPr>
          <a:lstStyle/>
          <a:p>
            <a:pPr marL="0" indent="0" algn="just">
              <a:buNone/>
            </a:pPr>
            <a:r>
              <a:rPr lang="ru-RU" sz="2400" dirty="0" smtClean="0">
                <a:latin typeface="Times New Roman" panose="02020603050405020304" pitchFamily="18" charset="0"/>
                <a:cs typeface="Times New Roman" panose="02020603050405020304" pitchFamily="18" charset="0"/>
              </a:rPr>
              <a:t>   В нашей </a:t>
            </a:r>
            <a:r>
              <a:rPr lang="ru-RU" sz="2400" dirty="0">
                <a:latin typeface="Times New Roman" panose="02020603050405020304" pitchFamily="18" charset="0"/>
                <a:cs typeface="Times New Roman" panose="02020603050405020304" pitchFamily="18" charset="0"/>
              </a:rPr>
              <a:t>школе </a:t>
            </a:r>
            <a:r>
              <a:rPr lang="ru-RU" sz="2400" dirty="0" smtClean="0">
                <a:latin typeface="Times New Roman" panose="02020603050405020304" pitchFamily="18" charset="0"/>
                <a:cs typeface="Times New Roman" panose="02020603050405020304" pitchFamily="18" charset="0"/>
              </a:rPr>
              <a:t> работает «Центр </a:t>
            </a:r>
            <a:r>
              <a:rPr lang="ru-RU" sz="2400" dirty="0">
                <a:latin typeface="Times New Roman" panose="02020603050405020304" pitchFamily="18" charset="0"/>
                <a:cs typeface="Times New Roman" panose="02020603050405020304" pitchFamily="18" charset="0"/>
              </a:rPr>
              <a:t>детских </a:t>
            </a:r>
            <a:r>
              <a:rPr lang="ru-RU" sz="2400" dirty="0" smtClean="0">
                <a:latin typeface="Times New Roman" panose="02020603050405020304" pitchFamily="18" charset="0"/>
                <a:cs typeface="Times New Roman" panose="02020603050405020304" pitchFamily="18" charset="0"/>
              </a:rPr>
              <a:t>инициатив», в которой   волонтёрский  отряд создаёт </a:t>
            </a:r>
            <a:r>
              <a:rPr lang="ru-RU" sz="2400" dirty="0">
                <a:latin typeface="Times New Roman" panose="02020603050405020304" pitchFamily="18" charset="0"/>
                <a:cs typeface="Times New Roman" panose="02020603050405020304" pitchFamily="18" charset="0"/>
              </a:rPr>
              <a:t>и </a:t>
            </a:r>
            <a:r>
              <a:rPr lang="ru-RU" sz="2400" dirty="0" smtClean="0">
                <a:latin typeface="Times New Roman" panose="02020603050405020304" pitchFamily="18" charset="0"/>
                <a:cs typeface="Times New Roman" panose="02020603050405020304" pitchFamily="18" charset="0"/>
              </a:rPr>
              <a:t>реализует мероприятия, проекты. </a:t>
            </a:r>
            <a:r>
              <a:rPr lang="ru-RU" sz="2400" dirty="0">
                <a:latin typeface="Times New Roman" panose="02020603050405020304" pitchFamily="18" charset="0"/>
                <a:cs typeface="Times New Roman" panose="02020603050405020304" pitchFamily="18" charset="0"/>
              </a:rPr>
              <a:t>Э</a:t>
            </a:r>
            <a:r>
              <a:rPr lang="ru-RU" sz="2400" dirty="0" smtClean="0">
                <a:latin typeface="Times New Roman" panose="02020603050405020304" pitchFamily="18" charset="0"/>
                <a:cs typeface="Times New Roman" panose="02020603050405020304" pitchFamily="18" charset="0"/>
              </a:rPr>
              <a:t>то  то место, где происходит встречи, сборы, круглый стол. Здесь </a:t>
            </a:r>
            <a:r>
              <a:rPr lang="ru-RU" sz="2400" dirty="0">
                <a:latin typeface="Times New Roman" panose="02020603050405020304" pitchFamily="18" charset="0"/>
                <a:cs typeface="Times New Roman" panose="02020603050405020304" pitchFamily="18" charset="0"/>
              </a:rPr>
              <a:t>ребята </a:t>
            </a:r>
            <a:r>
              <a:rPr lang="ru-RU" sz="2400" dirty="0" smtClean="0">
                <a:latin typeface="Times New Roman" panose="02020603050405020304" pitchFamily="18" charset="0"/>
                <a:cs typeface="Times New Roman" panose="02020603050405020304" pitchFamily="18" charset="0"/>
              </a:rPr>
              <a:t> чувствуют</a:t>
            </a:r>
            <a:r>
              <a:rPr lang="ru-RU" sz="2400" dirty="0">
                <a:latin typeface="Times New Roman" panose="02020603050405020304" pitchFamily="18" charset="0"/>
                <a:cs typeface="Times New Roman" panose="02020603050405020304" pitchFamily="18" charset="0"/>
              </a:rPr>
              <a:t> себя комфортно, уютно и даже немного хозяевами, ведь недаром она называется </a:t>
            </a:r>
            <a:r>
              <a:rPr lang="ru-RU" sz="2400" dirty="0" smtClean="0">
                <a:latin typeface="Times New Roman" panose="02020603050405020304" pitchFamily="18" charset="0"/>
                <a:cs typeface="Times New Roman" panose="02020603050405020304" pitchFamily="18" charset="0"/>
              </a:rPr>
              <a:t>центром </a:t>
            </a:r>
            <a:r>
              <a:rPr lang="ru-RU" sz="2400" dirty="0">
                <a:latin typeface="Times New Roman" panose="02020603050405020304" pitchFamily="18" charset="0"/>
                <a:cs typeface="Times New Roman" panose="02020603050405020304" pitchFamily="18" charset="0"/>
              </a:rPr>
              <a:t>детских инициатив. </a:t>
            </a:r>
            <a:endParaRPr lang="ru-RU" sz="2400" dirty="0" smtClean="0">
              <a:latin typeface="Times New Roman" panose="02020603050405020304" pitchFamily="18" charset="0"/>
              <a:cs typeface="Times New Roman" panose="02020603050405020304" pitchFamily="18" charset="0"/>
            </a:endParaRPr>
          </a:p>
          <a:p>
            <a:pPr marL="0" indent="0" algn="just">
              <a:buNone/>
            </a:pPr>
            <a:r>
              <a:rPr lang="ru-RU" sz="2400" dirty="0">
                <a:latin typeface="Times New Roman" panose="02020603050405020304" pitchFamily="18" charset="0"/>
                <a:cs typeface="Times New Roman" panose="02020603050405020304" pitchFamily="18" charset="0"/>
              </a:rPr>
              <a:t> </a:t>
            </a:r>
            <a:r>
              <a:rPr lang="ru-RU" sz="2400" dirty="0" smtClean="0">
                <a:latin typeface="Times New Roman" panose="02020603050405020304" pitchFamily="18" charset="0"/>
                <a:cs typeface="Times New Roman" panose="02020603050405020304" pitchFamily="18" charset="0"/>
              </a:rPr>
              <a:t>  В </a:t>
            </a:r>
            <a:r>
              <a:rPr lang="ru-RU" sz="2400" dirty="0">
                <a:latin typeface="Times New Roman" panose="02020603050405020304" pitchFamily="18" charset="0"/>
                <a:cs typeface="Times New Roman" panose="02020603050405020304" pitchFamily="18" charset="0"/>
              </a:rPr>
              <a:t>преддверии Дня Студента, в </a:t>
            </a:r>
            <a:r>
              <a:rPr lang="ru-RU" sz="2400" dirty="0" smtClean="0">
                <a:latin typeface="Times New Roman" panose="02020603050405020304" pitchFamily="18" charset="0"/>
                <a:cs typeface="Times New Roman" panose="02020603050405020304" pitchFamily="18" charset="0"/>
              </a:rPr>
              <a:t>центре детских инициатив </a:t>
            </a:r>
            <a:r>
              <a:rPr lang="ru-RU" sz="2400" dirty="0">
                <a:latin typeface="Times New Roman" panose="02020603050405020304" pitchFamily="18" charset="0"/>
                <a:cs typeface="Times New Roman" panose="02020603050405020304" pitchFamily="18" charset="0"/>
              </a:rPr>
              <a:t>прошла по настоящему теплая, интересная и насыщенная «Классная встреча</a:t>
            </a:r>
            <a:r>
              <a:rPr lang="ru-RU" sz="2400" dirty="0" smtClean="0">
                <a:latin typeface="Times New Roman" panose="02020603050405020304" pitchFamily="18" charset="0"/>
                <a:cs typeface="Times New Roman" panose="02020603050405020304" pitchFamily="18" charset="0"/>
              </a:rPr>
              <a:t>». На </a:t>
            </a:r>
            <a:r>
              <a:rPr lang="ru-RU" sz="2400" dirty="0">
                <a:latin typeface="Times New Roman" panose="02020603050405020304" pitchFamily="18" charset="0"/>
                <a:cs typeface="Times New Roman" panose="02020603050405020304" pitchFamily="18" charset="0"/>
              </a:rPr>
              <a:t>встречу </a:t>
            </a:r>
            <a:r>
              <a:rPr lang="ru-RU" sz="2400" dirty="0" smtClean="0">
                <a:latin typeface="Times New Roman" panose="02020603050405020304" pitchFamily="18" charset="0"/>
                <a:cs typeface="Times New Roman" panose="02020603050405020304" pitchFamily="18" charset="0"/>
              </a:rPr>
              <a:t> был приглашен </a:t>
            </a:r>
            <a:r>
              <a:rPr lang="ru-RU" sz="2400" dirty="0">
                <a:latin typeface="Times New Roman" panose="02020603050405020304" pitchFamily="18" charset="0"/>
                <a:cs typeface="Times New Roman" panose="02020603050405020304" pitchFamily="18" charset="0"/>
              </a:rPr>
              <a:t>выпускник 2024 года, ныне студент первого курса Куйбышевского политехнического колледжа Савкин </a:t>
            </a:r>
            <a:r>
              <a:rPr lang="ru-RU" sz="2400" dirty="0" smtClean="0">
                <a:latin typeface="Times New Roman" panose="02020603050405020304" pitchFamily="18" charset="0"/>
                <a:cs typeface="Times New Roman" panose="02020603050405020304" pitchFamily="18" charset="0"/>
              </a:rPr>
              <a:t>Никита. Гость рассказывал  </a:t>
            </a:r>
            <a:r>
              <a:rPr lang="ru-RU" sz="2400" dirty="0">
                <a:latin typeface="Times New Roman" panose="02020603050405020304" pitchFamily="18" charset="0"/>
                <a:cs typeface="Times New Roman" panose="02020603050405020304" pitchFamily="18" charset="0"/>
              </a:rPr>
              <a:t>про основные моменты поступления в учебное заведение, какие есть направления и факультеты. Конечно же не обошлось без рассказа о насыщенной и яркой студенческой жизни. А ещё он поделился опытом сдачи экзаменов </a:t>
            </a:r>
            <a:r>
              <a:rPr lang="ru-RU" sz="2400" dirty="0" smtClean="0">
                <a:latin typeface="Times New Roman" panose="02020603050405020304" pitchFamily="18" charset="0"/>
                <a:cs typeface="Times New Roman" panose="02020603050405020304" pitchFamily="18" charset="0"/>
              </a:rPr>
              <a:t>. Подытожил </a:t>
            </a:r>
            <a:r>
              <a:rPr lang="ru-RU" sz="2400" dirty="0">
                <a:latin typeface="Times New Roman" panose="02020603050405020304" pitchFamily="18" charset="0"/>
                <a:cs typeface="Times New Roman" panose="02020603050405020304" pitchFamily="18" charset="0"/>
              </a:rPr>
              <a:t>Никита свою речь напутственными словами и </a:t>
            </a:r>
            <a:r>
              <a:rPr lang="ru-RU" sz="2400" dirty="0" smtClean="0">
                <a:latin typeface="Times New Roman" panose="02020603050405020304" pitchFamily="18" charset="0"/>
                <a:cs typeface="Times New Roman" panose="02020603050405020304" pitchFamily="18" charset="0"/>
              </a:rPr>
              <a:t>рекомендациями.</a:t>
            </a:r>
          </a:p>
          <a:p>
            <a:pPr algn="just"/>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hlinkClick r:id="rId2"/>
              </a:rPr>
              <a:t>https://</a:t>
            </a:r>
            <a:r>
              <a:rPr lang="en-US" sz="2400" dirty="0" smtClean="0">
                <a:latin typeface="Times New Roman" panose="02020603050405020304" pitchFamily="18" charset="0"/>
                <a:cs typeface="Times New Roman" panose="02020603050405020304" pitchFamily="18" charset="0"/>
                <a:hlinkClick r:id="rId2"/>
              </a:rPr>
              <a:t>vk.com/wall-177506569_683</a:t>
            </a:r>
            <a:endParaRPr lang="ru-RU" sz="24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948057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12098215" cy="6688184"/>
          </a:xfrm>
        </p:spPr>
        <p:txBody>
          <a:bodyPr/>
          <a:lstStyle/>
          <a:p>
            <a:endParaRPr lang="ru-RU" dirty="0"/>
          </a:p>
        </p:txBody>
      </p:sp>
      <p:sp>
        <p:nvSpPr>
          <p:cNvPr id="3" name="Объект 2"/>
          <p:cNvSpPr>
            <a:spLocks noGrp="1"/>
          </p:cNvSpPr>
          <p:nvPr>
            <p:ph idx="1"/>
          </p:nvPr>
        </p:nvSpPr>
        <p:spPr>
          <a:xfrm>
            <a:off x="323193" y="977462"/>
            <a:ext cx="11342832" cy="4382106"/>
          </a:xfrm>
        </p:spPr>
        <p:txBody>
          <a:bodyPr>
            <a:normAutofit fontScale="92500" lnSpcReduction="20000"/>
          </a:bodyPr>
          <a:lstStyle/>
          <a:p>
            <a:pPr marL="0" indent="0" algn="just">
              <a:buNone/>
            </a:pPr>
            <a:r>
              <a:rPr lang="ru-RU" sz="2400" dirty="0" smtClean="0">
                <a:latin typeface="Times New Roman" panose="02020603050405020304" pitchFamily="18" charset="0"/>
                <a:cs typeface="Times New Roman" panose="02020603050405020304" pitchFamily="18" charset="0"/>
              </a:rPr>
              <a:t>    </a:t>
            </a:r>
          </a:p>
          <a:p>
            <a:pPr marL="0" indent="0" algn="just">
              <a:buNone/>
            </a:pPr>
            <a:r>
              <a:rPr lang="ru-RU" sz="2400" dirty="0" smtClean="0">
                <a:latin typeface="Times New Roman" panose="02020603050405020304" pitchFamily="18" charset="0"/>
                <a:cs typeface="Times New Roman" panose="02020603050405020304" pitchFamily="18" charset="0"/>
              </a:rPr>
              <a:t>  В </a:t>
            </a:r>
            <a:r>
              <a:rPr lang="ru-RU" sz="2400" dirty="0">
                <a:latin typeface="Times New Roman" panose="02020603050405020304" pitchFamily="18" charset="0"/>
                <a:cs typeface="Times New Roman" panose="02020603050405020304" pitchFamily="18" charset="0"/>
              </a:rPr>
              <a:t>преддверии 23 февраля в </a:t>
            </a:r>
            <a:r>
              <a:rPr lang="ru-RU" sz="2400" dirty="0" smtClean="0">
                <a:latin typeface="Times New Roman" panose="02020603050405020304" pitchFamily="18" charset="0"/>
                <a:cs typeface="Times New Roman" panose="02020603050405020304" pitchFamily="18" charset="0"/>
              </a:rPr>
              <a:t>центре детских инициатив  </a:t>
            </a:r>
            <a:r>
              <a:rPr lang="ru-RU" sz="2400" dirty="0">
                <a:latin typeface="Times New Roman" panose="02020603050405020304" pitchFamily="18" charset="0"/>
                <a:cs typeface="Times New Roman" panose="02020603050405020304" pitchFamily="18" charset="0"/>
              </a:rPr>
              <a:t>прошла классная встреча «Герои России специальной военной операции</a:t>
            </a:r>
            <a:r>
              <a:rPr lang="ru-RU" sz="2400" dirty="0" smtClean="0">
                <a:latin typeface="Times New Roman" panose="02020603050405020304" pitchFamily="18" charset="0"/>
                <a:cs typeface="Times New Roman" panose="02020603050405020304" pitchFamily="18" charset="0"/>
              </a:rPr>
              <a:t>». На </a:t>
            </a:r>
            <a:r>
              <a:rPr lang="ru-RU" sz="2400" dirty="0">
                <a:latin typeface="Times New Roman" panose="02020603050405020304" pitchFamily="18" charset="0"/>
                <a:cs typeface="Times New Roman" panose="02020603050405020304" pitchFamily="18" charset="0"/>
              </a:rPr>
              <a:t>эту встречу был приглашен ветеран специальной военной операции Феденков Алексей Александрович. Сейчас он находится в отпуске и согласился приехать и поделиться с ребятами личным опытом и воспоминаниями. Алексей Александрович пришёл вместе с депутатом Совета депутатов Куйбышевского муниципального района </a:t>
            </a:r>
            <a:r>
              <a:rPr lang="ru-RU" sz="2400" dirty="0" err="1">
                <a:latin typeface="Times New Roman" panose="02020603050405020304" pitchFamily="18" charset="0"/>
                <a:cs typeface="Times New Roman" panose="02020603050405020304" pitchFamily="18" charset="0"/>
              </a:rPr>
              <a:t>Барабанщиковым</a:t>
            </a:r>
            <a:r>
              <a:rPr lang="ru-RU" sz="2400" dirty="0">
                <a:latin typeface="Times New Roman" panose="02020603050405020304" pitchFamily="18" charset="0"/>
                <a:cs typeface="Times New Roman" panose="02020603050405020304" pitchFamily="18" charset="0"/>
              </a:rPr>
              <a:t> Олегом Викторовичем</a:t>
            </a:r>
            <a:r>
              <a:rPr lang="ru-RU" sz="2400" dirty="0" smtClean="0">
                <a:latin typeface="Times New Roman" panose="02020603050405020304" pitchFamily="18" charset="0"/>
                <a:cs typeface="Times New Roman" panose="02020603050405020304" pitchFamily="18" charset="0"/>
              </a:rPr>
              <a:t>. Ребята </a:t>
            </a:r>
            <a:r>
              <a:rPr lang="ru-RU" sz="2400" dirty="0">
                <a:latin typeface="Times New Roman" panose="02020603050405020304" pitchFamily="18" charset="0"/>
                <a:cs typeface="Times New Roman" panose="02020603050405020304" pitchFamily="18" charset="0"/>
              </a:rPr>
              <a:t>задавали Алексею Александровичу много вопросов — о быте в условиях спецоперации, вооружении наших солдат, ведении боевых действий. Обучающиеся спросили, приходят ли письма к солдатам на передовую. Участник СВО поблагодарил ребят и сказал, что детские открытки и письма они с волнением читают, что моральная поддержка родных и всего общества очень важна для солдат</a:t>
            </a:r>
            <a:r>
              <a:rPr lang="ru-RU" sz="2400" dirty="0" smtClean="0">
                <a:latin typeface="Times New Roman" panose="02020603050405020304" pitchFamily="18" charset="0"/>
                <a:cs typeface="Times New Roman" panose="02020603050405020304" pitchFamily="18" charset="0"/>
              </a:rPr>
              <a:t>. Классная </a:t>
            </a:r>
            <a:r>
              <a:rPr lang="ru-RU" sz="2400" dirty="0">
                <a:latin typeface="Times New Roman" panose="02020603050405020304" pitchFamily="18" charset="0"/>
                <a:cs typeface="Times New Roman" panose="02020603050405020304" pitchFamily="18" charset="0"/>
              </a:rPr>
              <a:t>встреча стала значимым событием для обучающихся школы, предоставив возможность узнать о военных буднях и трудностях, с которыми сталкиваются военнослужащие.</a:t>
            </a:r>
          </a:p>
          <a:p>
            <a:pPr marL="0" indent="0" algn="just">
              <a:buNone/>
            </a:pPr>
            <a:r>
              <a:rPr lang="en-US" sz="2400" dirty="0">
                <a:latin typeface="Times New Roman" panose="02020603050405020304" pitchFamily="18" charset="0"/>
                <a:cs typeface="Times New Roman" panose="02020603050405020304" pitchFamily="18" charset="0"/>
              </a:rPr>
              <a:t> https://vk.com/wall-177506569_710</a:t>
            </a:r>
            <a:endParaRPr lang="ru-RU" sz="2400" dirty="0">
              <a:latin typeface="Times New Roman" panose="02020603050405020304" pitchFamily="18" charset="0"/>
              <a:cs typeface="Times New Roman" panose="02020603050405020304" pitchFamily="18" charset="0"/>
            </a:endParaRPr>
          </a:p>
          <a:p>
            <a:pPr marL="0" indent="0">
              <a:buNone/>
            </a:pPr>
            <a:endParaRPr lang="ru-RU" dirty="0"/>
          </a:p>
        </p:txBody>
      </p:sp>
    </p:spTree>
    <p:extLst>
      <p:ext uri="{BB962C8B-B14F-4D97-AF65-F5344CB8AC3E}">
        <p14:creationId xmlns:p14="http://schemas.microsoft.com/office/powerpoint/2010/main" val="15899336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62514" y="905722"/>
            <a:ext cx="9404723" cy="1400530"/>
          </a:xfrm>
        </p:spPr>
        <p:txBody>
          <a:bodyPr/>
          <a:lstStyle/>
          <a:p>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4362274" y="183838"/>
            <a:ext cx="3498209" cy="3120705"/>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818" y="3775045"/>
            <a:ext cx="5145248" cy="3011649"/>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96125" y="3775045"/>
            <a:ext cx="6495875" cy="3011649"/>
          </a:xfrm>
          <a:prstGeom prst="rect">
            <a:avLst/>
          </a:prstGeom>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97427" y="75498"/>
            <a:ext cx="3857625" cy="3552451"/>
          </a:xfrm>
          <a:prstGeom prst="rect">
            <a:avLst/>
          </a:prstGeom>
        </p:spPr>
      </p:pic>
      <p:pic>
        <p:nvPicPr>
          <p:cNvPr id="8" name="Рисунок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90818" y="75209"/>
            <a:ext cx="3892491" cy="3405930"/>
          </a:xfrm>
          <a:prstGeom prst="rect">
            <a:avLst/>
          </a:prstGeom>
        </p:spPr>
      </p:pic>
    </p:spTree>
    <p:extLst>
      <p:ext uri="{BB962C8B-B14F-4D97-AF65-F5344CB8AC3E}">
        <p14:creationId xmlns:p14="http://schemas.microsoft.com/office/powerpoint/2010/main" val="393214100"/>
      </p:ext>
    </p:extLst>
  </p:cSld>
  <p:clrMapOvr>
    <a:masterClrMapping/>
  </p:clrMapOvr>
  <p:transition spd="med">
    <p:pull/>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91775" y="3433313"/>
            <a:ext cx="5594349" cy="3321170"/>
          </a:xfr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82540" y="69010"/>
            <a:ext cx="6059935" cy="3303917"/>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679" y="69010"/>
            <a:ext cx="5794789" cy="3303918"/>
          </a:xfrm>
          <a:prstGeom prst="rect">
            <a:avLst/>
          </a:prstGeom>
        </p:spPr>
      </p:pic>
    </p:spTree>
    <p:extLst>
      <p:ext uri="{BB962C8B-B14F-4D97-AF65-F5344CB8AC3E}">
        <p14:creationId xmlns:p14="http://schemas.microsoft.com/office/powerpoint/2010/main" val="24368574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5943" y="130630"/>
            <a:ext cx="11704320" cy="548244"/>
          </a:xfrm>
        </p:spPr>
        <p:txBody>
          <a:bodyPr/>
          <a:lstStyle/>
          <a:p>
            <a:pPr algn="ctr"/>
            <a:r>
              <a:rPr lang="ru-RU" sz="2800" u="sng" dirty="0" smtClean="0">
                <a:latin typeface="Times New Roman" panose="02020603050405020304" pitchFamily="18" charset="0"/>
                <a:cs typeface="Times New Roman" panose="02020603050405020304" pitchFamily="18" charset="0"/>
              </a:rPr>
              <a:t>«С любовью и  заботой: посещение  дома  милосердия»</a:t>
            </a:r>
            <a:endParaRPr lang="ru-RU" sz="2800" u="sng"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60359" y="961697"/>
            <a:ext cx="11960847" cy="5896303"/>
          </a:xfrm>
        </p:spPr>
        <p:txBody>
          <a:bodyPr>
            <a:normAutofit/>
          </a:bodyPr>
          <a:lstStyle/>
          <a:p>
            <a:pPr marL="0" indent="0" algn="just">
              <a:buNone/>
            </a:pPr>
            <a:r>
              <a:rPr lang="ru-RU" sz="2400" dirty="0" smtClean="0">
                <a:latin typeface="Times New Roman" panose="02020603050405020304" pitchFamily="18" charset="0"/>
                <a:cs typeface="Times New Roman" panose="02020603050405020304" pitchFamily="18" charset="0"/>
              </a:rPr>
              <a:t>    Активисты  волонтёрского отряда «Твори добро» не оставляют без внимания «Куйбышевский </a:t>
            </a:r>
            <a:r>
              <a:rPr lang="ru-RU" sz="2400" dirty="0">
                <a:latin typeface="Times New Roman" panose="02020603050405020304" pitchFamily="18" charset="0"/>
                <a:cs typeface="Times New Roman" panose="02020603050405020304" pitchFamily="18" charset="0"/>
              </a:rPr>
              <a:t>дом-интернат для престарелых и инвалидов», куда </a:t>
            </a:r>
            <a:r>
              <a:rPr lang="ru-RU" sz="2400" dirty="0" smtClean="0">
                <a:latin typeface="Times New Roman" panose="02020603050405020304" pitchFamily="18" charset="0"/>
                <a:cs typeface="Times New Roman" panose="02020603050405020304" pitchFamily="18" charset="0"/>
              </a:rPr>
              <a:t>передают </a:t>
            </a:r>
            <a:r>
              <a:rPr lang="ru-RU" sz="2400" dirty="0">
                <a:latin typeface="Times New Roman" panose="02020603050405020304" pitchFamily="18" charset="0"/>
                <a:cs typeface="Times New Roman" panose="02020603050405020304" pitchFamily="18" charset="0"/>
              </a:rPr>
              <a:t>средства индивидуальной </a:t>
            </a:r>
            <a:r>
              <a:rPr lang="ru-RU" sz="2400" dirty="0" smtClean="0">
                <a:latin typeface="Times New Roman" panose="02020603050405020304" pitchFamily="18" charset="0"/>
                <a:cs typeface="Times New Roman" panose="02020603050405020304" pitchFamily="18" charset="0"/>
              </a:rPr>
              <a:t>гигиены,  </a:t>
            </a:r>
            <a:r>
              <a:rPr lang="ru-RU" sz="2400" dirty="0">
                <a:latin typeface="Times New Roman" panose="02020603050405020304" pitchFamily="18" charset="0"/>
                <a:cs typeface="Times New Roman" panose="02020603050405020304" pitchFamily="18" charset="0"/>
              </a:rPr>
              <a:t>сладкие угощения к </a:t>
            </a:r>
            <a:r>
              <a:rPr lang="ru-RU" sz="2400" dirty="0" smtClean="0">
                <a:latin typeface="Times New Roman" panose="02020603050405020304" pitchFamily="18" charset="0"/>
                <a:cs typeface="Times New Roman" panose="02020603050405020304" pitchFamily="18" charset="0"/>
              </a:rPr>
              <a:t>чаю, подарки сделанные своими руками,  а также читают стихи и поют песни. Самое </a:t>
            </a:r>
            <a:r>
              <a:rPr lang="ru-RU" sz="2400" dirty="0">
                <a:latin typeface="Times New Roman" panose="02020603050405020304" pitchFamily="18" charset="0"/>
                <a:cs typeface="Times New Roman" panose="02020603050405020304" pitchFamily="18" charset="0"/>
              </a:rPr>
              <a:t>главное, что в такие моменты люди перестают чувствовать себя одинокими, получая заботу и внимание. А </a:t>
            </a:r>
            <a:r>
              <a:rPr lang="ru-RU" sz="2400" dirty="0" smtClean="0">
                <a:latin typeface="Times New Roman" panose="02020603050405020304" pitchFamily="18" charset="0"/>
                <a:cs typeface="Times New Roman" panose="02020603050405020304" pitchFamily="18" charset="0"/>
              </a:rPr>
              <a:t>иногда </a:t>
            </a:r>
            <a:r>
              <a:rPr lang="ru-RU" sz="2400" dirty="0">
                <a:latin typeface="Times New Roman" panose="02020603050405020304" pitchFamily="18" charset="0"/>
                <a:cs typeface="Times New Roman" panose="02020603050405020304" pitchFamily="18" charset="0"/>
              </a:rPr>
              <a:t>это ценнее любых материальных благ. </a:t>
            </a:r>
            <a:endParaRPr lang="ru-RU" sz="2400" dirty="0" smtClean="0">
              <a:latin typeface="Times New Roman" panose="02020603050405020304" pitchFamily="18" charset="0"/>
              <a:cs typeface="Times New Roman" panose="02020603050405020304" pitchFamily="18" charset="0"/>
            </a:endParaRPr>
          </a:p>
          <a:p>
            <a:pPr marL="0" indent="0" algn="just">
              <a:buNone/>
            </a:pPr>
            <a:endParaRPr lang="ru-RU" sz="2400" dirty="0">
              <a:latin typeface="Times New Roman" panose="02020603050405020304" pitchFamily="18" charset="0"/>
              <a:cs typeface="Times New Roman" panose="02020603050405020304" pitchFamily="18" charset="0"/>
            </a:endParaRPr>
          </a:p>
          <a:p>
            <a:pPr marL="0" indent="0" algn="just">
              <a:buNone/>
            </a:pPr>
            <a:endParaRPr lang="ru-RU" sz="2400" dirty="0" smtClean="0">
              <a:latin typeface="Times New Roman" panose="02020603050405020304" pitchFamily="18" charset="0"/>
              <a:cs typeface="Times New Roman" panose="02020603050405020304" pitchFamily="18" charset="0"/>
            </a:endParaRPr>
          </a:p>
          <a:p>
            <a:pPr marL="0" indent="0" algn="just">
              <a:buNone/>
            </a:pPr>
            <a:endParaRPr lang="ru-RU" sz="2400" dirty="0">
              <a:latin typeface="Times New Roman" panose="02020603050405020304" pitchFamily="18" charset="0"/>
              <a:cs typeface="Times New Roman" panose="02020603050405020304" pitchFamily="18" charset="0"/>
            </a:endParaRPr>
          </a:p>
        </p:txBody>
      </p:sp>
      <p:pic>
        <p:nvPicPr>
          <p:cNvPr id="1032" name="Picture 8" descr="Picture backgrou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2353" y="3456868"/>
            <a:ext cx="8191500" cy="33389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944087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0628" y="45833"/>
            <a:ext cx="5812971" cy="3783218"/>
          </a:xfr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50973" y="45833"/>
            <a:ext cx="5840729" cy="3783218"/>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0629" y="3984170"/>
            <a:ext cx="5839097" cy="2873829"/>
          </a:xfrm>
          <a:prstGeom prst="rect">
            <a:avLst/>
          </a:prstGeom>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50973" y="3984171"/>
            <a:ext cx="5840730" cy="2873829"/>
          </a:xfrm>
          <a:prstGeom prst="rect">
            <a:avLst/>
          </a:prstGeom>
        </p:spPr>
      </p:pic>
    </p:spTree>
    <p:extLst>
      <p:ext uri="{BB962C8B-B14F-4D97-AF65-F5344CB8AC3E}">
        <p14:creationId xmlns:p14="http://schemas.microsoft.com/office/powerpoint/2010/main" val="205598818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6754" y="209005"/>
            <a:ext cx="11900263" cy="6544491"/>
          </a:xfrm>
        </p:spPr>
        <p:txBody>
          <a:bodyPr/>
          <a:lstStyle/>
          <a:p>
            <a:pPr algn="ctr"/>
            <a:r>
              <a:rPr lang="ru-RU" sz="2800" u="sng" dirty="0" smtClean="0">
                <a:latin typeface="Times New Roman" panose="02020603050405020304" pitchFamily="18" charset="0"/>
                <a:cs typeface="Times New Roman" panose="02020603050405020304" pitchFamily="18" charset="0"/>
              </a:rPr>
              <a:t>"Вместе к успеху: итоги  работы  волонтёрского  отряда </a:t>
            </a:r>
            <a:br>
              <a:rPr lang="ru-RU" sz="2800" u="sng" dirty="0" smtClean="0">
                <a:latin typeface="Times New Roman" panose="02020603050405020304" pitchFamily="18" charset="0"/>
                <a:cs typeface="Times New Roman" panose="02020603050405020304" pitchFamily="18" charset="0"/>
              </a:rPr>
            </a:br>
            <a:r>
              <a:rPr lang="ru-RU" sz="2800" u="sng" dirty="0" smtClean="0">
                <a:latin typeface="Times New Roman" panose="02020603050405020304" pitchFamily="18" charset="0"/>
                <a:cs typeface="Times New Roman" panose="02020603050405020304" pitchFamily="18" charset="0"/>
              </a:rPr>
              <a:t>«Твори  Добро»"</a:t>
            </a:r>
            <a:endParaRPr lang="ru-RU" sz="2800" u="sng"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56753" y="1274618"/>
            <a:ext cx="11900263" cy="5478878"/>
          </a:xfrm>
        </p:spPr>
        <p:txBody>
          <a:bodyPr/>
          <a:lstStyle/>
          <a:p>
            <a:pPr marL="0" indent="0" algn="just">
              <a:buNone/>
            </a:pPr>
            <a:r>
              <a:rPr lang="ru-RU" dirty="0" smtClean="0">
                <a:latin typeface="Times New Roman" panose="02020603050405020304" pitchFamily="18" charset="0"/>
                <a:cs typeface="Times New Roman" panose="02020603050405020304" pitchFamily="18" charset="0"/>
              </a:rPr>
              <a:t>       В заключении хотелось бы отметить, что волонтёрская деятельность создаёт благоприятные условия для развития личности, помогая проявиться индивидуальности, развиться, устояться, обрести избирательность и устойчивость к социальным воздействиям, помогает социализироваться. Волонтёрское движение – это перспективное, активное будущее  для выпускников школ. </a:t>
            </a:r>
          </a:p>
          <a:p>
            <a:pPr marL="0" indent="0" algn="just">
              <a:buNone/>
            </a:pPr>
            <a:r>
              <a:rPr lang="ru-RU" dirty="0" smtClean="0">
                <a:latin typeface="Times New Roman" panose="02020603050405020304" pitchFamily="18" charset="0"/>
                <a:cs typeface="Times New Roman" panose="02020603050405020304" pitchFamily="18" charset="0"/>
              </a:rPr>
              <a:t>Цели и задачи, поставленные на учебный год, волонтеры отряда «Твори добро» выполнили. Реализованы все социально – значимые проекты и акции.</a:t>
            </a:r>
          </a:p>
          <a:p>
            <a:endParaRPr lang="ru-RU" dirty="0">
              <a:latin typeface="Times New Roman" panose="02020603050405020304" pitchFamily="18" charset="0"/>
              <a:cs typeface="Times New Roman" panose="02020603050405020304" pitchFamily="18" charset="0"/>
            </a:endParaRPr>
          </a:p>
          <a:p>
            <a:endParaRPr lang="ru-RU" dirty="0" smtClean="0"/>
          </a:p>
          <a:p>
            <a:endParaRPr lang="ru-RU" dirty="0"/>
          </a:p>
          <a:p>
            <a:pPr algn="ctr"/>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27890" y="3515710"/>
            <a:ext cx="6968358" cy="3145221"/>
          </a:xfrm>
          <a:prstGeom prst="rect">
            <a:avLst/>
          </a:prstGeom>
        </p:spPr>
      </p:pic>
    </p:spTree>
    <p:extLst>
      <p:ext uri="{BB962C8B-B14F-4D97-AF65-F5344CB8AC3E}">
        <p14:creationId xmlns:p14="http://schemas.microsoft.com/office/powerpoint/2010/main" val="344064983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89355" y="452718"/>
            <a:ext cx="11293342" cy="5921956"/>
          </a:xfrm>
        </p:spPr>
      </p:pic>
    </p:spTree>
    <p:extLst>
      <p:ext uri="{BB962C8B-B14F-4D97-AF65-F5344CB8AC3E}">
        <p14:creationId xmlns:p14="http://schemas.microsoft.com/office/powerpoint/2010/main" val="288315409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911</TotalTime>
  <Words>1748</Words>
  <Application>Microsoft Office PowerPoint</Application>
  <PresentationFormat>Широкоэкранный</PresentationFormat>
  <Paragraphs>101</Paragraphs>
  <Slides>36</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36</vt:i4>
      </vt:variant>
    </vt:vector>
  </HeadingPairs>
  <TitlesOfParts>
    <vt:vector size="42" baseType="lpstr">
      <vt:lpstr>Arial</vt:lpstr>
      <vt:lpstr>Calibri</vt:lpstr>
      <vt:lpstr>Century Gothic</vt:lpstr>
      <vt:lpstr>Times New Roman</vt:lpstr>
      <vt:lpstr>Wingdings 3</vt:lpstr>
      <vt:lpstr>Ион</vt:lpstr>
      <vt:lpstr>Государственное  бюджетное  общеобразовательное  учреждение Новосибирской области  «Коррекционная  школа – интернат» </vt:lpstr>
      <vt:lpstr>«Твори добро»</vt:lpstr>
      <vt:lpstr>Презентация PowerPoint</vt:lpstr>
      <vt:lpstr> Целью волонтёрской деятельности в школе является:</vt:lpstr>
      <vt:lpstr>                               Задачи:</vt:lpstr>
      <vt:lpstr>Презентация PowerPoint</vt:lpstr>
      <vt:lpstr> </vt:lpstr>
      <vt:lpstr>Презентация PowerPoint</vt:lpstr>
      <vt:lpstr>Презентация PowerPoint</vt:lpstr>
      <vt:lpstr>Презентация PowerPoint</vt:lpstr>
      <vt:lpstr> </vt:lpstr>
      <vt:lpstr>Презентация PowerPoint</vt:lpstr>
      <vt:lpstr>Презентация PowerPoint</vt:lpstr>
      <vt:lpstr> «Слово о мире: детям и солдатам»</vt:lpstr>
      <vt:lpstr>Презентация PowerPoint</vt:lpstr>
      <vt:lpstr>Презентация PowerPoint</vt:lpstr>
      <vt:lpstr> Трудно птицам зимовать, Надо птицам помогать!</vt:lpstr>
      <vt:lpstr>Презентация PowerPoint</vt:lpstr>
      <vt:lpstr>«Миска добра»</vt:lpstr>
      <vt:lpstr>«Любят взрослые и дети» </vt:lpstr>
      <vt:lpstr>Презентация PowerPoint</vt:lpstr>
      <vt:lpstr>                                  </vt:lpstr>
      <vt:lpstr>Презентация PowerPoint</vt:lpstr>
      <vt:lpstr>Презентация PowerPoint</vt:lpstr>
      <vt:lpstr>Презентация PowerPoint</vt:lpstr>
      <vt:lpstr> «Вместе к чистоте: волонтёры за порядок»</vt:lpstr>
      <vt:lpstr>Презентация PowerPoint</vt:lpstr>
      <vt:lpstr>«Доброе утро: двигайся вместе с волонтёрами»</vt:lpstr>
      <vt:lpstr>«Центр детских инициатив»</vt:lpstr>
      <vt:lpstr>Презентация PowerPoint</vt:lpstr>
      <vt:lpstr>Презентация PowerPoint</vt:lpstr>
      <vt:lpstr>Презентация PowerPoint</vt:lpstr>
      <vt:lpstr>«С любовью и  заботой: посещение  дома  милосердия»</vt:lpstr>
      <vt:lpstr>Презентация PowerPoint</vt:lpstr>
      <vt:lpstr>"Вместе к успеху: итоги  работы  волонтёрского  отряда  «Твори  Добро»"</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User</cp:lastModifiedBy>
  <cp:revision>98</cp:revision>
  <dcterms:created xsi:type="dcterms:W3CDTF">2025-03-26T01:33:30Z</dcterms:created>
  <dcterms:modified xsi:type="dcterms:W3CDTF">2025-09-17T10:17:47Z</dcterms:modified>
</cp:coreProperties>
</file>