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70" r:id="rId4"/>
    <p:sldId id="260" r:id="rId5"/>
    <p:sldId id="290" r:id="rId6"/>
    <p:sldId id="291" r:id="rId7"/>
    <p:sldId id="271" r:id="rId8"/>
    <p:sldId id="274" r:id="rId9"/>
    <p:sldId id="292" r:id="rId10"/>
    <p:sldId id="293" r:id="rId11"/>
    <p:sldId id="294" r:id="rId12"/>
    <p:sldId id="296" r:id="rId13"/>
    <p:sldId id="297" r:id="rId14"/>
    <p:sldId id="298" r:id="rId15"/>
    <p:sldId id="299" r:id="rId16"/>
    <p:sldId id="285" r:id="rId17"/>
    <p:sldId id="286" r:id="rId18"/>
    <p:sldId id="287" r:id="rId19"/>
    <p:sldId id="288" r:id="rId20"/>
    <p:sldId id="289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18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12" autoAdjust="0"/>
  </p:normalViewPr>
  <p:slideViewPr>
    <p:cSldViewPr>
      <p:cViewPr>
        <p:scale>
          <a:sx n="116" d="100"/>
          <a:sy n="116" d="100"/>
        </p:scale>
        <p:origin x="-149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CADEE-7873-4E7F-BAD7-4E7E7799E4EA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64800-CDF1-4A84-96EA-ACB2B61906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F59BD-75BB-4E74-9648-CD04C7DED863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5EE81-5826-4511-A049-4413552F9C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64B38-F3B3-4A7D-9F24-12391A741E38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612F4-0C63-4F77-B561-3B072CD54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37402-8A42-492A-B4FF-A6B1A4A5A670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BE52E3-954E-4668-B067-FC2BC13C9B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C6B58-A29C-478F-A966-763CA8F939B5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5C569-C06F-4877-A757-2C45BEC162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60F35E-0820-441A-898E-28162C1A0809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E50EC-0F9B-48C8-9F41-86950702C3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BC112-F6D4-4214-A37C-39AEFCD658AC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FE08B-380C-4921-BF94-5769A1164B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9633A-DBFB-4C5E-95C0-94B41A82F2A0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6A684-57B1-48CE-B160-FC416F9166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5D590-E8D1-42A0-8064-FB0B10E964AF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DD7C3-D2C9-44CE-AE45-EE39CBC091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F0F85-707B-46DA-B0A9-36543D569BE4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357E0-896A-4968-8A63-537BD85DEE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9B45C-1B67-4E59-A318-DC8187EA5B30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31C40-BE7F-4CF9-BF91-A398D4B88A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D6F352-BA0F-4169-A44F-F943674EED95}" type="datetimeFigureOut">
              <a:rPr lang="ru-RU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0170505-2940-4D88-926A-382EB8EC04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9" r:id="rId9"/>
    <p:sldLayoutId id="2147483717" r:id="rId10"/>
    <p:sldLayoutId id="2147483718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Рисунок 3" descr="img0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929063"/>
            <a:ext cx="401955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27584" y="404664"/>
            <a:ext cx="638762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i="1" dirty="0">
                <a:latin typeface="+mn-lt"/>
              </a:rPr>
              <a:t>Краевое государственное бюджетное общеобразовательное учреждение,</a:t>
            </a:r>
          </a:p>
          <a:p>
            <a:pPr algn="ctr"/>
            <a:r>
              <a:rPr lang="ru-RU" sz="1200" b="1" i="1" dirty="0">
                <a:latin typeface="+mn-lt"/>
              </a:rPr>
              <a:t>реализующее адаптированные основные общеобразовательные программы  «Школа-интернат </a:t>
            </a:r>
            <a:r>
              <a:rPr lang="ru-RU" sz="1200" b="1" i="1" dirty="0" smtClean="0">
                <a:latin typeface="+mn-lt"/>
              </a:rPr>
              <a:t>№ 1</a:t>
            </a:r>
            <a:r>
              <a:rPr lang="ru-RU" sz="1200" b="1" i="1" dirty="0">
                <a:latin typeface="+mn-lt"/>
              </a:rPr>
              <a:t>»</a:t>
            </a:r>
          </a:p>
          <a:p>
            <a:pPr algn="ctr"/>
            <a:endParaRPr lang="ru-RU" sz="5000" b="1" i="1" dirty="0">
              <a:latin typeface="+mn-lt"/>
            </a:endParaRPr>
          </a:p>
          <a:p>
            <a:pPr algn="ctr"/>
            <a:r>
              <a:rPr lang="ru-RU" sz="5000" b="1" i="1" dirty="0" smtClean="0">
                <a:latin typeface="+mn-lt"/>
              </a:rPr>
              <a:t>Презентация </a:t>
            </a:r>
          </a:p>
          <a:p>
            <a:pPr algn="ctr"/>
            <a:r>
              <a:rPr lang="ru-RU" sz="3000" b="1" i="1" dirty="0" smtClean="0">
                <a:latin typeface="+mn-lt"/>
              </a:rPr>
              <a:t>на тему: «Организация работы с  родителями по созданию условий для социально-коммуникативного развития детей»</a:t>
            </a:r>
          </a:p>
          <a:p>
            <a:pPr algn="r"/>
            <a:r>
              <a:rPr lang="ru-RU" sz="1200" b="1" i="1" dirty="0" smtClean="0">
                <a:latin typeface="+mn-lt"/>
              </a:rPr>
              <a:t>Воспитатель: </a:t>
            </a:r>
            <a:r>
              <a:rPr lang="ru-RU" sz="1200" b="1" i="1" dirty="0" err="1" smtClean="0">
                <a:latin typeface="+mn-lt"/>
              </a:rPr>
              <a:t>Теклева</a:t>
            </a:r>
            <a:r>
              <a:rPr lang="ru-RU" sz="1200" b="1" i="1" dirty="0" smtClean="0">
                <a:latin typeface="+mn-lt"/>
              </a:rPr>
              <a:t> Г.В.</a:t>
            </a:r>
            <a:endParaRPr lang="ru-RU" sz="1200" b="1" i="1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Рисунок 3" descr="img1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75" y="4500563"/>
            <a:ext cx="18192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500694" y="1357298"/>
            <a:ext cx="35004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ctr"/>
            <a:r>
              <a:rPr lang="ru-RU" b="1" dirty="0" smtClean="0">
                <a:latin typeface="+mn-lt"/>
              </a:rPr>
              <a:t>Первая школа растущего человека – семья. Она целый мир для ребенка. Здесь он учится любить, терпеть, радоваться, сочувствовать.</a:t>
            </a:r>
          </a:p>
          <a:p>
            <a:pPr indent="457200" algn="ctr"/>
            <a:endParaRPr lang="ru-RU" b="1" dirty="0" smtClean="0">
              <a:latin typeface="+mn-lt"/>
            </a:endParaRPr>
          </a:p>
          <a:p>
            <a:pPr indent="457200" algn="ctr"/>
            <a:endParaRPr lang="ru-RU" b="1" dirty="0" smtClean="0">
              <a:latin typeface="+mn-lt"/>
            </a:endParaRPr>
          </a:p>
          <a:p>
            <a:pPr indent="457200" algn="ctr"/>
            <a:r>
              <a:rPr lang="ru-RU" b="1" dirty="0" smtClean="0">
                <a:latin typeface="+mn-lt"/>
              </a:rPr>
              <a:t>Приоритет в воспитании ребенка принадлежит семье.</a:t>
            </a:r>
            <a:endParaRPr lang="ru-RU" b="1" dirty="0">
              <a:latin typeface="+mn-lt"/>
            </a:endParaRPr>
          </a:p>
        </p:txBody>
      </p:sp>
      <p:pic>
        <p:nvPicPr>
          <p:cNvPr id="5125" name="Picture 5" descr="C:\Users\Елена\Desktop\Новая папка\FAMILY-dental-care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571612"/>
            <a:ext cx="5037638" cy="335758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Рисунок 3" descr="img16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50" y="5786438"/>
            <a:ext cx="8763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Рисунок 4" descr="img1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15125" y="5857875"/>
            <a:ext cx="8382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Рисунок 6" descr="img17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63" y="5991225"/>
            <a:ext cx="8763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000100" y="1643050"/>
            <a:ext cx="7000924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2400" u="sng" dirty="0"/>
              <a:t>Цель</a:t>
            </a:r>
            <a:r>
              <a:rPr lang="ru-RU" sz="2400" dirty="0"/>
              <a:t>: объединение усилий ДОУ и семьи для социального развития</a:t>
            </a:r>
            <a:r>
              <a:rPr lang="ru-RU" sz="2400" b="1" dirty="0"/>
              <a:t> </a:t>
            </a:r>
            <a:r>
              <a:rPr lang="ru-RU" sz="2400" dirty="0"/>
              <a:t>личности ребёнка.</a:t>
            </a:r>
          </a:p>
          <a:p>
            <a:pPr indent="457200"/>
            <a:r>
              <a:rPr lang="ru-RU" sz="2200" b="1" i="1" dirty="0" smtClean="0">
                <a:latin typeface="+mn-lt"/>
              </a:rPr>
              <a:t>В детском саду малыш получает свои первые знания, приобретает навыки общения и учится организовывать свою деятельность.</a:t>
            </a:r>
          </a:p>
          <a:p>
            <a:pPr indent="457200"/>
            <a:r>
              <a:rPr lang="ru-RU" sz="2200" b="1" i="1" dirty="0" smtClean="0">
                <a:latin typeface="+mn-lt"/>
              </a:rPr>
              <a:t>Взаимодействие ДОУ с семьей – это объединение общих целей, интересов и деятельности в плане развития гармоничного и здорового ребенка.</a:t>
            </a:r>
            <a:endParaRPr lang="ru-RU" sz="2200" b="1" i="1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85720" y="785794"/>
            <a:ext cx="88582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+mn-lt"/>
              </a:rPr>
              <a:t>Взаимодействие педагогов и родителей включает в себя обмен мыслями, чувствами, переживаниями, общение. </a:t>
            </a:r>
          </a:p>
          <a:p>
            <a:pPr algn="ctr"/>
            <a:endParaRPr lang="ru-RU" sz="2000" b="1" i="1" dirty="0" smtClean="0">
              <a:latin typeface="+mn-lt"/>
            </a:endParaRPr>
          </a:p>
          <a:p>
            <a:pPr algn="ctr"/>
            <a:r>
              <a:rPr lang="ru-RU" sz="2000" b="1" i="1" dirty="0" smtClean="0">
                <a:latin typeface="+mn-lt"/>
              </a:rPr>
              <a:t>Приоритетом организации работы с родителями является  сотрудничество, а средством – общение.</a:t>
            </a:r>
            <a:endParaRPr lang="ru-RU" sz="2000" b="1" i="1" dirty="0">
              <a:latin typeface="+mn-lt"/>
            </a:endParaRPr>
          </a:p>
        </p:txBody>
      </p:sp>
      <p:pic>
        <p:nvPicPr>
          <p:cNvPr id="7175" name="Picture 7" descr="C:\Users\Елена\Desktop\Новая папка\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2857496"/>
            <a:ext cx="6072230" cy="3121126"/>
          </a:xfrm>
          <a:prstGeom prst="rect">
            <a:avLst/>
          </a:prstGeom>
          <a:noFill/>
        </p:spPr>
      </p:pic>
      <p:pic>
        <p:nvPicPr>
          <p:cNvPr id="7" name="Рисунок 3" descr="img16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06264">
            <a:off x="7715250" y="5786438"/>
            <a:ext cx="8763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908720"/>
            <a:ext cx="788953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+mn-lt"/>
              </a:rPr>
              <a:t>Задачи</a:t>
            </a:r>
            <a:r>
              <a:rPr lang="ru-RU" b="1" i="1" dirty="0" smtClean="0">
                <a:latin typeface="+mn-lt"/>
              </a:rPr>
              <a:t>:</a:t>
            </a:r>
          </a:p>
          <a:p>
            <a:r>
              <a:rPr lang="ru-RU" dirty="0"/>
              <a:t>- приобщение </a:t>
            </a:r>
            <a:r>
              <a:rPr lang="ru-RU" b="1" dirty="0"/>
              <a:t>родителей</a:t>
            </a:r>
            <a:r>
              <a:rPr lang="ru-RU" dirty="0"/>
              <a:t> к участию в жизни ДОУ;</a:t>
            </a:r>
            <a:br>
              <a:rPr lang="ru-RU" dirty="0"/>
            </a:br>
            <a:r>
              <a:rPr lang="ru-RU" dirty="0"/>
              <a:t>- повышение психолого-педагогической культуры </a:t>
            </a:r>
            <a:r>
              <a:rPr lang="ru-RU" b="1" dirty="0"/>
              <a:t>родителей</a:t>
            </a:r>
            <a:r>
              <a:rPr lang="ru-RU" dirty="0"/>
              <a:t> в вопросах формирования у детей уважительного отношения и чувства принадлежности к своей семье и окружающему </a:t>
            </a:r>
            <a:r>
              <a:rPr lang="ru-RU" b="1" dirty="0"/>
              <a:t>социуму</a:t>
            </a:r>
            <a:r>
              <a:rPr lang="ru-RU" dirty="0"/>
              <a:t>;</a:t>
            </a:r>
            <a:br>
              <a:rPr lang="ru-RU" dirty="0"/>
            </a:br>
            <a:r>
              <a:rPr lang="ru-RU" dirty="0"/>
              <a:t>- оказание помощи семьям дошкольников в воспитании у детей норм и ценностей принятых в обществе, включая моральные и нравственные ценности.</a:t>
            </a:r>
          </a:p>
          <a:p>
            <a:r>
              <a:rPr lang="ru-RU" dirty="0" smtClean="0"/>
              <a:t>-изучение </a:t>
            </a:r>
            <a:r>
              <a:rPr lang="ru-RU" dirty="0"/>
              <a:t>семейного опыта воспитания и обучения детей</a:t>
            </a:r>
          </a:p>
          <a:p>
            <a:r>
              <a:rPr lang="ru-RU" dirty="0" smtClean="0"/>
              <a:t>-просвещение </a:t>
            </a:r>
            <a:r>
              <a:rPr lang="ru-RU" dirty="0"/>
              <a:t>родителей в области педагогики и детской психологии</a:t>
            </a:r>
          </a:p>
          <a:p>
            <a:pPr algn="ctr"/>
            <a:endParaRPr lang="ru-RU" b="1" i="1" dirty="0" smtClean="0">
              <a:latin typeface="+mn-lt"/>
            </a:endParaRPr>
          </a:p>
          <a:p>
            <a:pPr algn="ctr"/>
            <a:endParaRPr lang="ru-RU" b="1" i="1" dirty="0" smtClean="0">
              <a:latin typeface="+mn-lt"/>
            </a:endParaRPr>
          </a:p>
        </p:txBody>
      </p:sp>
      <p:pic>
        <p:nvPicPr>
          <p:cNvPr id="7" name="Рисунок 4" descr="img15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075346">
            <a:off x="7929586" y="5857892"/>
            <a:ext cx="8382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4" descr="img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000637"/>
            <a:ext cx="271464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54227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25036" y="952175"/>
            <a:ext cx="796153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Принципы</a:t>
            </a:r>
            <a:r>
              <a:rPr lang="ru-RU" dirty="0"/>
              <a:t> </a:t>
            </a:r>
            <a:r>
              <a:rPr lang="ru-RU" b="1" dirty="0"/>
              <a:t>взаимодействия ДОУ с семьями по социально-коммуникативному развитию</a:t>
            </a:r>
            <a:r>
              <a:rPr lang="ru-RU" dirty="0"/>
              <a:t>:</a:t>
            </a:r>
          </a:p>
          <a:p>
            <a:r>
              <a:rPr lang="ru-RU" dirty="0"/>
              <a:t>1.Принцип </a:t>
            </a:r>
            <a:r>
              <a:rPr lang="ru-RU" dirty="0" err="1"/>
              <a:t>гуманизации</a:t>
            </a:r>
            <a:r>
              <a:rPr lang="ru-RU" dirty="0"/>
              <a:t> обеспечивает установление подлинно человеческих, равноправных и партнёрских отношений в </a:t>
            </a:r>
            <a:r>
              <a:rPr lang="ru-RU" b="1" dirty="0"/>
              <a:t>системе </a:t>
            </a:r>
            <a:r>
              <a:rPr lang="ru-RU" i="1" dirty="0"/>
              <a:t>«ДОУ – семья»</a:t>
            </a:r>
            <a:r>
              <a:rPr lang="ru-RU" dirty="0"/>
              <a:t>.</a:t>
            </a:r>
          </a:p>
          <a:p>
            <a:r>
              <a:rPr lang="ru-RU" dirty="0"/>
              <a:t>2.Принцип индивидуализации ориентирован на глубокое изучение особенностей семей воспитанников, а так же создание управляемой системы форм и методов индивидуального </a:t>
            </a:r>
            <a:r>
              <a:rPr lang="ru-RU" b="1" dirty="0"/>
              <a:t>взаимодействия</a:t>
            </a:r>
            <a:r>
              <a:rPr lang="ru-RU" dirty="0"/>
              <a:t>.</a:t>
            </a:r>
          </a:p>
          <a:p>
            <a:r>
              <a:rPr lang="ru-RU" dirty="0"/>
              <a:t>3.Принцип открытости предполагает, что </a:t>
            </a:r>
            <a:r>
              <a:rPr lang="ru-RU" b="1" dirty="0"/>
              <a:t>родители</a:t>
            </a:r>
            <a:r>
              <a:rPr lang="ru-RU" dirty="0"/>
              <a:t> могут иметь возможность свободно, по своему усмотрению, в удобное для них время знакомиться с деятельностью ребёнка в ДОУ, стилем общения воспитателя с дошкольниками, включаясь в жизнь группы.</a:t>
            </a:r>
          </a:p>
          <a:p>
            <a:r>
              <a:rPr lang="ru-RU" dirty="0"/>
              <a:t>4.Принцип психологической комфортности заключается в снятии всех стрессовых факторов образовательно-воспитательного процесса, в создании в ДОУ эмоционально-благоприятной среды</a:t>
            </a:r>
          </a:p>
        </p:txBody>
      </p:sp>
      <p:pic>
        <p:nvPicPr>
          <p:cNvPr id="7" name="Рисунок 4" descr="img15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075346">
            <a:off x="7929586" y="5857892"/>
            <a:ext cx="8382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4" descr="img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000637"/>
            <a:ext cx="271464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94210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 descr="img13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5400675"/>
            <a:ext cx="2619375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85720" y="928670"/>
            <a:ext cx="842968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Основные направления</a:t>
            </a:r>
            <a:r>
              <a:rPr lang="ru-RU" dirty="0"/>
              <a:t>, используемые мною в работе с родителями, по вовлечению </a:t>
            </a:r>
            <a:r>
              <a:rPr lang="ru-RU" b="1" dirty="0"/>
              <a:t>их</a:t>
            </a:r>
            <a:r>
              <a:rPr lang="ru-RU" dirty="0"/>
              <a:t> в совместную деятельность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1. Изучение потребности родителей в образовательных услугах.</a:t>
            </a:r>
          </a:p>
          <a:p>
            <a:r>
              <a:rPr lang="ru-RU" dirty="0"/>
              <a:t>2. Просвещение родителей с целью повышения их правовой и педагогической культуры.</a:t>
            </a:r>
          </a:p>
          <a:p>
            <a:r>
              <a:rPr lang="ru-RU" dirty="0"/>
              <a:t> </a:t>
            </a:r>
            <a:r>
              <a:rPr lang="ru-RU" dirty="0" smtClean="0"/>
              <a:t>3.Информационно </a:t>
            </a:r>
            <a:r>
              <a:rPr lang="ru-RU" dirty="0"/>
              <a:t>- аналитическое – (анкетирование, тестирование, опрос, </a:t>
            </a:r>
            <a:r>
              <a:rPr lang="ru-RU" i="1" dirty="0"/>
              <a:t>«почтовый ящик»</a:t>
            </a:r>
            <a:endParaRPr lang="ru-RU" dirty="0"/>
          </a:p>
          <a:p>
            <a:r>
              <a:rPr lang="ru-RU" dirty="0"/>
              <a:t>4.Познавательное –</a:t>
            </a:r>
          </a:p>
          <a:p>
            <a:r>
              <a:rPr lang="ru-RU" dirty="0"/>
              <a:t>(</a:t>
            </a:r>
            <a:r>
              <a:rPr lang="ru-RU" b="1" dirty="0"/>
              <a:t>родительские гостиные</a:t>
            </a:r>
            <a:r>
              <a:rPr lang="ru-RU" dirty="0"/>
              <a:t>, нетрадиционные собрания, экскурсии)</a:t>
            </a:r>
          </a:p>
          <a:p>
            <a:r>
              <a:rPr lang="ru-RU" dirty="0"/>
              <a:t>5.Наглядно – информационное –</a:t>
            </a:r>
          </a:p>
          <a:p>
            <a:r>
              <a:rPr lang="ru-RU" dirty="0"/>
              <a:t>(через </a:t>
            </a:r>
            <a:r>
              <a:rPr lang="ru-RU" b="1" dirty="0"/>
              <a:t>родительские уголки</a:t>
            </a:r>
            <a:r>
              <a:rPr lang="ru-RU" dirty="0"/>
              <a:t>, папки – передвижки, мини – библиотека, выпуск газеты)</a:t>
            </a:r>
          </a:p>
          <a:p>
            <a:r>
              <a:rPr lang="ru-RU" dirty="0"/>
              <a:t>6.Досуговое –</a:t>
            </a:r>
          </a:p>
          <a:p>
            <a:r>
              <a:rPr lang="ru-RU" i="1" dirty="0"/>
              <a:t>(праздники, акции)</a:t>
            </a:r>
            <a:endParaRPr lang="ru-RU" dirty="0"/>
          </a:p>
          <a:p>
            <a:r>
              <a:rPr lang="ru-RU" dirty="0" smtClean="0"/>
              <a:t>Исходя из этих направлений, я осуществляю работу по взаимодействию с семьями дошкольников.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000364" y="4857760"/>
            <a:ext cx="6000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 descr="img1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943475"/>
            <a:ext cx="18192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14348" y="1285860"/>
            <a:ext cx="7786742" cy="50006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Формы взаимодействия с родителями воспитанников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rot="5400000">
            <a:off x="285720" y="2143116"/>
            <a:ext cx="1571636" cy="100013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rot="16200000" flipH="1">
            <a:off x="7215206" y="2214554"/>
            <a:ext cx="1571636" cy="8572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rot="16200000" flipH="1">
            <a:off x="2964645" y="3321843"/>
            <a:ext cx="3000396" cy="714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142844" y="3500438"/>
            <a:ext cx="3571868" cy="50006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Коллективные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071670" y="4929198"/>
            <a:ext cx="4786346" cy="50006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Наглядно-информационные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500694" y="3500438"/>
            <a:ext cx="3429024" cy="500066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Индивидуальные</a:t>
            </a:r>
            <a:endParaRPr lang="ru-RU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1071546"/>
            <a:ext cx="7929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формы работы с родителями.</a:t>
            </a:r>
            <a:endParaRPr lang="ru-RU" dirty="0"/>
          </a:p>
          <a:p>
            <a:r>
              <a:rPr lang="ru-RU" dirty="0"/>
              <a:t>1.Коллективные – общие и групповые </a:t>
            </a:r>
            <a:r>
              <a:rPr lang="ru-RU" b="1" dirty="0"/>
              <a:t>родительские собрания</a:t>
            </a:r>
            <a:r>
              <a:rPr lang="ru-RU" dirty="0"/>
              <a:t>, консультации, лекции, школа молодых </a:t>
            </a:r>
            <a:r>
              <a:rPr lang="ru-RU" b="1" dirty="0"/>
              <a:t>родителей</a:t>
            </a:r>
            <a:r>
              <a:rPr lang="ru-RU" dirty="0"/>
              <a:t>, педагогические кружки.</a:t>
            </a:r>
          </a:p>
          <a:p>
            <a:r>
              <a:rPr lang="ru-RU" dirty="0"/>
              <a:t>2.Индивидуальные – консультации эпизодические и систематические, по запросам </a:t>
            </a:r>
            <a:r>
              <a:rPr lang="ru-RU" b="1" dirty="0"/>
              <a:t>родителей</a:t>
            </a:r>
            <a:r>
              <a:rPr lang="ru-RU" dirty="0"/>
              <a:t>, индивидуальные беседы.</a:t>
            </a:r>
          </a:p>
          <a:p>
            <a:r>
              <a:rPr lang="ru-RU" dirty="0"/>
              <a:t>3.Наглядные – памятки, тематические выставки, папки- передвижки, ширмы, информационные стенды.</a:t>
            </a:r>
          </a:p>
        </p:txBody>
      </p:sp>
      <p:pic>
        <p:nvPicPr>
          <p:cNvPr id="3" name="Рисунок 3" descr="img0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4071942"/>
            <a:ext cx="401955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790681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4" descr="img15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075346">
            <a:off x="7929586" y="5857892"/>
            <a:ext cx="8382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4" descr="img13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000637"/>
            <a:ext cx="271464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2285999" y="58847"/>
            <a:ext cx="574238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Они могут быть: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latin typeface="Arial"/>
                <a:ea typeface="Times New Roman"/>
              </a:rPr>
              <a:t>Традиционные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b="1" dirty="0">
                <a:solidFill>
                  <a:srgbClr val="111111"/>
                </a:solidFill>
                <a:latin typeface="Arial"/>
                <a:ea typeface="Times New Roman"/>
              </a:rPr>
              <a:t>Родительские собрания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Консультации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Утренники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Дни открытых дверей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Оформление информационных стендов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Посещение семьи ребенка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Анкетирование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FF0000"/>
                </a:solidFill>
                <a:latin typeface="Arial"/>
                <a:ea typeface="Times New Roman"/>
              </a:rPr>
              <a:t>Нетрадиционные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Вовлечение в спортивные и творческие конкурсы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Концерты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Тематические досуги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Оформление стенгазет и буклетов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Школа молодых родителей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Групповые встречи – практикумы, мастер – </a:t>
            </a:r>
            <a:r>
              <a:rPr lang="ru-RU" dirty="0" smtClean="0">
                <a:solidFill>
                  <a:srgbClr val="111111"/>
                </a:solidFill>
                <a:latin typeface="Arial"/>
                <a:ea typeface="Times New Roman"/>
              </a:rPr>
              <a:t>    классы</a:t>
            </a: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, круглые столы, </a:t>
            </a:r>
            <a:r>
              <a:rPr lang="ru-RU" dirty="0" smtClean="0">
                <a:solidFill>
                  <a:srgbClr val="111111"/>
                </a:solidFill>
                <a:latin typeface="Arial"/>
                <a:ea typeface="Times New Roman"/>
              </a:rPr>
              <a:t>дискуссии, </a:t>
            </a:r>
            <a:r>
              <a:rPr lang="ru-RU" dirty="0" err="1" smtClean="0">
                <a:solidFill>
                  <a:srgbClr val="111111"/>
                </a:solidFill>
                <a:latin typeface="Arial"/>
                <a:ea typeface="Times New Roman"/>
              </a:rPr>
              <a:t>видеопрезентации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Почта доверия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Театрализованные представления для детей с участием </a:t>
            </a:r>
            <a:r>
              <a:rPr lang="ru-RU" b="1" dirty="0">
                <a:solidFill>
                  <a:srgbClr val="111111"/>
                </a:solidFill>
                <a:latin typeface="Arial"/>
                <a:ea typeface="Times New Roman"/>
              </a:rPr>
              <a:t>родителей</a:t>
            </a:r>
            <a:endParaRPr lang="ru-RU" sz="1600" dirty="0">
              <a:latin typeface="Times New Roman"/>
              <a:ea typeface="Times New Roman"/>
            </a:endParaRPr>
          </a:p>
          <a:p>
            <a:pPr indent="228600">
              <a:spcAft>
                <a:spcPts val="0"/>
              </a:spcAft>
            </a:pPr>
            <a:r>
              <a:rPr lang="ru-RU" dirty="0">
                <a:solidFill>
                  <a:srgbClr val="111111"/>
                </a:solidFill>
                <a:latin typeface="Arial"/>
                <a:ea typeface="Times New Roman"/>
              </a:rPr>
              <a:t>Нетрадиционные собрания</a:t>
            </a:r>
            <a:endParaRPr lang="ru-RU" sz="16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894914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1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943475"/>
            <a:ext cx="18192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34481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Коллективные</a:t>
            </a:r>
          </a:p>
          <a:p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 </a:t>
            </a:r>
            <a:r>
              <a:rPr lang="ru-RU" dirty="0" smtClean="0"/>
              <a:t> родительские </a:t>
            </a:r>
            <a:r>
              <a:rPr lang="ru-RU" dirty="0"/>
              <a:t>собрания</a:t>
            </a:r>
          </a:p>
          <a:p>
            <a:r>
              <a:rPr lang="ru-RU" dirty="0"/>
              <a:t>•  </a:t>
            </a:r>
            <a:r>
              <a:rPr lang="ru-RU" dirty="0" smtClean="0"/>
              <a:t>  консультации</a:t>
            </a:r>
            <a:endParaRPr lang="ru-RU" dirty="0"/>
          </a:p>
          <a:p>
            <a:r>
              <a:rPr lang="ru-RU" dirty="0" smtClean="0"/>
              <a:t>•    </a:t>
            </a:r>
            <a:r>
              <a:rPr lang="ru-RU" dirty="0"/>
              <a:t>совместные праздники детей и родителей</a:t>
            </a:r>
          </a:p>
          <a:p>
            <a:r>
              <a:rPr lang="ru-RU" dirty="0"/>
              <a:t>• </a:t>
            </a:r>
            <a:r>
              <a:rPr lang="ru-RU" dirty="0" smtClean="0"/>
              <a:t>   школа </a:t>
            </a:r>
            <a:r>
              <a:rPr lang="ru-RU" dirty="0"/>
              <a:t>молодых родителей в буклетной форме</a:t>
            </a:r>
          </a:p>
          <a:p>
            <a:r>
              <a:rPr lang="ru-RU" dirty="0" smtClean="0"/>
              <a:t>•    </a:t>
            </a:r>
            <a:r>
              <a:rPr lang="ru-RU" dirty="0"/>
              <a:t>дни открытых </a:t>
            </a:r>
            <a:r>
              <a:rPr lang="ru-RU" dirty="0" smtClean="0"/>
              <a:t>дверей</a:t>
            </a:r>
          </a:p>
          <a:p>
            <a:r>
              <a:rPr lang="ru-RU" dirty="0"/>
              <a:t>• </a:t>
            </a:r>
            <a:r>
              <a:rPr lang="ru-RU" dirty="0" smtClean="0"/>
              <a:t>   участие </a:t>
            </a:r>
            <a:r>
              <a:rPr lang="ru-RU" dirty="0"/>
              <a:t>родителей в совместном </a:t>
            </a:r>
            <a:r>
              <a:rPr lang="ru-RU" dirty="0" smtClean="0"/>
              <a:t>творчестве</a:t>
            </a:r>
          </a:p>
          <a:p>
            <a:r>
              <a:rPr lang="ru-RU" i="1" dirty="0">
                <a:solidFill>
                  <a:srgbClr val="FF0000"/>
                </a:solidFill>
              </a:rPr>
              <a:t> </a:t>
            </a:r>
            <a:r>
              <a:rPr lang="ru-RU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Индивидуальные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/>
              <a:t>• беседы</a:t>
            </a:r>
          </a:p>
          <a:p>
            <a:r>
              <a:rPr lang="ru-RU" dirty="0"/>
              <a:t>• посещения на дому</a:t>
            </a:r>
          </a:p>
          <a:p>
            <a:r>
              <a:rPr lang="ru-RU" dirty="0"/>
              <a:t>• выполнение индивидуальных поручений</a:t>
            </a:r>
          </a:p>
          <a:p>
            <a:r>
              <a:rPr lang="ru-RU" dirty="0"/>
              <a:t>• </a:t>
            </a:r>
            <a:r>
              <a:rPr lang="ru-RU" dirty="0" smtClean="0"/>
              <a:t>консультации</a:t>
            </a:r>
          </a:p>
          <a:p>
            <a:r>
              <a:rPr lang="ru-RU" dirty="0" smtClean="0"/>
              <a:t> </a:t>
            </a:r>
            <a:r>
              <a:rPr lang="ru-RU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Наглядно-информационные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dirty="0"/>
              <a:t>• информационно – просветительская (ознакомление родителей с особенностью ДОУ)</a:t>
            </a:r>
          </a:p>
          <a:p>
            <a:r>
              <a:rPr lang="ru-RU" dirty="0"/>
              <a:t>• информационно – аналитическая (опросы, анкетирование)</a:t>
            </a:r>
          </a:p>
          <a:p>
            <a:r>
              <a:rPr lang="ru-RU" dirty="0"/>
              <a:t>3. Конструктивная (информационные уголки, стенды)</a:t>
            </a:r>
          </a:p>
          <a:p>
            <a:r>
              <a:rPr lang="ru-RU" dirty="0"/>
              <a:t>4. Выставки, выставки-конкурсы, выставки детского творчества, выставки-ярмарки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78768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836712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FF0000"/>
              </a:solidFill>
            </a:endParaRPr>
          </a:p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/>
              <a:t> 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23919" y="620689"/>
            <a:ext cx="57340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Участие </a:t>
            </a:r>
            <a:r>
              <a:rPr lang="ru-RU" dirty="0"/>
              <a:t>родителей в совместном </a:t>
            </a:r>
            <a:r>
              <a:rPr lang="ru-RU" dirty="0" err="1" smtClean="0"/>
              <a:t>благоустройсте</a:t>
            </a:r>
            <a:r>
              <a:rPr lang="ru-RU" dirty="0" smtClean="0"/>
              <a:t> и оформлении участка: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03" y="1383060"/>
            <a:ext cx="3936389" cy="52551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374" y="1383060"/>
            <a:ext cx="2956017" cy="52551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69583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3528" y="188640"/>
            <a:ext cx="4504500" cy="25562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85230" y="332656"/>
            <a:ext cx="2956829" cy="4824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95" y="3041576"/>
            <a:ext cx="2132897" cy="36793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203" y="3012744"/>
            <a:ext cx="1962426" cy="372862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30611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260648"/>
            <a:ext cx="4019939" cy="30963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210444"/>
            <a:ext cx="3219822" cy="42930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573016"/>
            <a:ext cx="3803915" cy="28529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868144" y="548680"/>
            <a:ext cx="2910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Акция «Посади деревце»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83718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1071546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формы работы с </a:t>
            </a:r>
            <a:r>
              <a:rPr lang="ru-RU" b="1" dirty="0" smtClean="0"/>
              <a:t>родителями:</a:t>
            </a:r>
            <a:endParaRPr lang="ru-RU" dirty="0"/>
          </a:p>
          <a:p>
            <a:r>
              <a:rPr lang="ru-RU" dirty="0" smtClean="0"/>
              <a:t>школа </a:t>
            </a:r>
            <a:r>
              <a:rPr lang="ru-RU" dirty="0"/>
              <a:t>молодых </a:t>
            </a:r>
            <a:r>
              <a:rPr lang="ru-RU" b="1" dirty="0"/>
              <a:t>родителей</a:t>
            </a:r>
            <a:r>
              <a:rPr lang="ru-RU" dirty="0"/>
              <a:t>, педагогические </a:t>
            </a:r>
            <a:r>
              <a:rPr lang="ru-RU" dirty="0" smtClean="0"/>
              <a:t>кружки, мастер-класс.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16831"/>
            <a:ext cx="3384376" cy="45125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9156" y="1916830"/>
            <a:ext cx="3421235" cy="456164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307126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357158" y="785794"/>
            <a:ext cx="8358246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Привлекательной формой работы с родителями оказалось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досуговое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направление. Совместные праздники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призваны устанавливать теплые неформальные отношения между педагогами и родителями, а также более доверительные отношения между родителями и деть ми.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 Это и праздничные мероприятия, и участие родителей воспитанников в выставках, творческих конкурсах.</a:t>
            </a:r>
            <a:endParaRPr kumimoji="0" lang="ru-RU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12" y="3212976"/>
            <a:ext cx="4463988" cy="34563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212976"/>
            <a:ext cx="4248472" cy="345638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5786" y="1071546"/>
            <a:ext cx="7715304" cy="474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+mn-lt"/>
              </a:rPr>
              <a:t>Показатели результативности проведенной мной работы:</a:t>
            </a:r>
          </a:p>
          <a:p>
            <a:pPr algn="ctr"/>
            <a:endParaRPr lang="ru-RU" b="1" i="1" dirty="0" smtClean="0">
              <a:latin typeface="+mn-lt"/>
            </a:endParaRPr>
          </a:p>
          <a:p>
            <a:pPr algn="ctr">
              <a:lnSpc>
                <a:spcPct val="130000"/>
              </a:lnSpc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i="1" dirty="0" smtClean="0">
                <a:latin typeface="+mn-lt"/>
              </a:rPr>
              <a:t> уменьшение социальной дистанции между родителями, детьми и педагогами;</a:t>
            </a:r>
          </a:p>
          <a:p>
            <a:pPr algn="ctr">
              <a:lnSpc>
                <a:spcPct val="130000"/>
              </a:lnSpc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i="1" dirty="0" smtClean="0">
                <a:latin typeface="+mn-lt"/>
              </a:rPr>
              <a:t> родители осознали необходимость эмоционального принятия ребенка;</a:t>
            </a:r>
          </a:p>
          <a:p>
            <a:pPr algn="ctr">
              <a:lnSpc>
                <a:spcPct val="130000"/>
              </a:lnSpc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i="1" dirty="0" smtClean="0">
                <a:latin typeface="+mn-lt"/>
              </a:rPr>
              <a:t> происходит изменение стиля общения детей с родителями;</a:t>
            </a:r>
          </a:p>
          <a:p>
            <a:pPr algn="ctr">
              <a:lnSpc>
                <a:spcPct val="130000"/>
              </a:lnSpc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i="1" dirty="0" smtClean="0">
                <a:latin typeface="+mn-lt"/>
              </a:rPr>
              <a:t> дети стали активнее чувствовать защищенность и поддержку со стороны родителей;</a:t>
            </a:r>
          </a:p>
          <a:p>
            <a:pPr algn="ctr">
              <a:lnSpc>
                <a:spcPct val="130000"/>
              </a:lnSpc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i="1" dirty="0" smtClean="0">
                <a:latin typeface="+mn-lt"/>
              </a:rPr>
              <a:t> Наметились положительные изменения в стилях семейного воспитания.</a:t>
            </a:r>
          </a:p>
          <a:p>
            <a:endParaRPr lang="ru-RU" dirty="0"/>
          </a:p>
        </p:txBody>
      </p:sp>
      <p:pic>
        <p:nvPicPr>
          <p:cNvPr id="7" name="Рисунок 3" descr="img1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943475"/>
            <a:ext cx="1819275" cy="191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00166" y="4143380"/>
            <a:ext cx="571504" cy="18573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500298" y="3357562"/>
            <a:ext cx="571504" cy="264320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286380" y="4071942"/>
            <a:ext cx="571504" cy="192882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15074" y="3286124"/>
            <a:ext cx="571504" cy="271464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519273" y="3857628"/>
            <a:ext cx="571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latin typeface="+mn-lt"/>
              </a:rPr>
              <a:t>2018</a:t>
            </a:r>
            <a:endParaRPr lang="ru-RU" sz="1400" b="1" i="1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00298" y="3071810"/>
            <a:ext cx="571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latin typeface="+mn-lt"/>
              </a:rPr>
              <a:t>2020</a:t>
            </a:r>
            <a:endParaRPr lang="ru-RU" sz="1400" b="1" i="1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286380" y="3813295"/>
            <a:ext cx="571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latin typeface="+mn-lt"/>
              </a:rPr>
              <a:t>2018</a:t>
            </a:r>
            <a:endParaRPr lang="ru-RU" sz="1400" b="1" i="1" dirty="0">
              <a:latin typeface="+mn-l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15074" y="3000372"/>
            <a:ext cx="571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latin typeface="+mn-lt"/>
              </a:rPr>
              <a:t>2020</a:t>
            </a:r>
            <a:endParaRPr lang="ru-RU" sz="1400" b="1" i="1" dirty="0">
              <a:latin typeface="+mn-lt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42844" y="6000768"/>
            <a:ext cx="9001156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85720" y="2214554"/>
            <a:ext cx="3571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+mn-lt"/>
              </a:rPr>
              <a:t>Психолого-педагогическая грамотность родителей</a:t>
            </a:r>
            <a:endParaRPr lang="ru-RU" b="1" dirty="0">
              <a:latin typeface="+mn-l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72000" y="1928802"/>
            <a:ext cx="35719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+mn-lt"/>
              </a:rPr>
              <a:t>Культура межличностного взаимодействия детей в группе</a:t>
            </a:r>
            <a:endParaRPr lang="ru-RU" b="1" dirty="0">
              <a:latin typeface="+mn-lt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7158" y="642918"/>
            <a:ext cx="8072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+mn-lt"/>
              </a:rPr>
              <a:t>Уровень изменения психолого-педагогической грамотности родителей и культуры межличностного взаимодействия детей в группе</a:t>
            </a:r>
            <a:endParaRPr lang="ru-RU" sz="2000" b="1" i="1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Елена\Desktop\Новая папка\80c46749721c4230b75f2065b7ab87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3071810"/>
            <a:ext cx="3321845" cy="2214564"/>
          </a:xfrm>
          <a:prstGeom prst="rect">
            <a:avLst/>
          </a:prstGeom>
          <a:noFill/>
        </p:spPr>
      </p:pic>
      <p:pic>
        <p:nvPicPr>
          <p:cNvPr id="43011" name="Picture 3" descr="C:\Users\Елена\Desktop\Новая папка\af61736a0b9879ba3ee9b84a998e3c6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929066"/>
            <a:ext cx="3500462" cy="233364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071538" y="1000108"/>
            <a:ext cx="707236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latin typeface="+mn-lt"/>
              </a:rPr>
              <a:t>Каков человек – таков мир, который он создает вокруг себя. </a:t>
            </a:r>
          </a:p>
          <a:p>
            <a:pPr algn="ctr"/>
            <a:r>
              <a:rPr lang="ru-RU" sz="2400" b="1" i="1" dirty="0" smtClean="0">
                <a:latin typeface="+mn-lt"/>
              </a:rPr>
              <a:t>Хочется верить, что наши дети, когда вырастут, будут любить и оберегать своих близких.</a:t>
            </a:r>
          </a:p>
          <a:p>
            <a:endParaRPr lang="ru-RU" dirty="0"/>
          </a:p>
        </p:txBody>
      </p:sp>
      <p:pic>
        <p:nvPicPr>
          <p:cNvPr id="5" name="Рисунок 6" descr="img17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5857892"/>
            <a:ext cx="8763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Елена\Desktop\Новая папка\330026694634_4315_detyam-pos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99620">
            <a:off x="4286248" y="214290"/>
            <a:ext cx="4545801" cy="642942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2143116"/>
            <a:ext cx="374301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Спасибо </a:t>
            </a:r>
          </a:p>
          <a:p>
            <a:pPr algn="ctr"/>
            <a:r>
              <a:rPr lang="ru-RU" sz="4000" b="1" i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</a:rPr>
              <a:t>за внимание!</a:t>
            </a:r>
            <a:endParaRPr lang="ru-RU" sz="4000" b="1" i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</a:endParaRPr>
          </a:p>
        </p:txBody>
      </p:sp>
      <p:pic>
        <p:nvPicPr>
          <p:cNvPr id="4" name="Рисунок 3" descr="img16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286388"/>
            <a:ext cx="8763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3" descr="img16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643578"/>
            <a:ext cx="8763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3" descr="img16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43578"/>
            <a:ext cx="87630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676</TotalTime>
  <Words>410</Words>
  <Application>Microsoft Office PowerPoint</Application>
  <PresentationFormat>Экран (4:3)</PresentationFormat>
  <Paragraphs>107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Социально коммуникативное развт.</dc:title>
  <dc:creator>Теклева Г.В.</dc:creator>
  <cp:lastModifiedBy>HOME</cp:lastModifiedBy>
  <cp:revision>83</cp:revision>
  <dcterms:created xsi:type="dcterms:W3CDTF">2014-10-22T00:07:50Z</dcterms:created>
  <dcterms:modified xsi:type="dcterms:W3CDTF">2021-02-10T10:02:41Z</dcterms:modified>
</cp:coreProperties>
</file>