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Default Extension="bin" ContentType="application/vnd.openxmlformats-officedocument.oleObject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Default Extension="emf" ContentType="image/x-emf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81" r:id="rId2"/>
    <p:sldId id="257" r:id="rId3"/>
    <p:sldId id="282" r:id="rId4"/>
    <p:sldId id="283" r:id="rId5"/>
    <p:sldId id="284" r:id="rId6"/>
    <p:sldId id="278" r:id="rId7"/>
    <p:sldId id="276" r:id="rId8"/>
    <p:sldId id="279" r:id="rId9"/>
    <p:sldId id="285" r:id="rId10"/>
    <p:sldId id="297" r:id="rId11"/>
    <p:sldId id="286" r:id="rId12"/>
    <p:sldId id="277" r:id="rId13"/>
    <p:sldId id="288" r:id="rId14"/>
    <p:sldId id="287" r:id="rId15"/>
    <p:sldId id="272" r:id="rId16"/>
    <p:sldId id="302" r:id="rId17"/>
    <p:sldId id="274" r:id="rId18"/>
    <p:sldId id="263" r:id="rId19"/>
    <p:sldId id="289" r:id="rId20"/>
    <p:sldId id="271" r:id="rId21"/>
    <p:sldId id="262" r:id="rId22"/>
    <p:sldId id="290" r:id="rId23"/>
    <p:sldId id="260" r:id="rId24"/>
    <p:sldId id="291" r:id="rId25"/>
    <p:sldId id="292" r:id="rId26"/>
    <p:sldId id="275" r:id="rId27"/>
    <p:sldId id="261" r:id="rId28"/>
    <p:sldId id="293" r:id="rId29"/>
    <p:sldId id="298" r:id="rId30"/>
    <p:sldId id="299" r:id="rId31"/>
    <p:sldId id="300" r:id="rId32"/>
    <p:sldId id="280" r:id="rId33"/>
    <p:sldId id="295" r:id="rId34"/>
    <p:sldId id="303" r:id="rId35"/>
    <p:sldId id="296" r:id="rId36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 snapToGrid="0">
      <p:cViewPr varScale="1">
        <p:scale>
          <a:sx n="110" d="100"/>
          <a:sy n="110" d="100"/>
        </p:scale>
        <p:origin x="-1644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50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51.emf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/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54843" y="1251209"/>
            <a:ext cx="8407020" cy="1655763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/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462818" y="3275463"/>
            <a:ext cx="4299044" cy="2661313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47640D-BDAB-4141-8AE4-EF45F2D6FCBB}" type="datetimeFigureOut">
              <a:rPr lang="ru-RU"/>
              <a:pPr>
                <a:defRPr/>
              </a:pPr>
              <a:t>07.12.2021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E72162-FBFA-49A5-855E-9DA42F68261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/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4FF399-8682-4E5C-9BA1-BDE6AC4AA170}" type="datetimeFigureOut">
              <a:rPr lang="ru-RU"/>
              <a:pPr>
                <a:defRPr/>
              </a:pPr>
              <a:t>07.12.2021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872DE7-8162-40CE-A691-51FC43D1155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/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/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3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1F6B52-E16D-4502-B49A-2FFAA158D04E}" type="datetimeFigureOut">
              <a:rPr lang="ru-RU"/>
              <a:pPr>
                <a:defRPr/>
              </a:pPr>
              <a:t>07.12.2021</a:t>
            </a:fld>
            <a:endParaRPr lang="ru-RU"/>
          </a:p>
        </p:txBody>
      </p:sp>
      <p:sp>
        <p:nvSpPr>
          <p:cNvPr id="6" name="Нижний колонтитул 4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569A43-7D34-4B0B-8EFA-31B922F7536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/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/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/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/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3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C216D3-0548-4F86-9BB0-E108EE2A47F7}" type="datetimeFigureOut">
              <a:rPr lang="ru-RU"/>
              <a:pPr>
                <a:defRPr/>
              </a:pPr>
              <a:t>07.12.2021</a:t>
            </a:fld>
            <a:endParaRPr lang="ru-RU"/>
          </a:p>
        </p:txBody>
      </p:sp>
      <p:sp>
        <p:nvSpPr>
          <p:cNvPr id="8" name="Нижний колонтитул 4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59DDF6-CE7A-4820-8C9C-77E7C6BFBC2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3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FDCA38-2FB1-4C20-8AF7-42FACDCDE3BA}" type="datetimeFigureOut">
              <a:rPr lang="ru-RU"/>
              <a:pPr>
                <a:defRPr/>
              </a:pPr>
              <a:t>07.12.2021</a:t>
            </a:fld>
            <a:endParaRPr lang="ru-RU"/>
          </a:p>
        </p:txBody>
      </p:sp>
      <p:sp>
        <p:nvSpPr>
          <p:cNvPr id="4" name="Нижний колонтитул 4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8440E9A-AC1A-4C86-81C5-5B7BCFB0EA0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CB74C4-8732-42DC-AF74-528C84974717}" type="datetimeFigureOut">
              <a:rPr lang="ru-RU"/>
              <a:pPr>
                <a:defRPr/>
              </a:pPr>
              <a:t>07.12.2021</a:t>
            </a:fld>
            <a:endParaRPr lang="ru-RU"/>
          </a:p>
        </p:txBody>
      </p:sp>
      <p:sp>
        <p:nvSpPr>
          <p:cNvPr id="3" name="Нижний колонтитул 4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360F7E-411B-4B48-B49B-2AEEB214728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/>
            </a:extLst>
          </p:cNvPr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/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3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D679E6-14F4-49D4-918B-EAAF6B52BD14}" type="datetimeFigureOut">
              <a:rPr lang="ru-RU"/>
              <a:pPr>
                <a:defRPr/>
              </a:pPr>
              <a:t>07.12.2021</a:t>
            </a:fld>
            <a:endParaRPr lang="ru-RU"/>
          </a:p>
        </p:txBody>
      </p:sp>
      <p:sp>
        <p:nvSpPr>
          <p:cNvPr id="6" name="Нижний колонтитул 4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D67DA3-EE13-42D7-B14E-857060E22DD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/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rtlCol="0">
            <a:normAutofit/>
          </a:bodyPr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lvl="0"/>
            <a:r>
              <a:rPr lang="ru-RU" noProof="0"/>
              <a:t>Вставка рисунка</a:t>
            </a:r>
          </a:p>
        </p:txBody>
      </p:sp>
      <p:sp>
        <p:nvSpPr>
          <p:cNvPr id="4" name="Текст 3">
            <a:extLst>
              <a:ext uri="{FF2B5EF4-FFF2-40B4-BE49-F238E27FC236}"/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3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7B0646-6909-4E59-8FBC-F291B41B23C0}" type="datetimeFigureOut">
              <a:rPr lang="ru-RU"/>
              <a:pPr>
                <a:defRPr/>
              </a:pPr>
              <a:t>07.12.2021</a:t>
            </a:fld>
            <a:endParaRPr lang="ru-RU"/>
          </a:p>
        </p:txBody>
      </p:sp>
      <p:sp>
        <p:nvSpPr>
          <p:cNvPr id="6" name="Нижний колонтитул 4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420583-8D07-40F0-9811-635BDD5C844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/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E12A16-FAE9-40FE-8379-E6A9381A7D01}" type="datetimeFigureOut">
              <a:rPr lang="ru-RU"/>
              <a:pPr>
                <a:defRPr/>
              </a:pPr>
              <a:t>07.12.2021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9ED5E9-6FBC-48DA-8F56-E2ACD714C4D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/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/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511A13-0B54-4AD0-A1FB-CD83F6C79A7A}" type="datetimeFigureOut">
              <a:rPr lang="ru-RU"/>
              <a:pPr>
                <a:defRPr/>
              </a:pPr>
              <a:t>07.12.2021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A34FDB6-0FA7-4FA7-9221-D48F8FF4AB2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1_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3A60E5-3F62-4CCB-9608-4762EBADC714}" type="datetimeFigureOut">
              <a:rPr lang="ru-RU"/>
              <a:pPr>
                <a:defRPr/>
              </a:pPr>
              <a:t>07.12.2021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8C7E094-F56C-40D1-BD94-0695A5B690C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/>
          </p:nvPr>
        </p:nvSpPr>
        <p:spPr>
          <a:xfrm>
            <a:off x="628650" y="365125"/>
            <a:ext cx="7886700" cy="58118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198A7F2-CD6D-48C5-A07C-CDE87682301F}" type="datetimeFigureOut">
              <a:rPr lang="ru-RU"/>
              <a:pPr>
                <a:defRPr/>
              </a:pPr>
              <a:t>07.12.2021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3031DBF-D1E5-49D2-8231-04F46C9FACF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4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  <a:scene3d>
              <a:camera prst="orthographicFront"/>
              <a:lightRig rig="flood" dir="t"/>
            </a:scene3d>
            <a:sp3d extrusionH="57150" contourW="6350" prstMaterial="softEdge">
              <a:bevelT w="38100" h="38100"/>
              <a:contourClr>
                <a:srgbClr val="003600"/>
              </a:contourClr>
            </a:sp3d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628650" y="1825625"/>
            <a:ext cx="7886700" cy="4351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9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16B25357-2D1A-443F-BC4F-670261273FF2}" type="datetimeFigureOut">
              <a:rPr lang="ru-RU"/>
              <a:pPr>
                <a:defRPr/>
              </a:pPr>
              <a:t>07.12.2021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9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9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EF33DC66-25B0-4443-8BC0-1B637C778D1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txStyles>
    <p:titleStyle>
      <a:lvl1pPr algn="ctr" defTabSz="68580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kern="1200">
          <a:solidFill>
            <a:srgbClr val="385723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 Black" panose="020B0A04020102020204" pitchFamily="34" charset="0"/>
          <a:ea typeface="+mj-ea"/>
          <a:cs typeface="Arial" panose="020B0604020202020204" pitchFamily="34" charset="0"/>
        </a:defRPr>
      </a:lvl1pPr>
      <a:lvl2pPr algn="ctr" defTabSz="68580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385723"/>
          </a:solidFill>
          <a:latin typeface="Arial Black" pitchFamily="34" charset="0"/>
          <a:cs typeface="Arial" charset="0"/>
        </a:defRPr>
      </a:lvl2pPr>
      <a:lvl3pPr algn="ctr" defTabSz="68580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385723"/>
          </a:solidFill>
          <a:latin typeface="Arial Black" pitchFamily="34" charset="0"/>
          <a:cs typeface="Arial" charset="0"/>
        </a:defRPr>
      </a:lvl3pPr>
      <a:lvl4pPr algn="ctr" defTabSz="68580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385723"/>
          </a:solidFill>
          <a:latin typeface="Arial Black" pitchFamily="34" charset="0"/>
          <a:cs typeface="Arial" charset="0"/>
        </a:defRPr>
      </a:lvl4pPr>
      <a:lvl5pPr algn="ctr" defTabSz="68580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385723"/>
          </a:solidFill>
          <a:latin typeface="Arial Black" pitchFamily="34" charset="0"/>
          <a:cs typeface="Arial" charset="0"/>
        </a:defRPr>
      </a:lvl5pPr>
      <a:lvl6pPr marL="457200" algn="ctr" defTabSz="685800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385723"/>
          </a:solidFill>
          <a:latin typeface="Arial Black" pitchFamily="34" charset="0"/>
          <a:cs typeface="Arial" charset="0"/>
        </a:defRPr>
      </a:lvl6pPr>
      <a:lvl7pPr marL="914400" algn="ctr" defTabSz="685800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385723"/>
          </a:solidFill>
          <a:latin typeface="Arial Black" pitchFamily="34" charset="0"/>
          <a:cs typeface="Arial" charset="0"/>
        </a:defRPr>
      </a:lvl7pPr>
      <a:lvl8pPr marL="1371600" algn="ctr" defTabSz="685800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385723"/>
          </a:solidFill>
          <a:latin typeface="Arial Black" pitchFamily="34" charset="0"/>
          <a:cs typeface="Arial" charset="0"/>
        </a:defRPr>
      </a:lvl8pPr>
      <a:lvl9pPr marL="1828800" algn="ctr" defTabSz="685800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385723"/>
          </a:solidFill>
          <a:latin typeface="Arial Black" pitchFamily="34" charset="0"/>
          <a:cs typeface="Arial" charset="0"/>
        </a:defRPr>
      </a:lvl9pPr>
    </p:titleStyle>
    <p:bodyStyle>
      <a:lvl1pPr marL="171450" indent="-171450" algn="l" defTabSz="685800" rtl="0" eaLnBrk="0" fontAlgn="base" hangingPunct="0">
        <a:lnSpc>
          <a:spcPct val="90000"/>
        </a:lnSpc>
        <a:spcBef>
          <a:spcPts val="750"/>
        </a:spcBef>
        <a:spcAft>
          <a:spcPct val="0"/>
        </a:spcAft>
        <a:buFont typeface="Arial" charset="0"/>
        <a:buChar char="•"/>
        <a:defRPr sz="21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514350" indent="-171450" algn="l" defTabSz="685800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857250" indent="-171450" algn="l" defTabSz="685800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Font typeface="Arial" charset="0"/>
        <a:buChar char="•"/>
        <a:defRPr sz="15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200150" indent="-171450" algn="l" defTabSz="685800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Font typeface="Arial" charset="0"/>
        <a:buChar char="•"/>
        <a:defRPr sz="13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1543050" indent="-171450" algn="l" defTabSz="685800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Font typeface="Arial" charset="0"/>
        <a:buChar char="•"/>
        <a:defRPr sz="13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1.jpeg"/><Relationship Id="rId4" Type="http://schemas.openxmlformats.org/officeDocument/2006/relationships/image" Target="../media/image10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14.jpe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8.jpeg"/><Relationship Id="rId4" Type="http://schemas.openxmlformats.org/officeDocument/2006/relationships/image" Target="../media/image17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5.jpeg"/><Relationship Id="rId5" Type="http://schemas.openxmlformats.org/officeDocument/2006/relationships/image" Target="../media/image24.jpeg"/><Relationship Id="rId4" Type="http://schemas.openxmlformats.org/officeDocument/2006/relationships/image" Target="../media/image23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29.png"/><Relationship Id="rId4" Type="http://schemas.openxmlformats.org/officeDocument/2006/relationships/image" Target="../media/image28.jpe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33.jpeg"/><Relationship Id="rId4" Type="http://schemas.openxmlformats.org/officeDocument/2006/relationships/image" Target="../media/image32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36.jpe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40.jpeg"/><Relationship Id="rId4" Type="http://schemas.openxmlformats.org/officeDocument/2006/relationships/image" Target="../media/image39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43.jpeg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49.jpeg"/><Relationship Id="rId5" Type="http://schemas.openxmlformats.org/officeDocument/2006/relationships/image" Target="../media/image48.jpeg"/><Relationship Id="rId4" Type="http://schemas.openxmlformats.org/officeDocument/2006/relationships/image" Target="../media/image47.jpeg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1.v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2.v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56.jpeg"/><Relationship Id="rId4" Type="http://schemas.openxmlformats.org/officeDocument/2006/relationships/image" Target="../media/image55.jpeg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hyperlink" Target="https://&#1074;&#1086;&#1083;&#1086;&#1085;&#1090;&#1077;&#1088;&#1099;-&#1084;&#1077;&#1076;&#1080;&#1082;&#1080;.&#1088;&#1092;/docs/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0.jpeg"/><Relationship Id="rId4" Type="http://schemas.openxmlformats.org/officeDocument/2006/relationships/image" Target="../media/image59.jpeg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766763" y="1690688"/>
            <a:ext cx="7867650" cy="1325562"/>
          </a:xfrm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eaLnBrk="1" hangingPunct="1">
              <a:defRPr/>
            </a:pPr>
            <a:r>
              <a:rPr lang="ru-RU" smtClean="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cs typeface="Arial" charset="0"/>
              </a:rPr>
              <a:t>Школьный отряд </a:t>
            </a:r>
            <a:br>
              <a:rPr lang="ru-RU" smtClean="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cs typeface="Arial" charset="0"/>
              </a:rPr>
            </a:br>
            <a:r>
              <a:rPr lang="ru-RU" smtClean="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cs typeface="Arial" charset="0"/>
              </a:rPr>
              <a:t>волонтеров-медиков</a:t>
            </a:r>
          </a:p>
        </p:txBody>
      </p:sp>
      <p:sp>
        <p:nvSpPr>
          <p:cNvPr id="13314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444500" y="361950"/>
            <a:ext cx="6707188" cy="858838"/>
          </a:xfrm>
        </p:spPr>
        <p:txBody>
          <a:bodyPr/>
          <a:lstStyle/>
          <a:p>
            <a:pPr algn="ctr" eaLnBrk="1" hangingPunct="1">
              <a:lnSpc>
                <a:spcPct val="70000"/>
              </a:lnSpc>
              <a:buFont typeface="Arial" charset="0"/>
              <a:buNone/>
            </a:pPr>
            <a:r>
              <a:rPr lang="ru-RU" sz="1900" smtClean="0">
                <a:latin typeface="Arial" charset="0"/>
                <a:cs typeface="Arial" charset="0"/>
              </a:rPr>
              <a:t>Муниципальное автономное общеобразовательное учреждение </a:t>
            </a:r>
          </a:p>
          <a:p>
            <a:pPr algn="ctr" eaLnBrk="1" hangingPunct="1">
              <a:lnSpc>
                <a:spcPct val="70000"/>
              </a:lnSpc>
              <a:buFont typeface="Arial" charset="0"/>
              <a:buNone/>
            </a:pPr>
            <a:r>
              <a:rPr lang="ru-RU" sz="1900" smtClean="0">
                <a:latin typeface="Arial" charset="0"/>
                <a:cs typeface="Arial" charset="0"/>
              </a:rPr>
              <a:t>«Средняя общеобразовательная школа  №49»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4313207" y="4753002"/>
            <a:ext cx="4572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dirty="0" smtClean="0"/>
              <a:t>Дата организации школьного отряда волонтеров-медиков </a:t>
            </a:r>
            <a:r>
              <a:rPr lang="ru-RU" dirty="0" smtClean="0"/>
              <a:t>–</a:t>
            </a:r>
          </a:p>
          <a:p>
            <a:pPr algn="ctr"/>
            <a:r>
              <a:rPr lang="ru-RU" dirty="0" smtClean="0"/>
              <a:t>  </a:t>
            </a:r>
            <a:r>
              <a:rPr lang="ru-RU" dirty="0" smtClean="0"/>
              <a:t>1 сентября 2020 года</a:t>
            </a:r>
            <a:endParaRPr lang="ru-RU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Rectangle 4"/>
          <p:cNvSpPr>
            <a:spLocks noGrp="1" noChangeArrowheads="1"/>
          </p:cNvSpPr>
          <p:nvPr>
            <p:ph type="subTitle" idx="4294967295"/>
          </p:nvPr>
        </p:nvSpPr>
        <p:spPr>
          <a:xfrm>
            <a:off x="419100" y="5105400"/>
            <a:ext cx="8202613" cy="774700"/>
          </a:xfrm>
        </p:spPr>
        <p:txBody>
          <a:bodyPr/>
          <a:lstStyle/>
          <a:p>
            <a:pPr marL="0" indent="0" algn="ctr" eaLnBrk="1" hangingPunct="1">
              <a:buFont typeface="Arial" charset="0"/>
              <a:buNone/>
            </a:pPr>
            <a:r>
              <a:rPr lang="ru-RU" smtClean="0">
                <a:latin typeface="Arial" charset="0"/>
                <a:cs typeface="Arial" charset="0"/>
              </a:rPr>
              <a:t>Заказчики – учащиеся и законные представители </a:t>
            </a:r>
          </a:p>
          <a:p>
            <a:pPr marL="0" indent="0" algn="ctr" eaLnBrk="1" hangingPunct="1">
              <a:buFont typeface="Arial" charset="0"/>
              <a:buNone/>
            </a:pPr>
            <a:r>
              <a:rPr lang="ru-RU" smtClean="0">
                <a:latin typeface="Arial" charset="0"/>
                <a:cs typeface="Arial" charset="0"/>
              </a:rPr>
              <a:t>МАОУ «СОШ№49» и жители города НГО</a:t>
            </a:r>
          </a:p>
        </p:txBody>
      </p:sp>
      <p:pic>
        <p:nvPicPr>
          <p:cNvPr id="14338" name="Picture 6" descr="C:\Users\user\Desktop\TlKtHwVJ6t8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406400" y="1506538"/>
            <a:ext cx="7924800" cy="3582987"/>
          </a:xfrm>
        </p:spPr>
      </p:pic>
      <p:sp>
        <p:nvSpPr>
          <p:cNvPr id="15365" name="Rectangle 5"/>
          <p:cNvSpPr>
            <a:spLocks noGrp="1" noChangeArrowheads="1"/>
          </p:cNvSpPr>
          <p:nvPr>
            <p:ph type="ctrTitle" idx="4294967295"/>
          </p:nvPr>
        </p:nvSpPr>
        <p:spPr bwMode="auto">
          <a:xfrm>
            <a:off x="457200" y="320675"/>
            <a:ext cx="7772400" cy="1470025"/>
          </a:xfrm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eaLnBrk="1" hangingPunct="1">
              <a:defRPr/>
            </a:pPr>
            <a:r>
              <a:rPr lang="ru-RU" smtClean="0">
                <a:effectLst/>
                <a:latin typeface="Arial" charset="0"/>
                <a:cs typeface="Arial" charset="0"/>
              </a:rPr>
              <a:t>Школьный отряд волонтеров-медиков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title"/>
          </p:nvPr>
        </p:nvSpPr>
        <p:spPr bwMode="auto"/>
        <p:txBody>
          <a:bodyPr wrap="square" numCol="1" anchorCtr="0" compatLnSpc="1">
            <a:prstTxWarp prst="textNoShape">
              <a:avLst/>
            </a:prstTxWarp>
          </a:bodyPr>
          <a:lstStyle/>
          <a:p>
            <a:pPr eaLnBrk="1" hangingPunct="1">
              <a:defRPr/>
            </a:pPr>
            <a:r>
              <a:rPr lang="ru-RU" smtClean="0">
                <a:effectLst/>
                <a:latin typeface="Arial" charset="0"/>
                <a:cs typeface="Arial" charset="0"/>
              </a:rPr>
              <a:t>Проблема</a:t>
            </a:r>
          </a:p>
        </p:txBody>
      </p:sp>
      <p:sp>
        <p:nvSpPr>
          <p:cNvPr id="1536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28650" y="1431985"/>
            <a:ext cx="7988300" cy="4305240"/>
          </a:xfrm>
        </p:spPr>
        <p:txBody>
          <a:bodyPr/>
          <a:lstStyle/>
          <a:p>
            <a:pPr eaLnBrk="1" hangingPunct="1">
              <a:buFont typeface="Arial" charset="0"/>
              <a:buNone/>
            </a:pPr>
            <a:r>
              <a:rPr lang="ru-RU" dirty="0" smtClean="0">
                <a:latin typeface="Arial" charset="0"/>
                <a:cs typeface="Arial" charset="0"/>
              </a:rPr>
              <a:t>  Формирование у обучающихся социальной активности является требованием законодательства РФ в области образования, при этом возникает противоречие между потребностью общества в социально активной личности и недостаточной вовлеченностью подростков в социально значимые виды деятельности 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ChangeArrowheads="1"/>
          </p:cNvSpPr>
          <p:nvPr>
            <p:ph type="title"/>
          </p:nvPr>
        </p:nvSpPr>
        <p:spPr bwMode="auto"/>
        <p:txBody>
          <a:bodyPr wrap="square" numCol="1" anchorCtr="0" compatLnSpc="1">
            <a:prstTxWarp prst="textNoShape">
              <a:avLst/>
            </a:prstTxWarp>
          </a:bodyPr>
          <a:lstStyle/>
          <a:p>
            <a:pPr eaLnBrk="1" hangingPunct="1">
              <a:defRPr/>
            </a:pPr>
            <a:r>
              <a:rPr lang="ru-RU" dirty="0" smtClean="0">
                <a:effectLst/>
                <a:latin typeface="Arial" charset="0"/>
                <a:cs typeface="Arial" charset="0"/>
              </a:rPr>
              <a:t>Цели</a:t>
            </a:r>
          </a:p>
        </p:txBody>
      </p:sp>
      <p:sp>
        <p:nvSpPr>
          <p:cNvPr id="1638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28650" y="1387475"/>
            <a:ext cx="7886700" cy="4789488"/>
          </a:xfrm>
        </p:spPr>
        <p:txBody>
          <a:bodyPr/>
          <a:lstStyle/>
          <a:p>
            <a:pPr eaLnBrk="1" hangingPunct="1">
              <a:buFont typeface="Arial" charset="0"/>
              <a:buNone/>
            </a:pPr>
            <a:r>
              <a:rPr lang="ru-RU" smtClean="0">
                <a:latin typeface="Arial" charset="0"/>
                <a:cs typeface="Arial" charset="0"/>
              </a:rPr>
              <a:t>  Создание условий для реализации гражданского, личностного и профессионального потенциала учащихся, заинтересованных в добровольческой деятельности в здравоохранении, посредством инициативного, творческого, ответственного участия в добровольческом служении. 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28650" y="365126"/>
            <a:ext cx="7886700" cy="1109992"/>
          </a:xfrm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eaLnBrk="1" hangingPunct="1">
              <a:defRPr/>
            </a:pPr>
            <a:r>
              <a:rPr lang="ru-RU" dirty="0" smtClean="0">
                <a:effectLst/>
                <a:latin typeface="Arial" charset="0"/>
                <a:cs typeface="Arial" charset="0"/>
              </a:rPr>
              <a:t>Задачи</a:t>
            </a:r>
          </a:p>
        </p:txBody>
      </p:sp>
      <p:sp>
        <p:nvSpPr>
          <p:cNvPr id="1741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28650" y="1443038"/>
            <a:ext cx="7886700" cy="4733925"/>
          </a:xfrm>
        </p:spPr>
        <p:txBody>
          <a:bodyPr/>
          <a:lstStyle/>
          <a:p>
            <a:pPr marL="400050" indent="-400050" eaLnBrk="1" hangingPunct="1">
              <a:lnSpc>
                <a:spcPct val="70000"/>
              </a:lnSpc>
              <a:buFont typeface="Arial" charset="0"/>
              <a:buAutoNum type="arabicPeriod"/>
            </a:pPr>
            <a:r>
              <a:rPr lang="ru-RU" sz="1900" dirty="0" smtClean="0">
                <a:latin typeface="Arial" charset="0"/>
                <a:cs typeface="Arial" charset="0"/>
              </a:rPr>
              <a:t>Развитие высоких нравственных качеств </a:t>
            </a:r>
            <a:r>
              <a:rPr lang="ru-RU" sz="1900" dirty="0" err="1" smtClean="0">
                <a:latin typeface="Arial" charset="0"/>
                <a:cs typeface="Arial" charset="0"/>
              </a:rPr>
              <a:t>путѐм </a:t>
            </a:r>
            <a:r>
              <a:rPr lang="ru-RU" sz="1900" dirty="0" smtClean="0">
                <a:latin typeface="Arial" charset="0"/>
                <a:cs typeface="Arial" charset="0"/>
              </a:rPr>
              <a:t>пропаганды идей добровольного труда на благо общества; </a:t>
            </a:r>
          </a:p>
          <a:p>
            <a:pPr marL="400050" indent="-400050" eaLnBrk="1" hangingPunct="1">
              <a:lnSpc>
                <a:spcPct val="70000"/>
              </a:lnSpc>
              <a:buFont typeface="Arial" charset="0"/>
              <a:buAutoNum type="arabicPeriod"/>
            </a:pPr>
            <a:r>
              <a:rPr lang="ru-RU" sz="1900" dirty="0" smtClean="0">
                <a:latin typeface="Arial" charset="0"/>
                <a:cs typeface="Arial" charset="0"/>
              </a:rPr>
              <a:t>Привлечение учащихся к решению социально значимых проектов; </a:t>
            </a:r>
          </a:p>
          <a:p>
            <a:pPr marL="400050" indent="-400050" eaLnBrk="1" hangingPunct="1">
              <a:lnSpc>
                <a:spcPct val="70000"/>
              </a:lnSpc>
              <a:buFont typeface="Arial" charset="0"/>
              <a:buAutoNum type="arabicPeriod"/>
            </a:pPr>
            <a:r>
              <a:rPr lang="ru-RU" sz="1900" dirty="0" smtClean="0">
                <a:latin typeface="Arial" charset="0"/>
                <a:cs typeface="Arial" charset="0"/>
              </a:rPr>
              <a:t>Профилактика вредных привычек, наркомании; </a:t>
            </a:r>
          </a:p>
          <a:p>
            <a:pPr marL="400050" indent="-400050" eaLnBrk="1" hangingPunct="1">
              <a:lnSpc>
                <a:spcPct val="70000"/>
              </a:lnSpc>
              <a:buFont typeface="Arial" charset="0"/>
              <a:buAutoNum type="arabicPeriod"/>
            </a:pPr>
            <a:r>
              <a:rPr lang="ru-RU" sz="1900" dirty="0" smtClean="0">
                <a:latin typeface="Arial" charset="0"/>
                <a:cs typeface="Arial" charset="0"/>
              </a:rPr>
              <a:t>Развитие позитивной мотивации учащихся к ведению ЗОЖ и повышение уровня культуры здоровья участников педагогического процесса; </a:t>
            </a:r>
          </a:p>
          <a:p>
            <a:pPr marL="400050" indent="-400050" eaLnBrk="1" hangingPunct="1">
              <a:lnSpc>
                <a:spcPct val="70000"/>
              </a:lnSpc>
              <a:buFont typeface="Arial" charset="0"/>
              <a:buAutoNum type="arabicPeriod"/>
            </a:pPr>
            <a:r>
              <a:rPr lang="ru-RU" sz="1900" dirty="0" smtClean="0">
                <a:latin typeface="Arial" charset="0"/>
                <a:cs typeface="Arial" charset="0"/>
              </a:rPr>
              <a:t>Внедрение социальных проектов, социальных программ, мероприятий и акций, направленных на пропаганду здорового образа жизни и </a:t>
            </a:r>
            <a:r>
              <a:rPr lang="ru-RU" sz="1900" dirty="0" err="1" smtClean="0">
                <a:latin typeface="Arial" charset="0"/>
                <a:cs typeface="Arial" charset="0"/>
              </a:rPr>
              <a:t>здоровьесбережения</a:t>
            </a:r>
            <a:r>
              <a:rPr lang="ru-RU" sz="1900" dirty="0" smtClean="0">
                <a:latin typeface="Arial" charset="0"/>
                <a:cs typeface="Arial" charset="0"/>
              </a:rPr>
              <a:t> </a:t>
            </a:r>
            <a:r>
              <a:rPr lang="ru-RU" sz="1900" dirty="0" err="1" smtClean="0">
                <a:latin typeface="Arial" charset="0"/>
                <a:cs typeface="Arial" charset="0"/>
              </a:rPr>
              <a:t>и</a:t>
            </a:r>
            <a:r>
              <a:rPr lang="ru-RU" sz="1900" dirty="0" smtClean="0">
                <a:latin typeface="Arial" charset="0"/>
                <a:cs typeface="Arial" charset="0"/>
              </a:rPr>
              <a:t> участие в них;</a:t>
            </a:r>
          </a:p>
          <a:p>
            <a:pPr marL="400050" indent="-400050" eaLnBrk="1" hangingPunct="1">
              <a:lnSpc>
                <a:spcPct val="70000"/>
              </a:lnSpc>
              <a:buFont typeface="Arial" charset="0"/>
              <a:buAutoNum type="arabicPeriod"/>
            </a:pPr>
            <a:r>
              <a:rPr lang="ru-RU" sz="1900" dirty="0" smtClean="0">
                <a:latin typeface="Arial" charset="0"/>
                <a:cs typeface="Arial" charset="0"/>
              </a:rPr>
              <a:t>Взаимодействие и сотрудничество со всеми заинтересованными лицами и организациями в вопросах добровольчества, сохранения, укрепления и формирования здоровья школьников;</a:t>
            </a:r>
          </a:p>
          <a:p>
            <a:pPr marL="400050" indent="-400050" eaLnBrk="1" hangingPunct="1">
              <a:lnSpc>
                <a:spcPct val="70000"/>
              </a:lnSpc>
              <a:buFont typeface="Arial" charset="0"/>
              <a:buAutoNum type="arabicPeriod"/>
            </a:pPr>
            <a:r>
              <a:rPr lang="ru-RU" sz="1900" dirty="0" smtClean="0">
                <a:latin typeface="Arial" charset="0"/>
                <a:cs typeface="Arial" charset="0"/>
              </a:rPr>
              <a:t>Подготовка лидеров для работы в среде сверстников;</a:t>
            </a:r>
          </a:p>
          <a:p>
            <a:pPr marL="400050" indent="-400050" eaLnBrk="1" hangingPunct="1">
              <a:lnSpc>
                <a:spcPct val="70000"/>
              </a:lnSpc>
              <a:buFont typeface="Arial" charset="0"/>
              <a:buAutoNum type="arabicPeriod"/>
            </a:pPr>
            <a:r>
              <a:rPr lang="ru-RU" sz="1900" dirty="0" smtClean="0">
                <a:latin typeface="Arial" charset="0"/>
                <a:cs typeface="Arial" charset="0"/>
              </a:rPr>
              <a:t>Получение необходимого опыта и навыков для реализации собственных идей и проектов в сфере пропаганды здорового образа жизни.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Rectangle 4"/>
          <p:cNvSpPr>
            <a:spLocks noGrp="1" noChangeArrowheads="1"/>
          </p:cNvSpPr>
          <p:nvPr>
            <p:ph type="subTitle" idx="4294967295"/>
          </p:nvPr>
        </p:nvSpPr>
        <p:spPr>
          <a:xfrm>
            <a:off x="1079500" y="5256213"/>
            <a:ext cx="6400800" cy="847725"/>
          </a:xfrm>
        </p:spPr>
        <p:txBody>
          <a:bodyPr/>
          <a:lstStyle/>
          <a:p>
            <a:pPr marL="0" indent="0" algn="ctr" eaLnBrk="1" hangingPunct="1">
              <a:buFont typeface="Arial" charset="0"/>
              <a:buNone/>
            </a:pPr>
            <a:r>
              <a:rPr lang="ru-RU" smtClean="0">
                <a:latin typeface="Arial" charset="0"/>
                <a:cs typeface="Arial" charset="0"/>
              </a:rPr>
              <a:t>Школьники 8-11 классов МАОУ «СОШ№49»</a:t>
            </a:r>
          </a:p>
        </p:txBody>
      </p:sp>
      <p:pic>
        <p:nvPicPr>
          <p:cNvPr id="18434" name="Picture 2" descr="C:\Users\user\Desktop\tCvi8U9wvC0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474663" y="1679575"/>
            <a:ext cx="7920037" cy="3578225"/>
          </a:xfrm>
        </p:spPr>
      </p:pic>
      <p:sp>
        <p:nvSpPr>
          <p:cNvPr id="16389" name="Rectangle 5"/>
          <p:cNvSpPr>
            <a:spLocks noGrp="1" noChangeArrowheads="1"/>
          </p:cNvSpPr>
          <p:nvPr>
            <p:ph type="ctrTitle" idx="4294967295"/>
          </p:nvPr>
        </p:nvSpPr>
        <p:spPr bwMode="auto">
          <a:xfrm>
            <a:off x="476250" y="520700"/>
            <a:ext cx="7772400" cy="1470025"/>
          </a:xfrm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eaLnBrk="1" hangingPunct="1">
              <a:defRPr/>
            </a:pPr>
            <a:r>
              <a:rPr lang="ru-RU" smtClean="0">
                <a:effectLst/>
                <a:latin typeface="Arial" charset="0"/>
                <a:cs typeface="Arial" charset="0"/>
              </a:rPr>
              <a:t>Субъекты практики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6" name="Rectangle 4"/>
          <p:cNvSpPr>
            <a:spLocks noGrp="1" noChangeArrowheads="1"/>
          </p:cNvSpPr>
          <p:nvPr>
            <p:ph type="ctrTitle" idx="4294967295"/>
          </p:nvPr>
        </p:nvSpPr>
        <p:spPr bwMode="auto">
          <a:xfrm>
            <a:off x="546100" y="530225"/>
            <a:ext cx="7983538" cy="1470025"/>
          </a:xfrm>
        </p:spPr>
        <p:txBody>
          <a:bodyPr wrap="square" numCol="1" anchorCtr="0" compatLnSpc="1">
            <a:prstTxWarp prst="textNoShape">
              <a:avLst/>
            </a:prstTxWarp>
            <a:normAutofit fontScale="90000"/>
          </a:bodyPr>
          <a:lstStyle/>
          <a:p>
            <a:pPr eaLnBrk="1" hangingPunct="1">
              <a:defRPr/>
            </a:pPr>
            <a:r>
              <a:rPr lang="ru-RU" sz="3600" smtClean="0">
                <a:effectLst/>
                <a:latin typeface="Arial" charset="0"/>
                <a:cs typeface="Arial" charset="0"/>
              </a:rPr>
              <a:t>Субьекты проходят регистрацию на федеральном сайте «ДОБРО.ру»</a:t>
            </a:r>
            <a:br>
              <a:rPr lang="ru-RU" sz="3600" smtClean="0">
                <a:effectLst/>
                <a:latin typeface="Arial" charset="0"/>
                <a:cs typeface="Arial" charset="0"/>
              </a:rPr>
            </a:br>
            <a:r>
              <a:rPr lang="ru-RU" sz="3600" smtClean="0">
                <a:effectLst/>
                <a:latin typeface="Arial" charset="0"/>
                <a:cs typeface="Arial" charset="0"/>
              </a:rPr>
              <a:t> и оформляют книжку волонтера</a:t>
            </a:r>
          </a:p>
        </p:txBody>
      </p:sp>
      <p:pic>
        <p:nvPicPr>
          <p:cNvPr id="19458" name="Picture 2" descr="C:\Users\user\Desktop\Безымянный.pn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1828800" y="2252663"/>
            <a:ext cx="5327650" cy="40259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4" name="Rectangle 4"/>
          <p:cNvSpPr>
            <a:spLocks noGrp="1" noChangeArrowheads="1"/>
          </p:cNvSpPr>
          <p:nvPr>
            <p:ph type="title" idx="4294967295"/>
          </p:nvPr>
        </p:nvSpPr>
        <p:spPr bwMode="auto">
          <a:noFill/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r>
              <a:rPr lang="ru-RU" smtClean="0">
                <a:effectLst/>
                <a:latin typeface="Arial" charset="0"/>
                <a:cs typeface="Arial" charset="0"/>
              </a:rPr>
              <a:t>Описание практики</a:t>
            </a:r>
            <a:br>
              <a:rPr lang="ru-RU" smtClean="0">
                <a:effectLst/>
                <a:latin typeface="Arial" charset="0"/>
                <a:cs typeface="Arial" charset="0"/>
              </a:rPr>
            </a:br>
            <a:r>
              <a:rPr lang="ru-RU" smtClean="0">
                <a:effectLst/>
                <a:latin typeface="Arial" charset="0"/>
                <a:cs typeface="Arial" charset="0"/>
              </a:rPr>
              <a:t> Направления деятельности</a:t>
            </a:r>
          </a:p>
        </p:txBody>
      </p:sp>
      <p:sp>
        <p:nvSpPr>
          <p:cNvPr id="20482" name="Содержимое 2"/>
          <p:cNvSpPr>
            <a:spLocks noGrp="1"/>
          </p:cNvSpPr>
          <p:nvPr>
            <p:ph type="subTitle" idx="1"/>
          </p:nvPr>
        </p:nvSpPr>
        <p:spPr>
          <a:xfrm>
            <a:off x="1036638" y="1952625"/>
            <a:ext cx="8107362" cy="3224213"/>
          </a:xfrm>
        </p:spPr>
        <p:txBody>
          <a:bodyPr/>
          <a:lstStyle/>
          <a:p>
            <a:pPr marL="400050" indent="-400050" eaLnBrk="1" hangingPunct="1">
              <a:buFont typeface="Arial" charset="0"/>
              <a:buAutoNum type="arabicPeriod"/>
            </a:pPr>
            <a:r>
              <a:rPr lang="ru-RU" sz="2800" smtClean="0">
                <a:latin typeface="Arial" charset="0"/>
                <a:cs typeface="Arial" charset="0"/>
              </a:rPr>
              <a:t>Волонтерская помощь в медицинских организациях;</a:t>
            </a:r>
          </a:p>
          <a:p>
            <a:pPr marL="400050" indent="-400050" eaLnBrk="1" hangingPunct="1">
              <a:buFont typeface="Arial" charset="0"/>
              <a:buAutoNum type="arabicPeriod"/>
            </a:pPr>
            <a:r>
              <a:rPr lang="ru-RU" sz="2800" smtClean="0">
                <a:latin typeface="Arial" charset="0"/>
                <a:cs typeface="Arial" charset="0"/>
              </a:rPr>
              <a:t>Санитарно-профилактическое просвещение;</a:t>
            </a:r>
          </a:p>
          <a:p>
            <a:pPr marL="400050" indent="-400050" eaLnBrk="1" hangingPunct="1">
              <a:buFont typeface="Arial" charset="0"/>
              <a:buAutoNum type="arabicPeriod"/>
            </a:pPr>
            <a:r>
              <a:rPr lang="ru-RU" sz="2800" smtClean="0">
                <a:latin typeface="Arial" charset="0"/>
                <a:cs typeface="Arial" charset="0"/>
              </a:rPr>
              <a:t>Популяризация здорового образа жизни;</a:t>
            </a:r>
          </a:p>
          <a:p>
            <a:pPr marL="400050" indent="-400050" eaLnBrk="1" hangingPunct="1">
              <a:buFont typeface="Arial" charset="0"/>
              <a:buAutoNum type="arabicPeriod"/>
            </a:pPr>
            <a:r>
              <a:rPr lang="ru-RU" sz="2800" smtClean="0">
                <a:latin typeface="Arial" charset="0"/>
                <a:cs typeface="Arial" charset="0"/>
              </a:rPr>
              <a:t>Обучение первой помощи;</a:t>
            </a:r>
          </a:p>
          <a:p>
            <a:pPr marL="400050" indent="-400050" eaLnBrk="1" hangingPunct="1">
              <a:buFont typeface="Arial" charset="0"/>
              <a:buAutoNum type="arabicPeriod"/>
            </a:pPr>
            <a:r>
              <a:rPr lang="ru-RU" sz="2800" smtClean="0">
                <a:latin typeface="Arial" charset="0"/>
                <a:cs typeface="Arial" charset="0"/>
              </a:rPr>
              <a:t>Популяризация кадрового донорства.</a:t>
            </a:r>
          </a:p>
          <a:p>
            <a:pPr marL="400050" indent="-400050" eaLnBrk="1" hangingPunct="1">
              <a:buFont typeface="Arial" charset="0"/>
              <a:buAutoNum type="arabicPeriod"/>
            </a:pPr>
            <a:endParaRPr lang="ru-RU" smtClean="0">
              <a:latin typeface="Arial" charset="0"/>
              <a:cs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Grp="1" noChangeArrowheads="1"/>
          </p:cNvSpPr>
          <p:nvPr>
            <p:ph type="title"/>
          </p:nvPr>
        </p:nvSpPr>
        <p:spPr bwMode="auto"/>
        <p:txBody>
          <a:bodyPr wrap="square" numCol="1" anchorCtr="0" compatLnSpc="1">
            <a:prstTxWarp prst="textNoShape">
              <a:avLst/>
            </a:prstTxWarp>
          </a:bodyPr>
          <a:lstStyle/>
          <a:p>
            <a:pPr eaLnBrk="1" hangingPunct="1">
              <a:defRPr/>
            </a:pPr>
            <a:r>
              <a:rPr lang="ru-RU" smtClean="0">
                <a:effectLst/>
                <a:latin typeface="Arial" charset="0"/>
                <a:cs typeface="Arial" charset="0"/>
              </a:rPr>
              <a:t>Целевые группы</a:t>
            </a:r>
          </a:p>
        </p:txBody>
      </p:sp>
      <p:sp>
        <p:nvSpPr>
          <p:cNvPr id="21506" name="Rectangle 4"/>
          <p:cNvSpPr>
            <a:spLocks noGrp="1" noChangeArrowheads="1"/>
          </p:cNvSpPr>
          <p:nvPr>
            <p:ph type="body" idx="1"/>
          </p:nvPr>
        </p:nvSpPr>
        <p:spPr>
          <a:xfrm>
            <a:off x="628650" y="1543050"/>
            <a:ext cx="7904163" cy="4826000"/>
          </a:xfrm>
        </p:spPr>
        <p:txBody>
          <a:bodyPr/>
          <a:lstStyle/>
          <a:p>
            <a:pPr eaLnBrk="1" hangingPunct="1"/>
            <a:r>
              <a:rPr lang="ru-RU" smtClean="0">
                <a:latin typeface="Arial" charset="0"/>
                <a:cs typeface="Arial" charset="0"/>
              </a:rPr>
              <a:t>Учащиеся и законные представители МАОУ «СОШ№49»</a:t>
            </a:r>
          </a:p>
          <a:p>
            <a:pPr eaLnBrk="1" hangingPunct="1"/>
            <a:r>
              <a:rPr lang="ru-RU" smtClean="0">
                <a:latin typeface="Arial" charset="0"/>
                <a:cs typeface="Arial" charset="0"/>
              </a:rPr>
              <a:t>Учащиеся школ города (МАОУ «Школа –интернат №53», МАОУ «СОШ №45»);</a:t>
            </a:r>
          </a:p>
          <a:p>
            <a:pPr eaLnBrk="1" hangingPunct="1"/>
            <a:r>
              <a:rPr lang="ru-RU" smtClean="0">
                <a:latin typeface="Arial" charset="0"/>
                <a:cs typeface="Arial" charset="0"/>
              </a:rPr>
              <a:t>Молодые инвалиды  городского клуба по месту жительства  «Орленок»;</a:t>
            </a:r>
          </a:p>
          <a:p>
            <a:pPr eaLnBrk="1" hangingPunct="1"/>
            <a:r>
              <a:rPr lang="ru-RU" smtClean="0">
                <a:latin typeface="Arial" charset="0"/>
                <a:cs typeface="Arial" charset="0"/>
              </a:rPr>
              <a:t>Молодые инвалиды  проекта «Сопровождаемое проживание людей с ментальными нарушениями»;</a:t>
            </a:r>
          </a:p>
          <a:p>
            <a:pPr eaLnBrk="1" hangingPunct="1"/>
            <a:r>
              <a:rPr lang="ru-RU" smtClean="0">
                <a:latin typeface="Arial" charset="0"/>
                <a:cs typeface="Arial" charset="0"/>
              </a:rPr>
              <a:t>СК «Кедр» (школа долголетия);</a:t>
            </a:r>
          </a:p>
          <a:p>
            <a:pPr eaLnBrk="1" hangingPunct="1"/>
            <a:r>
              <a:rPr lang="ru-RU" smtClean="0">
                <a:latin typeface="Arial" charset="0"/>
                <a:cs typeface="Arial" charset="0"/>
              </a:rPr>
              <a:t>Доноры  и пациенты ФГБУЗ «ЦМСЧ №31» ФМБА России;</a:t>
            </a:r>
          </a:p>
          <a:p>
            <a:pPr eaLnBrk="1" hangingPunct="1"/>
            <a:r>
              <a:rPr lang="ru-RU" smtClean="0">
                <a:latin typeface="Arial" charset="0"/>
                <a:cs typeface="Arial" charset="0"/>
              </a:rPr>
              <a:t>Жители Новоуральского городского округа</a:t>
            </a:r>
          </a:p>
          <a:p>
            <a:pPr eaLnBrk="1" hangingPunct="1"/>
            <a:endParaRPr lang="ru-RU" smtClean="0">
              <a:latin typeface="Arial" charset="0"/>
              <a:cs typeface="Arial" charset="0"/>
            </a:endParaRPr>
          </a:p>
          <a:p>
            <a:pPr eaLnBrk="1" hangingPunct="1"/>
            <a:endParaRPr lang="ru-RU" smtClean="0">
              <a:latin typeface="Arial" charset="0"/>
              <a:cs typeface="Arial" charset="0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28650" y="365125"/>
            <a:ext cx="7631113" cy="922338"/>
          </a:xfrm>
          <a:noFill/>
        </p:spPr>
        <p:txBody>
          <a:bodyPr wrap="square" numCol="1" anchorCtr="0" compatLnSpc="1">
            <a:prstTxWarp prst="textNoShape">
              <a:avLst/>
            </a:prstTxWarp>
            <a:normAutofit fontScale="90000"/>
          </a:bodyPr>
          <a:lstStyle/>
          <a:p>
            <a:r>
              <a:rPr lang="ru-RU" sz="3600" dirty="0" smtClean="0">
                <a:effectLst/>
                <a:latin typeface="Arial" charset="0"/>
                <a:cs typeface="Arial" charset="0"/>
              </a:rPr>
              <a:t>Территория реализации –</a:t>
            </a:r>
            <a:br>
              <a:rPr lang="ru-RU" sz="3600" dirty="0" smtClean="0">
                <a:effectLst/>
                <a:latin typeface="Arial" charset="0"/>
                <a:cs typeface="Arial" charset="0"/>
              </a:rPr>
            </a:br>
            <a:r>
              <a:rPr lang="ru-RU" sz="3600" dirty="0" smtClean="0">
                <a:effectLst/>
                <a:latin typeface="Arial" charset="0"/>
                <a:cs typeface="Arial" charset="0"/>
              </a:rPr>
              <a:t> </a:t>
            </a:r>
            <a:r>
              <a:rPr lang="ru-RU" sz="3600" dirty="0" err="1" smtClean="0">
                <a:effectLst/>
                <a:latin typeface="Arial" charset="0"/>
                <a:cs typeface="Arial" charset="0"/>
              </a:rPr>
              <a:t>Новоуральский</a:t>
            </a:r>
            <a:r>
              <a:rPr lang="ru-RU" sz="3600" dirty="0" smtClean="0">
                <a:effectLst/>
                <a:latin typeface="Arial" charset="0"/>
                <a:cs typeface="Arial" charset="0"/>
              </a:rPr>
              <a:t> городской округ</a:t>
            </a:r>
          </a:p>
        </p:txBody>
      </p:sp>
      <p:pic>
        <p:nvPicPr>
          <p:cNvPr id="45061" name="Picture 5" descr="2gzze0eJ2iQ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2823" y="1251310"/>
            <a:ext cx="4997450" cy="4997450"/>
          </a:xfrm>
          <a:prstGeom prst="rect">
            <a:avLst/>
          </a:prstGeom>
          <a:noFill/>
        </p:spPr>
      </p:pic>
      <p:pic>
        <p:nvPicPr>
          <p:cNvPr id="5" name="Picture 1" descr="C:\Users\user\Downloads\doc07950320211207121324_page-000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57005" y="1223643"/>
            <a:ext cx="3528202" cy="499001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2"/>
          <p:cNvSpPr>
            <a:spLocks noGrp="1" noChangeArrowheads="1"/>
          </p:cNvSpPr>
          <p:nvPr>
            <p:ph type="title"/>
          </p:nvPr>
        </p:nvSpPr>
        <p:spPr bwMode="auto"/>
        <p:txBody>
          <a:bodyPr wrap="square" numCol="1" anchorCtr="0" compatLnSpc="1">
            <a:prstTxWarp prst="textNoShape">
              <a:avLst/>
            </a:prstTxWarp>
          </a:bodyPr>
          <a:lstStyle/>
          <a:p>
            <a:pPr eaLnBrk="1" hangingPunct="1">
              <a:defRPr/>
            </a:pPr>
            <a:r>
              <a:rPr lang="ru-RU" smtClean="0">
                <a:effectLst/>
                <a:latin typeface="Arial" charset="0"/>
                <a:cs typeface="Arial" charset="0"/>
              </a:rPr>
              <a:t>Мероприятия направления «ЗОЖ»</a:t>
            </a:r>
          </a:p>
        </p:txBody>
      </p:sp>
      <p:sp>
        <p:nvSpPr>
          <p:cNvPr id="22530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ru-RU" smtClean="0">
                <a:latin typeface="Arial" charset="0"/>
                <a:cs typeface="Arial" charset="0"/>
              </a:rPr>
              <a:t>Участие в федеральном проекте «Здоровое движение»</a:t>
            </a:r>
          </a:p>
          <a:p>
            <a:pPr eaLnBrk="1" hangingPunct="1">
              <a:buFont typeface="Arial" charset="0"/>
              <a:buNone/>
            </a:pPr>
            <a:r>
              <a:rPr lang="ru-RU" smtClean="0">
                <a:latin typeface="Arial" charset="0"/>
                <a:cs typeface="Arial" charset="0"/>
              </a:rPr>
              <a:t>- Визитка команды;</a:t>
            </a:r>
          </a:p>
          <a:p>
            <a:pPr eaLnBrk="1" hangingPunct="1">
              <a:buFont typeface="Arial" charset="0"/>
              <a:buNone/>
            </a:pPr>
            <a:r>
              <a:rPr lang="ru-RU" smtClean="0">
                <a:latin typeface="Arial" charset="0"/>
                <a:cs typeface="Arial" charset="0"/>
              </a:rPr>
              <a:t>- «Лайфхаки ЗОЖ»;</a:t>
            </a:r>
          </a:p>
          <a:p>
            <a:pPr eaLnBrk="1" hangingPunct="1">
              <a:buFontTx/>
              <a:buChar char="-"/>
            </a:pPr>
            <a:r>
              <a:rPr lang="ru-RU" smtClean="0">
                <a:latin typeface="Arial" charset="0"/>
                <a:cs typeface="Arial" charset="0"/>
              </a:rPr>
              <a:t>«Здоровые привычки»;</a:t>
            </a:r>
          </a:p>
          <a:p>
            <a:pPr eaLnBrk="1" hangingPunct="1">
              <a:buFontTx/>
              <a:buChar char="-"/>
            </a:pPr>
            <a:r>
              <a:rPr lang="ru-RU" smtClean="0">
                <a:latin typeface="Arial" charset="0"/>
                <a:cs typeface="Arial" charset="0"/>
              </a:rPr>
              <a:t>«Ты то, что ты ешь»;</a:t>
            </a:r>
          </a:p>
          <a:p>
            <a:pPr eaLnBrk="1" hangingPunct="1">
              <a:buFontTx/>
              <a:buChar char="-"/>
            </a:pPr>
            <a:r>
              <a:rPr lang="ru-RU" smtClean="0">
                <a:latin typeface="Arial" charset="0"/>
                <a:cs typeface="Arial" charset="0"/>
              </a:rPr>
              <a:t> «Здоровые ориентиры»;</a:t>
            </a:r>
          </a:p>
          <a:p>
            <a:pPr eaLnBrk="1" hangingPunct="1">
              <a:buFontTx/>
              <a:buChar char="-"/>
            </a:pPr>
            <a:r>
              <a:rPr lang="ru-RU" smtClean="0">
                <a:latin typeface="Arial" charset="0"/>
                <a:cs typeface="Arial" charset="0"/>
              </a:rPr>
              <a:t>«Здоровье каждый день».</a:t>
            </a:r>
          </a:p>
          <a:p>
            <a:pPr eaLnBrk="1" hangingPunct="1"/>
            <a:r>
              <a:rPr lang="ru-RU" smtClean="0">
                <a:latin typeface="Arial" charset="0"/>
                <a:cs typeface="Arial" charset="0"/>
              </a:rPr>
              <a:t>Организация и проведение уроков здоровья  для целевых аудиторий  в рамках Всероссийской акции «Будь здоров!»(12 мероприятий)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65" name="Rectangle 9"/>
          <p:cNvSpPr>
            <a:spLocks noGrp="1" noChangeArrowheads="1"/>
          </p:cNvSpPr>
          <p:nvPr>
            <p:ph type="title" idx="4294967295"/>
          </p:nvPr>
        </p:nvSpPr>
        <p:spPr bwMode="auto"/>
        <p:txBody>
          <a:bodyPr wrap="square" numCol="1" anchorCtr="0" compatLnSpc="1">
            <a:prstTxWarp prst="textNoShape">
              <a:avLst/>
            </a:prstTxWarp>
          </a:bodyPr>
          <a:lstStyle/>
          <a:p>
            <a:pPr eaLnBrk="1" hangingPunct="1">
              <a:defRPr/>
            </a:pPr>
            <a:r>
              <a:rPr lang="ru-RU" smtClean="0">
                <a:effectLst/>
                <a:latin typeface="Arial" charset="0"/>
                <a:cs typeface="Arial" charset="0"/>
              </a:rPr>
              <a:t>Участие в проекте </a:t>
            </a:r>
            <a:r>
              <a:rPr lang="en-US" smtClean="0">
                <a:effectLst/>
                <a:latin typeface="Arial" charset="0"/>
                <a:cs typeface="Arial" charset="0"/>
              </a:rPr>
              <a:t>#</a:t>
            </a:r>
            <a:r>
              <a:rPr lang="ru-RU" smtClean="0">
                <a:effectLst/>
                <a:latin typeface="Arial" charset="0"/>
                <a:cs typeface="Arial" charset="0"/>
              </a:rPr>
              <a:t> РДШ «Здоровое поколение»</a:t>
            </a:r>
          </a:p>
        </p:txBody>
      </p:sp>
      <p:pic>
        <p:nvPicPr>
          <p:cNvPr id="23555" name="Picture 4" descr="C:\Users\user\Desktop\Безымянный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701696" y="4596202"/>
            <a:ext cx="3976688" cy="1617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56" name="Picture 2" descr="C:\Users\user\Desktop\Безымянный.png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/>
          <a:srcRect/>
          <a:stretch>
            <a:fillRect/>
          </a:stretch>
        </p:blipFill>
        <p:spPr>
          <a:xfrm>
            <a:off x="492125" y="1924050"/>
            <a:ext cx="4175125" cy="1627188"/>
          </a:xfrm>
        </p:spPr>
      </p:pic>
      <p:pic>
        <p:nvPicPr>
          <p:cNvPr id="2051" name="Picture 3" descr="C:\Users\user\Desktop\11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3682" y="3770254"/>
            <a:ext cx="4183812" cy="1922718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 prst="relaxedInset"/>
          </a:sp3d>
        </p:spPr>
      </p:pic>
      <p:pic>
        <p:nvPicPr>
          <p:cNvPr id="63489" name="Picture 1" descr="C:\Users\user\Desktop\12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5"/>
          <a:srcRect/>
          <a:stretch>
            <a:fillRect/>
          </a:stretch>
        </p:blipFill>
        <p:spPr bwMode="auto">
          <a:xfrm>
            <a:off x="5305244" y="1625396"/>
            <a:ext cx="2744278" cy="296725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9" name="Rectangle 9"/>
          <p:cNvSpPr>
            <a:spLocks noGrp="1" noChangeArrowheads="1"/>
          </p:cNvSpPr>
          <p:nvPr>
            <p:ph type="ctrTitle"/>
          </p:nvPr>
        </p:nvSpPr>
        <p:spPr bwMode="auto">
          <a:xfrm>
            <a:off x="546100" y="336551"/>
            <a:ext cx="7772400" cy="1078182"/>
          </a:xfrm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eaLnBrk="1" hangingPunct="1">
              <a:defRPr/>
            </a:pPr>
            <a:r>
              <a:rPr lang="ru-RU" dirty="0" smtClean="0">
                <a:effectLst/>
                <a:latin typeface="Arial" charset="0"/>
                <a:cs typeface="Arial" charset="0"/>
              </a:rPr>
              <a:t>Уроки здоровья</a:t>
            </a:r>
          </a:p>
        </p:txBody>
      </p:sp>
      <p:pic>
        <p:nvPicPr>
          <p:cNvPr id="24579" name="Picture 8" descr="JMfbFq_yYhg (1)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199063" y="1452563"/>
            <a:ext cx="3297237" cy="4395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80" name="Picture 11" descr="VJZnLqKUsgU (1)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5899" y="3836568"/>
            <a:ext cx="4406900" cy="1984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2466" name="Picture 2" descr="C:\Users\user\Desktop\Сертификат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38355" y="1220656"/>
            <a:ext cx="4390845" cy="280186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54529" y="287488"/>
            <a:ext cx="7886700" cy="1153124"/>
          </a:xfrm>
        </p:spPr>
        <p:txBody>
          <a:bodyPr wrap="square" numCol="1" anchorCtr="0" compatLnSpc="1">
            <a:prstTxWarp prst="textNoShape">
              <a:avLst/>
            </a:prstTxWarp>
            <a:normAutofit fontScale="90000"/>
          </a:bodyPr>
          <a:lstStyle/>
          <a:p>
            <a:pPr eaLnBrk="1" hangingPunct="1">
              <a:defRPr/>
            </a:pPr>
            <a:r>
              <a:rPr lang="ru-RU" dirty="0" smtClean="0">
                <a:effectLst/>
                <a:latin typeface="Arial" charset="0"/>
                <a:cs typeface="Arial" charset="0"/>
              </a:rPr>
              <a:t>Мероприятия направления «Первая помощь»</a:t>
            </a:r>
          </a:p>
        </p:txBody>
      </p:sp>
      <p:sp>
        <p:nvSpPr>
          <p:cNvPr id="2560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47495" y="1515074"/>
            <a:ext cx="8049524" cy="4351338"/>
          </a:xfrm>
        </p:spPr>
        <p:txBody>
          <a:bodyPr/>
          <a:lstStyle/>
          <a:p>
            <a:pPr eaLnBrk="1" hangingPunct="1"/>
            <a:r>
              <a:rPr lang="ru-RU" sz="1900" dirty="0" smtClean="0">
                <a:latin typeface="Arial" charset="0"/>
                <a:cs typeface="Arial" charset="0"/>
              </a:rPr>
              <a:t> Организация  областных молодежных учений «Успей Помочь!» совместно с ГБПОУ ВПО «УГМУ»;</a:t>
            </a:r>
          </a:p>
          <a:p>
            <a:pPr eaLnBrk="1" hangingPunct="1"/>
            <a:r>
              <a:rPr lang="ru-RU" sz="1900" dirty="0" smtClean="0">
                <a:latin typeface="Arial" charset="0"/>
                <a:cs typeface="Arial" charset="0"/>
              </a:rPr>
              <a:t>Участие в Региональном и Всероссийском чемпионате  по первой помощи среди школьных команд (1 место в Региональном этапе, 9 место (из 20) во Всероссийском этапе)</a:t>
            </a:r>
          </a:p>
          <a:p>
            <a:pPr eaLnBrk="1" hangingPunct="1"/>
            <a:r>
              <a:rPr lang="ru-RU" sz="1900" dirty="0" smtClean="0">
                <a:latin typeface="Arial" charset="0"/>
                <a:cs typeface="Arial" charset="0"/>
              </a:rPr>
              <a:t>Организация </a:t>
            </a:r>
            <a:r>
              <a:rPr lang="ru-RU" sz="1900" dirty="0" smtClean="0">
                <a:latin typeface="Arial" charset="0"/>
                <a:cs typeface="Arial" charset="0"/>
              </a:rPr>
              <a:t>и проведение для всех целевых групп занятий в рамках Всероссийской акции «Помоги первым» (9 занятий);</a:t>
            </a:r>
          </a:p>
          <a:p>
            <a:pPr eaLnBrk="1" hangingPunct="1"/>
            <a:r>
              <a:rPr lang="ru-RU" sz="1900" dirty="0" smtClean="0">
                <a:latin typeface="Arial" charset="0"/>
                <a:cs typeface="Arial" charset="0"/>
              </a:rPr>
              <a:t>Организация и проведение занятий по  оказанию первой помощи для детей, находящихся в лагере дневного пребывания в летний период  в МАОУ «СОШ№49» (36 занятий);</a:t>
            </a:r>
          </a:p>
          <a:p>
            <a:pPr eaLnBrk="1" hangingPunct="1"/>
            <a:r>
              <a:rPr lang="ru-RU" sz="1900" dirty="0" smtClean="0">
                <a:latin typeface="Arial" charset="0"/>
                <a:cs typeface="Arial" charset="0"/>
              </a:rPr>
              <a:t>Организация и проведение мастер-классов для жителей города в рамках городских мероприятий «</a:t>
            </a:r>
            <a:r>
              <a:rPr lang="ru-RU" sz="1900" dirty="0" err="1" smtClean="0">
                <a:latin typeface="Arial" charset="0"/>
                <a:cs typeface="Arial" charset="0"/>
              </a:rPr>
              <a:t>Велофест</a:t>
            </a:r>
            <a:r>
              <a:rPr lang="ru-RU" sz="1900" dirty="0" smtClean="0">
                <a:latin typeface="Arial" charset="0"/>
                <a:cs typeface="Arial" charset="0"/>
              </a:rPr>
              <a:t>», «День физкультурника», «Бодрое воскресенье»,  «Кросс нации»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7" name="Rectangle 7"/>
          <p:cNvSpPr>
            <a:spLocks noGrp="1" noChangeArrowheads="1"/>
          </p:cNvSpPr>
          <p:nvPr>
            <p:ph type="title" idx="4294967295"/>
          </p:nvPr>
        </p:nvSpPr>
        <p:spPr bwMode="auto"/>
        <p:txBody>
          <a:bodyPr wrap="square" numCol="1" anchorCtr="0" compatLnSpc="1">
            <a:prstTxWarp prst="textNoShape">
              <a:avLst/>
            </a:prstTxWarp>
          </a:bodyPr>
          <a:lstStyle/>
          <a:p>
            <a:pPr eaLnBrk="1" hangingPunct="1">
              <a:defRPr/>
            </a:pPr>
            <a:r>
              <a:rPr lang="ru-RU" smtClean="0">
                <a:effectLst/>
                <a:latin typeface="Arial" charset="0"/>
                <a:cs typeface="Arial" charset="0"/>
              </a:rPr>
              <a:t>Направление «Первая помощь»</a:t>
            </a:r>
          </a:p>
        </p:txBody>
      </p:sp>
      <p:pic>
        <p:nvPicPr>
          <p:cNvPr id="26626" name="Picture 2" descr="C:\Users\user\Desktop\bgLix9YuHVI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298450" y="1651000"/>
            <a:ext cx="1985963" cy="4383088"/>
          </a:xfrm>
        </p:spPr>
      </p:pic>
      <p:pic>
        <p:nvPicPr>
          <p:cNvPr id="10" name="Picture 4" descr="C:\Users\user\Desktop\T4pNg7I3Sh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52656" y="1661723"/>
            <a:ext cx="1958102" cy="4351338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 prst="relaxedInset"/>
          </a:sp3d>
        </p:spPr>
      </p:pic>
      <p:pic>
        <p:nvPicPr>
          <p:cNvPr id="26628" name="Picture 4" descr="C:\Users\user\Desktop\sEL-yGdnBQo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4"/>
          <a:srcRect/>
          <a:stretch>
            <a:fillRect/>
          </a:stretch>
        </p:blipFill>
        <p:spPr>
          <a:xfrm>
            <a:off x="2407880" y="1864324"/>
            <a:ext cx="4316412" cy="1957388"/>
          </a:xfrm>
        </p:spPr>
      </p:pic>
      <p:pic>
        <p:nvPicPr>
          <p:cNvPr id="60418" name="Picture 2" descr="https://sun9-51.userapi.com/impg/gC83dFOZwIhaDZJdf_Rc8num4zmyskGzXG6Y1Q/cLdXFPYbrG4.jpg?size=1600x720&amp;quality=96&amp;sign=000c97e1e75b20a1c95a5159fafc7ec5&amp;type=album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371640" y="3968150"/>
            <a:ext cx="4389890" cy="197545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1" descr="C:\Users\user\Desktop\111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231835" y="256179"/>
            <a:ext cx="4849123" cy="3469085"/>
          </a:xfrm>
          <a:prstGeom prst="rect">
            <a:avLst/>
          </a:prstGeom>
          <a:noFill/>
        </p:spPr>
      </p:pic>
      <p:pic>
        <p:nvPicPr>
          <p:cNvPr id="92162" name="Picture 2" descr="C:\Users\user\Desktop\Без имени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916393" y="2801873"/>
            <a:ext cx="5011947" cy="3364216"/>
          </a:xfrm>
          <a:prstGeom prst="rect">
            <a:avLst/>
          </a:prstGeom>
          <a:noFill/>
        </p:spPr>
      </p:pic>
      <p:sp>
        <p:nvSpPr>
          <p:cNvPr id="8" name="Прямоугольник 7"/>
          <p:cNvSpPr/>
          <p:nvPr/>
        </p:nvSpPr>
        <p:spPr>
          <a:xfrm>
            <a:off x="5158596" y="594118"/>
            <a:ext cx="377837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eaLnBrk="1" hangingPunct="1"/>
            <a:r>
              <a:rPr lang="ru-RU" sz="2400" b="1" dirty="0" smtClean="0">
                <a:solidFill>
                  <a:srgbClr val="C00000"/>
                </a:solidFill>
              </a:rPr>
              <a:t>1 место  </a:t>
            </a:r>
            <a:r>
              <a:rPr lang="ru-RU" sz="2400" b="1" dirty="0" smtClean="0">
                <a:solidFill>
                  <a:schemeClr val="accent6">
                    <a:lumMod val="50000"/>
                  </a:schemeClr>
                </a:solidFill>
              </a:rPr>
              <a:t>в </a:t>
            </a:r>
            <a:r>
              <a:rPr lang="ru-RU" sz="2400" b="1" dirty="0" smtClean="0">
                <a:solidFill>
                  <a:schemeClr val="accent6">
                    <a:lumMod val="50000"/>
                  </a:schemeClr>
                </a:solidFill>
              </a:rPr>
              <a:t>Региональном чемпионате  </a:t>
            </a:r>
            <a:r>
              <a:rPr lang="ru-RU" sz="2400" b="1" dirty="0" smtClean="0">
                <a:solidFill>
                  <a:schemeClr val="accent6">
                    <a:lumMod val="50000"/>
                  </a:schemeClr>
                </a:solidFill>
              </a:rPr>
              <a:t>по первой помощи среди школьных </a:t>
            </a:r>
            <a:r>
              <a:rPr lang="ru-RU" sz="2400" b="1" dirty="0" smtClean="0">
                <a:solidFill>
                  <a:schemeClr val="accent6">
                    <a:lumMod val="50000"/>
                  </a:schemeClr>
                </a:solidFill>
              </a:rPr>
              <a:t>команд</a:t>
            </a:r>
            <a:endParaRPr lang="ru-RU" sz="2400" b="1" dirty="0" smtClean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526212" y="3854902"/>
            <a:ext cx="3303916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ctr" eaLnBrk="1" hangingPunct="1">
              <a:buAutoNum type="arabicPlain" startAt="9"/>
            </a:pPr>
            <a:r>
              <a:rPr lang="ru-RU" b="1" dirty="0" smtClean="0">
                <a:solidFill>
                  <a:schemeClr val="accent6">
                    <a:lumMod val="50000"/>
                  </a:schemeClr>
                </a:solidFill>
              </a:rPr>
              <a:t>Место (из 20)</a:t>
            </a:r>
          </a:p>
          <a:p>
            <a:pPr marL="342900" indent="-342900" algn="ctr" eaLnBrk="1" hangingPunct="1"/>
            <a:r>
              <a:rPr lang="ru-RU" b="1" dirty="0" smtClean="0">
                <a:solidFill>
                  <a:schemeClr val="accent6">
                    <a:lumMod val="50000"/>
                  </a:schemeClr>
                </a:solidFill>
              </a:rPr>
              <a:t> в Межрегиональном чемпионате проекта «Школьная команда первой помощи» </a:t>
            </a:r>
          </a:p>
          <a:p>
            <a:pPr marL="342900" indent="-342900" algn="ctr" eaLnBrk="1" hangingPunct="1"/>
            <a:r>
              <a:rPr lang="ru-RU" b="1" dirty="0" smtClean="0">
                <a:solidFill>
                  <a:schemeClr val="accent6">
                    <a:lumMod val="50000"/>
                  </a:schemeClr>
                </a:solidFill>
              </a:rPr>
              <a:t>ВОД «Волонтеры-медики»</a:t>
            </a:r>
            <a:endParaRPr lang="ru-RU" b="1" dirty="0" smtClean="0">
              <a:solidFill>
                <a:schemeClr val="accent6">
                  <a:lumMod val="50000"/>
                </a:schemeClr>
              </a:solidFill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7" name="Rectangle 5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628650" y="365125"/>
            <a:ext cx="7886700" cy="750888"/>
          </a:xfrm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eaLnBrk="1" hangingPunct="1">
              <a:defRPr/>
            </a:pPr>
            <a:r>
              <a:rPr lang="ru-RU" smtClean="0">
                <a:effectLst/>
                <a:latin typeface="Arial" charset="0"/>
                <a:cs typeface="Arial" charset="0"/>
              </a:rPr>
              <a:t>Мероприятия с населением</a:t>
            </a:r>
          </a:p>
        </p:txBody>
      </p:sp>
      <p:pic>
        <p:nvPicPr>
          <p:cNvPr id="27650" name="Picture 3" descr="C:\Users\user\Desktop\y0v-9Zf6uPU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4564063" y="1998663"/>
            <a:ext cx="4432300" cy="4419600"/>
          </a:xfrm>
        </p:spPr>
      </p:pic>
      <p:pic>
        <p:nvPicPr>
          <p:cNvPr id="27652" name="Picture 7" descr="RlCZmFbrZUY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7675" y="1250951"/>
            <a:ext cx="2169695" cy="48220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" name="Picture 6" descr="C:\Users\user\Desktop\hGawtWG0XtE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75889" y="2708695"/>
            <a:ext cx="3324205" cy="3324204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 prst="relaxedInset"/>
          </a:sp3d>
        </p:spPr>
      </p:pic>
      <p:pic>
        <p:nvPicPr>
          <p:cNvPr id="27651" name="Picture 6" descr="wu5QerSJYhA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57651" y="993746"/>
            <a:ext cx="3777920" cy="17012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9394" name="Picture 2" descr="https://sun9-16.userapi.com/impg/DLMvDncgE4Sow34FzKXZ_hJe7UpM7xQ0Mbr74w/dcwtGb_Wm6Y.jpg?size=1600x720&amp;quality=96&amp;sign=b53a8fbd61fdba8de44bb0d177e58b8e&amp;type=album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147480" y="980125"/>
            <a:ext cx="4563453" cy="205355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5" name="Picture 3" descr="C:\Users\user\Desktop\6oARNxHzggE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>
          <a:xfrm>
            <a:off x="4267712" y="4315931"/>
            <a:ext cx="4592873" cy="2145254"/>
          </a:xfrm>
        </p:spPr>
      </p:pic>
      <p:pic>
        <p:nvPicPr>
          <p:cNvPr id="58377" name="Picture 9" descr="https://sun9-75.userapi.com/impg/kEn72zO8ckd_bGFvuVkgpIwm3zvHBVJoOFrV4A/8gDLuwOozvw.jpg?size=2560x1707&amp;quality=95&amp;sign=84a99d2d8b245664c113890d00ae337e&amp;type=album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7804" y="3374771"/>
            <a:ext cx="4606915" cy="3071877"/>
          </a:xfrm>
          <a:prstGeom prst="rect">
            <a:avLst/>
          </a:prstGeom>
          <a:noFill/>
        </p:spPr>
      </p:pic>
      <p:sp>
        <p:nvSpPr>
          <p:cNvPr id="24583" name="Rectangle 7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611397" y="227103"/>
            <a:ext cx="7886700" cy="1325563"/>
          </a:xfrm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eaLnBrk="1" hangingPunct="1">
              <a:defRPr/>
            </a:pPr>
            <a:r>
              <a:rPr lang="ru-RU" dirty="0" smtClean="0">
                <a:effectLst/>
                <a:latin typeface="Arial" charset="0"/>
                <a:cs typeface="Arial" charset="0"/>
              </a:rPr>
              <a:t>Городские мероприятия</a:t>
            </a:r>
          </a:p>
        </p:txBody>
      </p:sp>
      <p:pic>
        <p:nvPicPr>
          <p:cNvPr id="58379" name="Picture 11" descr="https://sun9-27.userapi.com/impg/vKK4-hHYenZSugnFrfuXma9R4q73MYt06KNmMA/rc_NyYas_6s.jpg?size=2560x1707&amp;quality=95&amp;sign=d2b9532a8689ec4c6d4d80bad9d93ee5&amp;type=album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91645" y="1464666"/>
            <a:ext cx="4181418" cy="2788157"/>
          </a:xfrm>
          <a:prstGeom prst="rect">
            <a:avLst/>
          </a:prstGeom>
          <a:noFill/>
        </p:spPr>
      </p:pic>
      <p:pic>
        <p:nvPicPr>
          <p:cNvPr id="28674" name="Picture 2" descr="C:\Users\user\Desktop\6EC3vO02NdU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5"/>
          <a:srcRect/>
          <a:stretch>
            <a:fillRect/>
          </a:stretch>
        </p:blipFill>
        <p:spPr>
          <a:xfrm>
            <a:off x="229229" y="1228156"/>
            <a:ext cx="4913312" cy="3290887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2"/>
          <p:cNvSpPr>
            <a:spLocks noGrp="1" noChangeArrowheads="1"/>
          </p:cNvSpPr>
          <p:nvPr>
            <p:ph type="title"/>
          </p:nvPr>
        </p:nvSpPr>
        <p:spPr bwMode="auto"/>
        <p:txBody>
          <a:bodyPr wrap="square" numCol="1" anchorCtr="0" compatLnSpc="1">
            <a:prstTxWarp prst="textNoShape">
              <a:avLst/>
            </a:prstTxWarp>
          </a:bodyPr>
          <a:lstStyle/>
          <a:p>
            <a:pPr eaLnBrk="1" hangingPunct="1">
              <a:defRPr/>
            </a:pPr>
            <a:r>
              <a:rPr lang="ru-RU" sz="3600" smtClean="0">
                <a:effectLst/>
                <a:latin typeface="Arial" charset="0"/>
                <a:cs typeface="Arial" charset="0"/>
              </a:rPr>
              <a:t>Направление «Санитарно-профилактическое просвещение»</a:t>
            </a:r>
          </a:p>
        </p:txBody>
      </p:sp>
      <p:sp>
        <p:nvSpPr>
          <p:cNvPr id="29698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ru-RU" dirty="0" smtClean="0">
                <a:latin typeface="Arial" charset="0"/>
                <a:cs typeface="Arial" charset="0"/>
              </a:rPr>
              <a:t>Организация и проведение Всероссийских акций с населением города:</a:t>
            </a:r>
          </a:p>
          <a:p>
            <a:pPr eaLnBrk="1" hangingPunct="1"/>
            <a:r>
              <a:rPr lang="ru-RU" dirty="0" smtClean="0">
                <a:latin typeface="Arial" charset="0"/>
                <a:cs typeface="Arial" charset="0"/>
              </a:rPr>
              <a:t>Всероссийская акция «СТОП.ВИЧ.СПИД» (4 занятия);</a:t>
            </a:r>
          </a:p>
          <a:p>
            <a:pPr eaLnBrk="1" hangingPunct="1"/>
            <a:r>
              <a:rPr lang="ru-RU" dirty="0" smtClean="0">
                <a:latin typeface="Arial" charset="0"/>
                <a:cs typeface="Arial" charset="0"/>
              </a:rPr>
              <a:t>Всероссийская акция «Сахарный диабет- не приговор!» (2 занятия);</a:t>
            </a:r>
          </a:p>
          <a:p>
            <a:pPr eaLnBrk="1" hangingPunct="1"/>
            <a:r>
              <a:rPr lang="ru-RU" dirty="0" smtClean="0">
                <a:latin typeface="Arial" charset="0"/>
                <a:cs typeface="Arial" charset="0"/>
              </a:rPr>
              <a:t>Всероссийская акция «Соль +</a:t>
            </a:r>
            <a:r>
              <a:rPr lang="ru-RU" dirty="0" err="1" smtClean="0">
                <a:latin typeface="Arial" charset="0"/>
                <a:cs typeface="Arial" charset="0"/>
              </a:rPr>
              <a:t>Йод=</a:t>
            </a:r>
            <a:r>
              <a:rPr lang="ru-RU" dirty="0" smtClean="0">
                <a:latin typeface="Arial" charset="0"/>
                <a:cs typeface="Arial" charset="0"/>
              </a:rPr>
              <a:t> </a:t>
            </a:r>
            <a:r>
              <a:rPr lang="en-US" dirty="0" smtClean="0">
                <a:latin typeface="Arial" charset="0"/>
                <a:cs typeface="Arial" charset="0"/>
              </a:rPr>
              <a:t>IQ</a:t>
            </a:r>
            <a:r>
              <a:rPr lang="ru-RU" dirty="0" smtClean="0">
                <a:latin typeface="Arial" charset="0"/>
                <a:cs typeface="Arial" charset="0"/>
              </a:rPr>
              <a:t> сбережет!» (4 занятия);</a:t>
            </a:r>
          </a:p>
          <a:p>
            <a:pPr eaLnBrk="1" hangingPunct="1"/>
            <a:r>
              <a:rPr lang="ru-RU" dirty="0" smtClean="0">
                <a:latin typeface="Arial" charset="0"/>
                <a:cs typeface="Arial" charset="0"/>
              </a:rPr>
              <a:t>Всероссийская акция «Здоровье суставов в наших руках» (4 занятия);</a:t>
            </a:r>
          </a:p>
          <a:p>
            <a:pPr eaLnBrk="1" hangingPunct="1"/>
            <a:r>
              <a:rPr lang="ru-RU" dirty="0" smtClean="0">
                <a:latin typeface="Arial" charset="0"/>
                <a:cs typeface="Arial" charset="0"/>
              </a:rPr>
              <a:t>Всероссийская акция «</a:t>
            </a:r>
            <a:r>
              <a:rPr lang="en-US" dirty="0" smtClean="0">
                <a:latin typeface="Arial" charset="0"/>
                <a:cs typeface="Arial" charset="0"/>
              </a:rPr>
              <a:t>PRO</a:t>
            </a:r>
            <a:r>
              <a:rPr lang="ru-RU" dirty="0" smtClean="0">
                <a:latin typeface="Arial" charset="0"/>
                <a:cs typeface="Arial" charset="0"/>
              </a:rPr>
              <a:t> зрение» (3 занятия);</a:t>
            </a:r>
          </a:p>
          <a:p>
            <a:pPr eaLnBrk="1" hangingPunct="1"/>
            <a:r>
              <a:rPr lang="ru-RU" dirty="0" smtClean="0">
                <a:latin typeface="Arial" charset="0"/>
                <a:cs typeface="Arial" charset="0"/>
              </a:rPr>
              <a:t>Всероссийская акция «Оберегая сердца» (7 занятий);</a:t>
            </a:r>
          </a:p>
          <a:p>
            <a:pPr eaLnBrk="1" hangingPunct="1"/>
            <a:r>
              <a:rPr lang="ru-RU" dirty="0" smtClean="0">
                <a:latin typeface="Arial" charset="0"/>
                <a:cs typeface="Arial" charset="0"/>
              </a:rPr>
              <a:t>Всероссийская акция «Стоп. Инсульт!» (5 занятий).</a:t>
            </a: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6" name="Rectangle 6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628650" y="365125"/>
            <a:ext cx="7886700" cy="639763"/>
          </a:xfrm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eaLnBrk="1" hangingPunct="1">
              <a:defRPr/>
            </a:pPr>
            <a:r>
              <a:rPr lang="ru-RU" sz="3600" smtClean="0">
                <a:effectLst/>
                <a:latin typeface="Arial" charset="0"/>
                <a:cs typeface="Arial" charset="0"/>
              </a:rPr>
              <a:t>Всероссийские акции</a:t>
            </a:r>
          </a:p>
        </p:txBody>
      </p:sp>
      <p:pic>
        <p:nvPicPr>
          <p:cNvPr id="30722" name="Picture 2" descr="C:\Users\user\Desktop\VfnFO6y7J0w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622300" y="1306513"/>
            <a:ext cx="3913188" cy="2944812"/>
          </a:xfrm>
        </p:spPr>
      </p:pic>
      <p:pic>
        <p:nvPicPr>
          <p:cNvPr id="30723" name="Picture 3" descr="C:\Users\user\Desktop\uCtU4wuRa88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/>
          <a:srcRect/>
          <a:stretch>
            <a:fillRect/>
          </a:stretch>
        </p:blipFill>
        <p:spPr>
          <a:xfrm>
            <a:off x="4557713" y="1285875"/>
            <a:ext cx="3919537" cy="2944813"/>
          </a:xfrm>
        </p:spPr>
      </p:pic>
      <p:pic>
        <p:nvPicPr>
          <p:cNvPr id="6" name="Picture 3" descr="C:\Users\user\Downloads\Сертификат для участников мероприятий_page-000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63238" y="4253121"/>
            <a:ext cx="2775326" cy="1963538"/>
          </a:xfrm>
          <a:prstGeom prst="rect">
            <a:avLst/>
          </a:prstGeom>
          <a:noFill/>
        </p:spPr>
      </p:pic>
      <p:pic>
        <p:nvPicPr>
          <p:cNvPr id="56322" name="Picture 2" descr="https://sun9-46.userapi.com/impg/tzW-25APMzraHhKW1WxzgMF1xdqdrbagO6X6zw/78L4gd6O0Es.jpg?size=1600x720&amp;quality=96&amp;sign=387c5a5ebfead28f14ce776ca7990a93&amp;type=album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588588" y="3959073"/>
            <a:ext cx="4925263" cy="221636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31" name="Rectangle 7"/>
          <p:cNvSpPr>
            <a:spLocks noGrp="1" noChangeArrowheads="1"/>
          </p:cNvSpPr>
          <p:nvPr>
            <p:ph type="title" idx="4294967295"/>
          </p:nvPr>
        </p:nvSpPr>
        <p:spPr bwMode="auto"/>
        <p:txBody>
          <a:bodyPr wrap="square" numCol="1" anchorCtr="0" compatLnSpc="1">
            <a:prstTxWarp prst="textNoShape">
              <a:avLst/>
            </a:prstTxWarp>
          </a:bodyPr>
          <a:lstStyle/>
          <a:p>
            <a:pPr eaLnBrk="1" hangingPunct="1">
              <a:defRPr/>
            </a:pPr>
            <a:r>
              <a:rPr lang="ru-RU" smtClean="0">
                <a:effectLst/>
                <a:latin typeface="Arial" charset="0"/>
                <a:cs typeface="Arial" charset="0"/>
              </a:rPr>
              <a:t>Работа с населением города</a:t>
            </a:r>
          </a:p>
        </p:txBody>
      </p:sp>
      <p:pic>
        <p:nvPicPr>
          <p:cNvPr id="31746" name="Picture 6" descr="2HMnZ4SJUj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89550" y="1392238"/>
            <a:ext cx="3365500" cy="4437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747" name="Picture 8" descr="wt50IUUgXHo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3063" y="1360488"/>
            <a:ext cx="4643437" cy="2089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748" name="Picture 9" descr="t84Z5VVLxfc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6875" y="3681413"/>
            <a:ext cx="4643438" cy="2089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234950" y="365125"/>
            <a:ext cx="8582025" cy="2093913"/>
          </a:xfrm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eaLnBrk="1" hangingPunct="1">
              <a:defRPr/>
            </a:pPr>
            <a:r>
              <a:rPr lang="ru-RU" sz="3600" smtClean="0">
                <a:effectLst/>
                <a:latin typeface="Arial" charset="0"/>
                <a:cs typeface="Arial" charset="0"/>
              </a:rPr>
              <a:t>Направление «Помощь медицинским организациям»</a:t>
            </a:r>
            <a:br>
              <a:rPr lang="ru-RU" sz="3600" smtClean="0">
                <a:effectLst/>
                <a:latin typeface="Arial" charset="0"/>
                <a:cs typeface="Arial" charset="0"/>
              </a:rPr>
            </a:br>
            <a:r>
              <a:rPr lang="ru-RU" sz="3600" smtClean="0">
                <a:effectLst/>
                <a:latin typeface="Arial" charset="0"/>
                <a:cs typeface="Arial" charset="0"/>
              </a:rPr>
              <a:t> </a:t>
            </a:r>
            <a:r>
              <a:rPr lang="ru-RU" sz="3600" smtClean="0">
                <a:effectLst/>
                <a:cs typeface="Arial" charset="0"/>
              </a:rPr>
              <a:t>ФГБУЗ «ЦМСЧ №31» ФМБА России</a:t>
            </a:r>
          </a:p>
        </p:txBody>
      </p:sp>
      <p:sp>
        <p:nvSpPr>
          <p:cNvPr id="3277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28650" y="2613025"/>
            <a:ext cx="7886700" cy="3563938"/>
          </a:xfrm>
        </p:spPr>
        <p:txBody>
          <a:bodyPr/>
          <a:lstStyle/>
          <a:p>
            <a:pPr eaLnBrk="1" hangingPunct="1"/>
            <a:r>
              <a:rPr lang="ru-RU" smtClean="0">
                <a:latin typeface="Arial" charset="0"/>
                <a:cs typeface="Arial" charset="0"/>
              </a:rPr>
              <a:t>Организация цикла обучающих мероприятий по профориентации школьников в медицину, как опыт проведения «Открытой обучающей площадки» (4 занятия);</a:t>
            </a:r>
          </a:p>
          <a:p>
            <a:pPr eaLnBrk="1" hangingPunct="1"/>
            <a:r>
              <a:rPr lang="ru-RU" smtClean="0">
                <a:latin typeface="Arial" charset="0"/>
                <a:cs typeface="Arial" charset="0"/>
              </a:rPr>
              <a:t>Организация  сопровождения и навигации  населения на пунктах вакцинации (Городская поликлиника, Детская поликлиника);</a:t>
            </a:r>
          </a:p>
          <a:p>
            <a:pPr eaLnBrk="1" hangingPunct="1"/>
            <a:r>
              <a:rPr lang="ru-RU" smtClean="0">
                <a:latin typeface="Arial" charset="0"/>
                <a:cs typeface="Arial" charset="0"/>
              </a:rPr>
              <a:t>Участие в акции взаимопомощи </a:t>
            </a:r>
            <a:r>
              <a:rPr lang="en-US" smtClean="0">
                <a:latin typeface="Arial" charset="0"/>
                <a:cs typeface="Arial" charset="0"/>
              </a:rPr>
              <a:t>#</a:t>
            </a:r>
            <a:r>
              <a:rPr lang="ru-RU" smtClean="0">
                <a:latin typeface="Arial" charset="0"/>
                <a:cs typeface="Arial" charset="0"/>
              </a:rPr>
              <a:t>МыВместе по доставке и приобретению продуктов первой необходимости пациентам с КОВИД 19, которые лежат  на госпитализации в больнице.</a:t>
            </a: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11" name="Rectangle 7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628650" y="365125"/>
            <a:ext cx="7886700" cy="1050925"/>
          </a:xfrm>
        </p:spPr>
        <p:txBody>
          <a:bodyPr wrap="square" numCol="1" anchorCtr="0" compatLnSpc="1">
            <a:prstTxWarp prst="textNoShape">
              <a:avLst/>
            </a:prstTxWarp>
            <a:normAutofit fontScale="90000"/>
          </a:bodyPr>
          <a:lstStyle/>
          <a:p>
            <a:pPr eaLnBrk="1" hangingPunct="1">
              <a:defRPr/>
            </a:pPr>
            <a:r>
              <a:rPr lang="ru-RU" sz="3600" smtClean="0">
                <a:effectLst/>
                <a:latin typeface="Arial" charset="0"/>
                <a:cs typeface="Arial" charset="0"/>
              </a:rPr>
              <a:t>Цикл мероприятий по профориентации</a:t>
            </a:r>
          </a:p>
        </p:txBody>
      </p:sp>
      <p:pic>
        <p:nvPicPr>
          <p:cNvPr id="33794" name="Picture 2" descr="C:\Users\user\Desktop\s49d099oUy4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163513" y="1566863"/>
            <a:ext cx="4256087" cy="1931987"/>
          </a:xfrm>
        </p:spPr>
      </p:pic>
      <p:pic>
        <p:nvPicPr>
          <p:cNvPr id="33795" name="Picture 3" descr="C:\Users\user\Desktop\7WD-U62yK-s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/>
          <a:srcRect/>
          <a:stretch>
            <a:fillRect/>
          </a:stretch>
        </p:blipFill>
        <p:spPr>
          <a:xfrm>
            <a:off x="165100" y="3541713"/>
            <a:ext cx="4260850" cy="1931987"/>
          </a:xfrm>
        </p:spPr>
      </p:pic>
      <p:pic>
        <p:nvPicPr>
          <p:cNvPr id="4100" name="Picture 4" descr="C:\Users\user\Desktop\jaK52H_a2CM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86398" y="1587258"/>
            <a:ext cx="4407879" cy="1851363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 prst="relaxedInset"/>
          </a:sp3d>
        </p:spPr>
      </p:pic>
      <p:pic>
        <p:nvPicPr>
          <p:cNvPr id="4101" name="Picture 5" descr="C:\Users\user\Desktop\FLYETpSBXaQ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477109" y="3528204"/>
            <a:ext cx="4408099" cy="1949570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 prst="relaxedInset"/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2"/>
          <p:cNvSpPr>
            <a:spLocks noGrp="1" noChangeArrowheads="1"/>
          </p:cNvSpPr>
          <p:nvPr>
            <p:ph type="title"/>
          </p:nvPr>
        </p:nvSpPr>
        <p:spPr bwMode="auto"/>
        <p:txBody>
          <a:bodyPr wrap="square" numCol="1" anchorCtr="0" compatLnSpc="1">
            <a:prstTxWarp prst="textNoShape">
              <a:avLst/>
            </a:prstTxWarp>
          </a:bodyPr>
          <a:lstStyle/>
          <a:p>
            <a:pPr eaLnBrk="1" hangingPunct="1">
              <a:defRPr/>
            </a:pPr>
            <a:r>
              <a:rPr lang="ru-RU" smtClean="0">
                <a:effectLst/>
                <a:latin typeface="Arial" charset="0"/>
                <a:cs typeface="Arial" charset="0"/>
              </a:rPr>
              <a:t>Работа в Детской поликлинике</a:t>
            </a:r>
          </a:p>
        </p:txBody>
      </p:sp>
      <p:pic>
        <p:nvPicPr>
          <p:cNvPr id="34818" name="Picture 4" descr="NzcxU74DVH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9900" y="1355725"/>
            <a:ext cx="2619375" cy="3492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4819" name="Picture 5" descr="X9eIX0sRII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54375" y="2451100"/>
            <a:ext cx="2628900" cy="3505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4820" name="Picture 6" descr="pYR8hRURQM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111875" y="1384300"/>
            <a:ext cx="2501900" cy="3335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2"/>
          <p:cNvSpPr>
            <a:spLocks noGrp="1" noChangeArrowheads="1"/>
          </p:cNvSpPr>
          <p:nvPr>
            <p:ph type="title"/>
          </p:nvPr>
        </p:nvSpPr>
        <p:spPr bwMode="auto"/>
        <p:txBody>
          <a:bodyPr wrap="square" numCol="1" anchorCtr="0" compatLnSpc="1">
            <a:prstTxWarp prst="textNoShape">
              <a:avLst/>
            </a:prstTxWarp>
          </a:bodyPr>
          <a:lstStyle/>
          <a:p>
            <a:pPr eaLnBrk="1" hangingPunct="1">
              <a:defRPr/>
            </a:pPr>
            <a:r>
              <a:rPr lang="ru-RU" smtClean="0">
                <a:effectLst/>
                <a:latin typeface="Arial" charset="0"/>
                <a:cs typeface="Arial" charset="0"/>
              </a:rPr>
              <a:t>Направление «Популяризация донорства крови»</a:t>
            </a:r>
          </a:p>
        </p:txBody>
      </p:sp>
      <p:sp>
        <p:nvSpPr>
          <p:cNvPr id="35842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ru-RU" dirty="0" smtClean="0">
                <a:latin typeface="Arial" charset="0"/>
                <a:cs typeface="Arial" charset="0"/>
              </a:rPr>
              <a:t>Организация Экскурсии в </a:t>
            </a:r>
            <a:r>
              <a:rPr lang="ru-RU" dirty="0" err="1" smtClean="0">
                <a:latin typeface="Arial" charset="0"/>
                <a:cs typeface="Arial" charset="0"/>
              </a:rPr>
              <a:t>трансфузиологический</a:t>
            </a:r>
            <a:r>
              <a:rPr lang="ru-RU" dirty="0" smtClean="0">
                <a:latin typeface="Arial" charset="0"/>
                <a:cs typeface="Arial" charset="0"/>
              </a:rPr>
              <a:t>  кабинет ФГБУЗ «ЦМСЧ №31» ФМБА России;</a:t>
            </a:r>
          </a:p>
          <a:p>
            <a:pPr eaLnBrk="1" hangingPunct="1">
              <a:lnSpc>
                <a:spcPct val="80000"/>
              </a:lnSpc>
            </a:pPr>
            <a:r>
              <a:rPr lang="ru-RU" dirty="0" smtClean="0">
                <a:latin typeface="Arial" charset="0"/>
                <a:cs typeface="Arial" charset="0"/>
              </a:rPr>
              <a:t>Организация и проведение Всероссийских акций «Следуй за мной», «Я ответственный донор», «Донорство костного мозга».</a:t>
            </a:r>
          </a:p>
          <a:p>
            <a:pPr eaLnBrk="1" hangingPunct="1">
              <a:lnSpc>
                <a:spcPct val="80000"/>
              </a:lnSpc>
            </a:pPr>
            <a:r>
              <a:rPr lang="ru-RU" dirty="0" smtClean="0">
                <a:latin typeface="Arial" charset="0"/>
                <a:cs typeface="Arial" charset="0"/>
              </a:rPr>
              <a:t>Организация классных часов (4 занятия);</a:t>
            </a:r>
          </a:p>
          <a:p>
            <a:pPr eaLnBrk="1" hangingPunct="1">
              <a:lnSpc>
                <a:spcPct val="80000"/>
              </a:lnSpc>
            </a:pPr>
            <a:r>
              <a:rPr lang="ru-RU" dirty="0" smtClean="0">
                <a:latin typeface="Arial" charset="0"/>
                <a:cs typeface="Arial" charset="0"/>
              </a:rPr>
              <a:t>Организация и проведение Дней донора (18 дней за 2021 год):</a:t>
            </a:r>
          </a:p>
          <a:p>
            <a:pPr eaLnBrk="1" hangingPunct="1">
              <a:lnSpc>
                <a:spcPct val="80000"/>
              </a:lnSpc>
              <a:buFontTx/>
              <a:buChar char="-"/>
            </a:pPr>
            <a:r>
              <a:rPr lang="ru-RU" dirty="0" smtClean="0">
                <a:latin typeface="Arial" charset="0"/>
                <a:cs typeface="Arial" charset="0"/>
              </a:rPr>
              <a:t>Проведение информационных бесед с новыми донорами;</a:t>
            </a:r>
          </a:p>
          <a:p>
            <a:pPr eaLnBrk="1" hangingPunct="1">
              <a:lnSpc>
                <a:spcPct val="80000"/>
              </a:lnSpc>
              <a:buFontTx/>
              <a:buChar char="-"/>
            </a:pPr>
            <a:r>
              <a:rPr lang="ru-RU" dirty="0" smtClean="0">
                <a:latin typeface="Arial" charset="0"/>
                <a:cs typeface="Arial" charset="0"/>
              </a:rPr>
              <a:t>Навигация по пункту переливания;</a:t>
            </a:r>
          </a:p>
          <a:p>
            <a:pPr eaLnBrk="1" hangingPunct="1">
              <a:lnSpc>
                <a:spcPct val="80000"/>
              </a:lnSpc>
              <a:buFontTx/>
              <a:buChar char="-"/>
            </a:pPr>
            <a:r>
              <a:rPr lang="ru-RU" dirty="0" smtClean="0">
                <a:latin typeface="Arial" charset="0"/>
                <a:cs typeface="Arial" charset="0"/>
              </a:rPr>
              <a:t>Проведение познавательных игр-минуток о донорстве крови и ее компонентов «Миф или правда», «Здоровый завтрак», «Стих-Буриме «Доноры- тихий подвиг»;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endParaRPr lang="ru-RU" dirty="0" smtClean="0">
              <a:latin typeface="Arial" charset="0"/>
              <a:cs typeface="Arial" charset="0"/>
            </a:endParaRPr>
          </a:p>
          <a:p>
            <a:pPr eaLnBrk="1" hangingPunct="1">
              <a:lnSpc>
                <a:spcPct val="80000"/>
              </a:lnSpc>
            </a:pPr>
            <a:endParaRPr lang="ru-RU" dirty="0" smtClean="0">
              <a:latin typeface="Arial" charset="0"/>
              <a:cs typeface="Arial" charset="0"/>
            </a:endParaRP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2" name="Rectangle 4"/>
          <p:cNvSpPr>
            <a:spLocks noGrp="1" noChangeArrowheads="1"/>
          </p:cNvSpPr>
          <p:nvPr>
            <p:ph type="title" idx="4294967295"/>
          </p:nvPr>
        </p:nvSpPr>
        <p:spPr bwMode="auto"/>
        <p:txBody>
          <a:bodyPr wrap="square" numCol="1" anchorCtr="0" compatLnSpc="1">
            <a:prstTxWarp prst="textNoShape">
              <a:avLst/>
            </a:prstTxWarp>
          </a:bodyPr>
          <a:lstStyle/>
          <a:p>
            <a:pPr eaLnBrk="1" hangingPunct="1">
              <a:defRPr/>
            </a:pPr>
            <a:r>
              <a:rPr lang="ru-RU" smtClean="0">
                <a:effectLst/>
                <a:latin typeface="Arial" charset="0"/>
                <a:cs typeface="Arial" charset="0"/>
              </a:rPr>
              <a:t>Экскурсия в кабинет трансфузиологии</a:t>
            </a:r>
          </a:p>
        </p:txBody>
      </p:sp>
      <p:pic>
        <p:nvPicPr>
          <p:cNvPr id="36866" name="Picture 4" descr="C:\Users\user\Desktop\ANgODqHYQog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357188" y="1763713"/>
            <a:ext cx="8193087" cy="3706812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60" name="Rectangle 8"/>
          <p:cNvSpPr>
            <a:spLocks noGrp="1" noChangeArrowheads="1"/>
          </p:cNvSpPr>
          <p:nvPr>
            <p:ph type="title" idx="4294967295"/>
          </p:nvPr>
        </p:nvSpPr>
        <p:spPr bwMode="auto"/>
        <p:txBody>
          <a:bodyPr wrap="square" numCol="1" anchorCtr="0" compatLnSpc="1">
            <a:prstTxWarp prst="textNoShape">
              <a:avLst/>
            </a:prstTxWarp>
          </a:bodyPr>
          <a:lstStyle/>
          <a:p>
            <a:pPr eaLnBrk="1" hangingPunct="1">
              <a:defRPr/>
            </a:pPr>
            <a:r>
              <a:rPr lang="ru-RU" smtClean="0">
                <a:effectLst/>
                <a:latin typeface="Arial" charset="0"/>
                <a:cs typeface="Arial" charset="0"/>
              </a:rPr>
              <a:t>Дни донора</a:t>
            </a:r>
          </a:p>
        </p:txBody>
      </p:sp>
      <p:pic>
        <p:nvPicPr>
          <p:cNvPr id="37890" name="Picture 2" descr="C:\Users\user\Desktop\t7jc5n0zVvY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2659063" y="1525588"/>
            <a:ext cx="4621212" cy="2090737"/>
          </a:xfrm>
        </p:spPr>
      </p:pic>
      <p:pic>
        <p:nvPicPr>
          <p:cNvPr id="37891" name="Picture 5" descr="C:\Users\user\Desktop\Odwcj7spD1k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/>
          <a:srcRect/>
          <a:stretch>
            <a:fillRect/>
          </a:stretch>
        </p:blipFill>
        <p:spPr>
          <a:xfrm>
            <a:off x="4660900" y="3810000"/>
            <a:ext cx="4108450" cy="2078038"/>
          </a:xfrm>
        </p:spPr>
      </p:pic>
      <p:pic>
        <p:nvPicPr>
          <p:cNvPr id="5126" name="Picture 6" descr="C:\Users\user\Desktop\SOfN0aapEyI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94831" y="1549341"/>
            <a:ext cx="2086694" cy="2086693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 prst="relaxedInset"/>
          </a:sp3d>
        </p:spPr>
      </p:pic>
      <p:pic>
        <p:nvPicPr>
          <p:cNvPr id="20" name="Picture 5" descr="C:\Users\user\Desktop\OL1WQkcrf9Y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878878" y="1543919"/>
            <a:ext cx="2070338" cy="2070339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 prst="relaxedInset"/>
          </a:sp3d>
        </p:spPr>
      </p:pic>
      <p:pic>
        <p:nvPicPr>
          <p:cNvPr id="8" name="Picture 4" descr="C:\Users\user\Desktop\XettAEd3X6w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92195" y="3796966"/>
            <a:ext cx="3441942" cy="2032083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 prst="relaxedInset"/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11188" y="364893"/>
            <a:ext cx="7886700" cy="1260940"/>
          </a:xfrm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eaLnBrk="1" hangingPunct="1">
              <a:defRPr/>
            </a:pPr>
            <a:r>
              <a:rPr lang="ru-RU" smtClean="0">
                <a:effectLst/>
                <a:latin typeface="Arial" charset="0"/>
                <a:cs typeface="Arial" charset="0"/>
              </a:rPr>
              <a:t>Ресурсы</a:t>
            </a:r>
          </a:p>
        </p:txBody>
      </p:sp>
      <p:sp>
        <p:nvSpPr>
          <p:cNvPr id="3891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28650" y="1397000"/>
            <a:ext cx="7886700" cy="4779963"/>
          </a:xfrm>
        </p:spPr>
        <p:txBody>
          <a:bodyPr/>
          <a:lstStyle/>
          <a:p>
            <a:pPr eaLnBrk="1" hangingPunct="1"/>
            <a:r>
              <a:rPr lang="ru-RU" smtClean="0">
                <a:latin typeface="Arial" charset="0"/>
                <a:cs typeface="Arial" charset="0"/>
              </a:rPr>
              <a:t>Кадровые ресурсы (ФГБУЗ «ЦМСЧ №31» ФМБА России, педагоги МАОУ «СОШ№49», КМС и СП Администрации НГО,ГБПОУ «СОМК»)</a:t>
            </a:r>
          </a:p>
          <a:p>
            <a:pPr eaLnBrk="1" hangingPunct="1"/>
            <a:r>
              <a:rPr lang="ru-RU" smtClean="0">
                <a:latin typeface="Arial" charset="0"/>
                <a:cs typeface="Arial" charset="0"/>
              </a:rPr>
              <a:t>Методические материалы ВОД «Волонтеры-медики»;</a:t>
            </a:r>
          </a:p>
          <a:p>
            <a:pPr eaLnBrk="1" hangingPunct="1"/>
            <a:r>
              <a:rPr lang="ru-RU" smtClean="0">
                <a:latin typeface="Arial" charset="0"/>
                <a:cs typeface="Arial" charset="0"/>
              </a:rPr>
              <a:t>Футболки с логотипом «Волонтеры-медики»;</a:t>
            </a:r>
          </a:p>
          <a:p>
            <a:pPr eaLnBrk="1" hangingPunct="1"/>
            <a:r>
              <a:rPr lang="ru-RU" smtClean="0">
                <a:latin typeface="Arial" charset="0"/>
                <a:cs typeface="Arial" charset="0"/>
              </a:rPr>
              <a:t>Оргтехника;</a:t>
            </a:r>
          </a:p>
          <a:p>
            <a:pPr eaLnBrk="1" hangingPunct="1"/>
            <a:r>
              <a:rPr lang="ru-RU" smtClean="0">
                <a:latin typeface="Arial" charset="0"/>
                <a:cs typeface="Arial" charset="0"/>
              </a:rPr>
              <a:t>Аудитория для занятий;</a:t>
            </a:r>
          </a:p>
          <a:p>
            <a:pPr eaLnBrk="1" hangingPunct="1"/>
            <a:r>
              <a:rPr lang="ru-RU" smtClean="0">
                <a:latin typeface="Arial" charset="0"/>
                <a:cs typeface="Arial" charset="0"/>
              </a:rPr>
              <a:t>Фантом «Сердечно-легочная реанимация»;</a:t>
            </a:r>
          </a:p>
          <a:p>
            <a:pPr eaLnBrk="1" hangingPunct="1"/>
            <a:r>
              <a:rPr lang="ru-RU" smtClean="0">
                <a:latin typeface="Arial" charset="0"/>
                <a:cs typeface="Arial" charset="0"/>
              </a:rPr>
              <a:t>Аптечки первой помощи 5 штук;</a:t>
            </a:r>
          </a:p>
          <a:p>
            <a:pPr eaLnBrk="1" hangingPunct="1"/>
            <a:r>
              <a:rPr lang="ru-RU" smtClean="0">
                <a:latin typeface="Arial" charset="0"/>
                <a:cs typeface="Arial" charset="0"/>
              </a:rPr>
              <a:t>Раздаточный материал по акциям;</a:t>
            </a:r>
          </a:p>
          <a:p>
            <a:pPr eaLnBrk="1" hangingPunct="1"/>
            <a:r>
              <a:rPr lang="ru-RU" smtClean="0">
                <a:latin typeface="Arial" charset="0"/>
                <a:cs typeface="Arial" charset="0"/>
              </a:rPr>
              <a:t>Информационные ресурсы (сайт образовательного учреждения, сайт ДОБРО.ру)</a:t>
            </a: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4" name="Rectangle 4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476250" y="338138"/>
            <a:ext cx="7886700" cy="1325562"/>
          </a:xfrm>
          <a:noFill/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r>
              <a:rPr lang="ru-RU" smtClean="0">
                <a:effectLst/>
                <a:latin typeface="Arial" charset="0"/>
                <a:cs typeface="Arial" charset="0"/>
              </a:rPr>
              <a:t>Мониторинг реализации</a:t>
            </a:r>
          </a:p>
        </p:txBody>
      </p:sp>
      <p:graphicFrame>
        <p:nvGraphicFramePr>
          <p:cNvPr id="46087" name="Object 7"/>
          <p:cNvGraphicFramePr>
            <a:graphicFrameLocks noChangeAspect="1"/>
          </p:cNvGraphicFramePr>
          <p:nvPr>
            <p:ph/>
          </p:nvPr>
        </p:nvGraphicFramePr>
        <p:xfrm>
          <a:off x="641350" y="1454150"/>
          <a:ext cx="8197850" cy="4795838"/>
        </p:xfrm>
        <a:graphic>
          <a:graphicData uri="http://schemas.openxmlformats.org/presentationml/2006/ole">
            <p:oleObj spid="_x0000_s46087" name="Диаграмма" r:id="rId3" imgW="7677099" imgH="5676809" progId="MSGraph.Chart.8">
              <p:embed followColorScheme="full"/>
            </p:oleObj>
          </a:graphicData>
        </a:graphic>
      </p:graphicFrame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0180" name="Object 4"/>
          <p:cNvGraphicFramePr>
            <a:graphicFrameLocks noChangeAspect="1"/>
          </p:cNvGraphicFramePr>
          <p:nvPr>
            <p:ph/>
          </p:nvPr>
        </p:nvGraphicFramePr>
        <p:xfrm>
          <a:off x="719198" y="406460"/>
          <a:ext cx="7898591" cy="5811838"/>
        </p:xfrm>
        <a:graphic>
          <a:graphicData uri="http://schemas.openxmlformats.org/presentationml/2006/ole">
            <p:oleObj spid="_x0000_s50180" name="Диаграмма" r:id="rId3" imgW="7677099" imgH="5676809" progId="MSGraph.Chart.8">
              <p:embed followColorScheme="full"/>
            </p:oleObj>
          </a:graphicData>
        </a:graphic>
      </p:graphicFrame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0114" name="Picture 2" descr="C:\Users\user\Downloads\БП Тукмачева подписан_page-0001.jpg"/>
          <p:cNvPicPr>
            <a:picLocks noGrp="1" noChangeAspect="1" noChangeArrowheads="1"/>
          </p:cNvPicPr>
          <p:nvPr>
            <p:ph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388190" y="312579"/>
            <a:ext cx="8220972" cy="5817919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4" name="Rectangle 6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533759" y="244355"/>
            <a:ext cx="7618203" cy="1170377"/>
          </a:xfrm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eaLnBrk="1" hangingPunct="1">
              <a:defRPr/>
            </a:pPr>
            <a:r>
              <a:rPr lang="ru-RU" dirty="0" smtClean="0">
                <a:effectLst/>
                <a:latin typeface="Arial" charset="0"/>
                <a:cs typeface="Arial" charset="0"/>
              </a:rPr>
              <a:t>Отзывы в СМИ</a:t>
            </a:r>
          </a:p>
        </p:txBody>
      </p:sp>
      <p:pic>
        <p:nvPicPr>
          <p:cNvPr id="95233" name="Picture 1" descr="C:\Users\user\Desktop\12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390846" y="1063684"/>
            <a:ext cx="4330460" cy="4880096"/>
          </a:xfrm>
          <a:prstGeom prst="rect">
            <a:avLst/>
          </a:prstGeom>
          <a:noFill/>
        </p:spPr>
      </p:pic>
      <p:pic>
        <p:nvPicPr>
          <p:cNvPr id="40962" name="Picture 2" descr="C:\Users\user\Desktop\uljMo7Dg0_g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6554364" y="4063042"/>
            <a:ext cx="2373979" cy="2199976"/>
          </a:xfrm>
        </p:spPr>
      </p:pic>
      <p:pic>
        <p:nvPicPr>
          <p:cNvPr id="95234" name="Picture 2" descr="C:\Users\user\Desktop\23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24287" y="1010073"/>
            <a:ext cx="4196840" cy="2260417"/>
          </a:xfrm>
          <a:prstGeom prst="rect">
            <a:avLst/>
          </a:prstGeom>
          <a:noFill/>
        </p:spPr>
      </p:pic>
      <p:pic>
        <p:nvPicPr>
          <p:cNvPr id="95235" name="Picture 3" descr="C:\Users\user\Desktop\43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32911" y="3304802"/>
            <a:ext cx="4145415" cy="232824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71782" y="529027"/>
            <a:ext cx="7867650" cy="1463675"/>
          </a:xfrm>
        </p:spPr>
        <p:txBody>
          <a:bodyPr wrap="square" numCol="1" anchorCtr="0" compatLnSpc="1">
            <a:prstTxWarp prst="textNoShape">
              <a:avLst/>
            </a:prstTxWarp>
            <a:normAutofit/>
          </a:bodyPr>
          <a:lstStyle/>
          <a:p>
            <a:pPr eaLnBrk="1" hangingPunct="1">
              <a:defRPr/>
            </a:pPr>
            <a:r>
              <a:rPr lang="ru-RU" sz="2400" dirty="0" smtClean="0">
                <a:effectLst/>
                <a:latin typeface="Arial" charset="0"/>
                <a:cs typeface="Arial" charset="0"/>
              </a:rPr>
              <a:t>https://</a:t>
            </a:r>
            <a:r>
              <a:rPr lang="ru-RU" sz="2400" dirty="0" smtClean="0">
                <a:effectLst/>
                <a:latin typeface="Arial" charset="0"/>
                <a:cs typeface="Arial" charset="0"/>
              </a:rPr>
              <a:t>волонтеры-медики.рф/news/volonteryi-mediki-prodolzhayut-obuchat-shkolnikov-okazaniyu-pervoy-pomoshhi/</a:t>
            </a:r>
            <a:br>
              <a:rPr lang="ru-RU" sz="2400" dirty="0" smtClean="0">
                <a:effectLst/>
                <a:latin typeface="Arial" charset="0"/>
                <a:cs typeface="Arial" charset="0"/>
              </a:rPr>
            </a:br>
            <a:endParaRPr lang="ru-RU" sz="2400" dirty="0" smtClean="0">
              <a:effectLst/>
              <a:latin typeface="Arial" charset="0"/>
              <a:cs typeface="Arial" charset="0"/>
            </a:endParaRPr>
          </a:p>
        </p:txBody>
      </p:sp>
      <p:pic>
        <p:nvPicPr>
          <p:cNvPr id="41986" name="Picture 3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245298" y="1699404"/>
            <a:ext cx="8614030" cy="4294996"/>
          </a:xfrm>
        </p:spPr>
      </p:pic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28650" y="365126"/>
            <a:ext cx="7886700" cy="773562"/>
          </a:xfrm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eaLnBrk="1" hangingPunct="1">
              <a:defRPr/>
            </a:pPr>
            <a:r>
              <a:rPr lang="ru-RU" dirty="0" smtClean="0">
                <a:effectLst/>
                <a:latin typeface="Arial" charset="0"/>
                <a:cs typeface="Arial" charset="0"/>
              </a:rPr>
              <a:t>Планы и перспективы</a:t>
            </a:r>
            <a:endParaRPr lang="ru-RU" dirty="0" smtClean="0">
              <a:effectLst/>
              <a:latin typeface="Arial" charset="0"/>
              <a:cs typeface="Arial" charset="0"/>
            </a:endParaRPr>
          </a:p>
        </p:txBody>
      </p:sp>
      <p:sp>
        <p:nvSpPr>
          <p:cNvPr id="3993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28650" y="1125777"/>
            <a:ext cx="7886700" cy="4835525"/>
          </a:xfrm>
        </p:spPr>
        <p:txBody>
          <a:bodyPr/>
          <a:lstStyle/>
          <a:p>
            <a:pPr eaLnBrk="1" hangingPunct="1">
              <a:buNone/>
            </a:pPr>
            <a:r>
              <a:rPr lang="ru-RU" dirty="0" smtClean="0">
                <a:latin typeface="Arial" charset="0"/>
                <a:cs typeface="Arial" charset="0"/>
              </a:rPr>
              <a:t>График – реализации:  План деятельности  ВОД«Волонтеры-медики» </a:t>
            </a:r>
            <a:r>
              <a:rPr lang="ru-RU" dirty="0" smtClean="0">
                <a:latin typeface="Arial" charset="0"/>
                <a:cs typeface="Arial" charset="0"/>
                <a:hlinkClick r:id="rId2"/>
              </a:rPr>
              <a:t>https://волонтеры-медики.рф/docs/</a:t>
            </a:r>
            <a:endParaRPr lang="ru-RU" dirty="0" smtClean="0">
              <a:latin typeface="Arial" charset="0"/>
              <a:cs typeface="Arial" charset="0"/>
            </a:endParaRPr>
          </a:p>
          <a:p>
            <a:pPr algn="ctr" eaLnBrk="1" hangingPunct="1">
              <a:buNone/>
            </a:pPr>
            <a:r>
              <a:rPr lang="ru-RU" dirty="0" smtClean="0">
                <a:latin typeface="Arial" charset="0"/>
                <a:cs typeface="Arial" charset="0"/>
              </a:rPr>
              <a:t>Перспективы: </a:t>
            </a:r>
          </a:p>
          <a:p>
            <a:pPr marL="457200" indent="-457200" eaLnBrk="1" hangingPunct="1">
              <a:buFont typeface="+mj-lt"/>
              <a:buAutoNum type="arabicPeriod"/>
            </a:pPr>
            <a:r>
              <a:rPr lang="ru-RU" dirty="0" smtClean="0">
                <a:latin typeface="Arial" charset="0"/>
                <a:cs typeface="Arial" charset="0"/>
              </a:rPr>
              <a:t>Реализация проекта  «Школа волонтера-медика» (30000 рублей).</a:t>
            </a:r>
            <a:r>
              <a:rPr lang="ru-RU" dirty="0" smtClean="0"/>
              <a:t> </a:t>
            </a:r>
            <a:r>
              <a:rPr lang="ru-RU" dirty="0" smtClean="0"/>
              <a:t>Проект, победитель городского конкурса молодежных проектов «Банк молодежных инициатив</a:t>
            </a:r>
            <a:r>
              <a:rPr lang="ru-RU" dirty="0" smtClean="0"/>
              <a:t>».</a:t>
            </a:r>
          </a:p>
          <a:p>
            <a:pPr marL="457200" indent="-457200" eaLnBrk="1" hangingPunct="1">
              <a:buFont typeface="+mj-lt"/>
              <a:buAutoNum type="arabicPeriod"/>
            </a:pPr>
            <a:r>
              <a:rPr lang="ru-RU" dirty="0" smtClean="0">
                <a:latin typeface="Arial" charset="0"/>
                <a:cs typeface="Arial" charset="0"/>
              </a:rPr>
              <a:t>Участие в  региональном </a:t>
            </a:r>
            <a:r>
              <a:rPr lang="ru-RU" dirty="0" err="1" smtClean="0">
                <a:latin typeface="Arial" charset="0"/>
                <a:cs typeface="Arial" charset="0"/>
              </a:rPr>
              <a:t>кейс-марафоне</a:t>
            </a:r>
            <a:r>
              <a:rPr lang="ru-RU" dirty="0" smtClean="0">
                <a:latin typeface="Arial" charset="0"/>
                <a:cs typeface="Arial" charset="0"/>
              </a:rPr>
              <a:t> «Академия активного </a:t>
            </a:r>
            <a:r>
              <a:rPr lang="ru-RU" dirty="0" err="1" smtClean="0">
                <a:latin typeface="Arial" charset="0"/>
                <a:cs typeface="Arial" charset="0"/>
              </a:rPr>
              <a:t>волонтерства</a:t>
            </a:r>
            <a:r>
              <a:rPr lang="ru-RU" dirty="0" smtClean="0">
                <a:latin typeface="Arial" charset="0"/>
                <a:cs typeface="Arial" charset="0"/>
              </a:rPr>
              <a:t>»;</a:t>
            </a:r>
          </a:p>
          <a:p>
            <a:pPr marL="457200" indent="-457200" eaLnBrk="1" hangingPunct="1">
              <a:buFont typeface="+mj-lt"/>
              <a:buAutoNum type="arabicPeriod"/>
            </a:pPr>
            <a:r>
              <a:rPr lang="ru-RU" dirty="0" smtClean="0">
                <a:latin typeface="Arial" charset="0"/>
                <a:cs typeface="Arial" charset="0"/>
              </a:rPr>
              <a:t>Участие в региональном чемпионате «Успей помочь!»;</a:t>
            </a:r>
          </a:p>
          <a:p>
            <a:pPr marL="457200" indent="-457200" eaLnBrk="1" hangingPunct="1">
              <a:buFont typeface="+mj-lt"/>
              <a:buAutoNum type="arabicPeriod"/>
            </a:pPr>
            <a:r>
              <a:rPr lang="ru-RU" dirty="0" smtClean="0">
                <a:latin typeface="Arial" charset="0"/>
                <a:cs typeface="Arial" charset="0"/>
              </a:rPr>
              <a:t>Организация профильной смены в лагере дневного пребывания при МАОУ «Школа-интернат №53»</a:t>
            </a:r>
          </a:p>
          <a:p>
            <a:pPr marL="457200" indent="-457200" eaLnBrk="1" hangingPunct="1">
              <a:buFont typeface="+mj-lt"/>
              <a:buAutoNum type="arabicPeriod"/>
            </a:pPr>
            <a:endParaRPr lang="ru-RU" dirty="0" smtClean="0">
              <a:latin typeface="Arial" charset="0"/>
              <a:cs typeface="Arial" charset="0"/>
            </a:endParaRPr>
          </a:p>
        </p:txBody>
      </p:sp>
      <p:pic>
        <p:nvPicPr>
          <p:cNvPr id="39940" name="Picture 4" descr="W9izjGjKVT8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737230" y="5046704"/>
            <a:ext cx="2094208" cy="1570456"/>
          </a:xfrm>
          <a:prstGeom prst="rect">
            <a:avLst/>
          </a:prstGeom>
          <a:noFill/>
        </p:spPr>
      </p:pic>
      <p:pic>
        <p:nvPicPr>
          <p:cNvPr id="97282" name="Picture 2" descr="C:\Users\user\Desktop\GNRF2u5v_tc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24287" y="5046453"/>
            <a:ext cx="2901273" cy="1661394"/>
          </a:xfrm>
          <a:prstGeom prst="rect">
            <a:avLst/>
          </a:prstGeom>
          <a:noFill/>
        </p:spPr>
      </p:pic>
      <p:pic>
        <p:nvPicPr>
          <p:cNvPr id="97284" name="Picture 4" descr="https://sun9-12.userapi.com/impg/b_dlZm8ZO0OkW3KZ2rukfwx74tkTV81VedGINQ/tAt49bNmGuM.jpg?size=1600x720&amp;quality=96&amp;sign=a21aa5d4e420a2368b7b8a17b110e7bc&amp;type=album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174521" y="5077058"/>
            <a:ext cx="3516744" cy="158253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Rectangle 2"/>
          <p:cNvSpPr>
            <a:spLocks noGrp="1" noChangeArrowheads="1"/>
          </p:cNvSpPr>
          <p:nvPr>
            <p:ph type="title"/>
          </p:nvPr>
        </p:nvSpPr>
        <p:spPr bwMode="auto"/>
        <p:txBody>
          <a:bodyPr wrap="square" numCol="1" anchorCtr="0" compatLnSpc="1">
            <a:prstTxWarp prst="textNoShape">
              <a:avLst/>
            </a:prstTxWarp>
          </a:bodyPr>
          <a:lstStyle/>
          <a:p>
            <a:pPr eaLnBrk="1" hangingPunct="1">
              <a:defRPr/>
            </a:pPr>
            <a:r>
              <a:rPr lang="ru-RU" smtClean="0">
                <a:effectLst/>
                <a:latin typeface="Arial" charset="0"/>
                <a:cs typeface="Arial" charset="0"/>
              </a:rPr>
              <a:t>Будьте здоровы!</a:t>
            </a:r>
          </a:p>
        </p:txBody>
      </p:sp>
      <p:pic>
        <p:nvPicPr>
          <p:cNvPr id="43010" name="Picture 4" descr="RCfWLlACd3k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23888" y="1773238"/>
            <a:ext cx="8015287" cy="360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Здоровье1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Презентация1" id="{944419DD-668F-4E5D-ACB2-3E398FBA0F76}" vid="{9B7CB1AD-CED8-4061-9AED-13CF1A0A1C3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Здоровье1</Template>
  <TotalTime>780</TotalTime>
  <Words>1020</Words>
  <Application>Microsoft Office PowerPoint</Application>
  <PresentationFormat>Экран (4:3)</PresentationFormat>
  <Paragraphs>111</Paragraphs>
  <Slides>35</Slides>
  <Notes>0</Notes>
  <HiddenSlides>0</HiddenSlides>
  <MMClips>0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35</vt:i4>
      </vt:variant>
    </vt:vector>
  </HeadingPairs>
  <TitlesOfParts>
    <vt:vector size="37" baseType="lpstr">
      <vt:lpstr>Здоровье1</vt:lpstr>
      <vt:lpstr>Диаграмма Microsoft Graph</vt:lpstr>
      <vt:lpstr>Школьный отряд  волонтеров-медиков</vt:lpstr>
      <vt:lpstr>Школьный отряд волонтеров-медиков</vt:lpstr>
      <vt:lpstr>Проблема</vt:lpstr>
      <vt:lpstr>Цели</vt:lpstr>
      <vt:lpstr>Задачи</vt:lpstr>
      <vt:lpstr>Субъекты практики</vt:lpstr>
      <vt:lpstr>Субьекты проходят регистрацию на федеральном сайте «ДОБРО.ру»  и оформляют книжку волонтера</vt:lpstr>
      <vt:lpstr>Описание практики  Направления деятельности</vt:lpstr>
      <vt:lpstr>Целевые группы</vt:lpstr>
      <vt:lpstr>Территория реализации –  Новоуральский городской округ</vt:lpstr>
      <vt:lpstr>Мероприятия направления «ЗОЖ»</vt:lpstr>
      <vt:lpstr>Участие в проекте # РДШ «Здоровое поколение»</vt:lpstr>
      <vt:lpstr>Уроки здоровья</vt:lpstr>
      <vt:lpstr>Мероприятия направления «Первая помощь»</vt:lpstr>
      <vt:lpstr>Направление «Первая помощь»</vt:lpstr>
      <vt:lpstr>Слайд 16</vt:lpstr>
      <vt:lpstr>Мероприятия с населением</vt:lpstr>
      <vt:lpstr>Городские мероприятия</vt:lpstr>
      <vt:lpstr>Направление «Санитарно-профилактическое просвещение»</vt:lpstr>
      <vt:lpstr>Всероссийские акции</vt:lpstr>
      <vt:lpstr>Работа с населением города</vt:lpstr>
      <vt:lpstr>Направление «Помощь медицинским организациям»  ФГБУЗ «ЦМСЧ №31» ФМБА России</vt:lpstr>
      <vt:lpstr>Цикл мероприятий по профориентации</vt:lpstr>
      <vt:lpstr>Работа в Детской поликлинике</vt:lpstr>
      <vt:lpstr>Направление «Популяризация донорства крови»</vt:lpstr>
      <vt:lpstr>Экскурсия в кабинет трансфузиологии</vt:lpstr>
      <vt:lpstr>Дни донора</vt:lpstr>
      <vt:lpstr>Ресурсы</vt:lpstr>
      <vt:lpstr>Мониторинг реализации</vt:lpstr>
      <vt:lpstr>Слайд 30</vt:lpstr>
      <vt:lpstr>Слайд 31</vt:lpstr>
      <vt:lpstr>Отзывы в СМИ</vt:lpstr>
      <vt:lpstr>https://волонтеры-медики.рф/news/volonteryi-mediki-prodolzhayut-obuchat-shkolnikov-okazaniyu-pervoy-pomoshhi/ </vt:lpstr>
      <vt:lpstr>Планы и перспективы</vt:lpstr>
      <vt:lpstr>Будьте здоровы!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Шаблон Здоровье</dc:title>
  <dc:creator>Эрика</dc:creator>
  <cp:lastModifiedBy>user</cp:lastModifiedBy>
  <cp:revision>66</cp:revision>
  <dcterms:created xsi:type="dcterms:W3CDTF">2020-03-25T04:21:33Z</dcterms:created>
  <dcterms:modified xsi:type="dcterms:W3CDTF">2021-12-07T13:32:36Z</dcterms:modified>
</cp:coreProperties>
</file>