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17"/>
  </p:notesMasterIdLst>
  <p:sldIdLst>
    <p:sldId id="282" r:id="rId2"/>
    <p:sldId id="283" r:id="rId3"/>
    <p:sldId id="256" r:id="rId4"/>
    <p:sldId id="257" r:id="rId5"/>
    <p:sldId id="259" r:id="rId6"/>
    <p:sldId id="262" r:id="rId7"/>
    <p:sldId id="276" r:id="rId8"/>
    <p:sldId id="265" r:id="rId9"/>
    <p:sldId id="266" r:id="rId10"/>
    <p:sldId id="267" r:id="rId11"/>
    <p:sldId id="264" r:id="rId12"/>
    <p:sldId id="284" r:id="rId13"/>
    <p:sldId id="286" r:id="rId14"/>
    <p:sldId id="273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CC06A6"/>
    <a:srgbClr val="4B01D1"/>
    <a:srgbClr val="FFFF00"/>
    <a:srgbClr val="06CC0F"/>
    <a:srgbClr val="FF33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94" autoAdjust="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9F2BD-73D6-438F-A9D3-44255604F226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F5F3FE-A741-4BC1-8941-3147B000FDD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186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Box 1"/>
          <p:cNvSpPr txBox="1">
            <a:spLocks noChangeArrowheads="1"/>
          </p:cNvSpPr>
          <p:nvPr/>
        </p:nvSpPr>
        <p:spPr bwMode="auto">
          <a:xfrm>
            <a:off x="2936659" y="4653136"/>
            <a:ext cx="554373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Автор презентации: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24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Башкинова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Валерия Валерьевна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</a:rPr>
              <a:t>                                         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7" y="1412776"/>
            <a:ext cx="838842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Сказ П. П. Бажова «Серебряное копытце»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3140968"/>
            <a:ext cx="5472608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500" b="1" dirty="0"/>
              <a:t>Урок литературного чтения в 4 классе</a:t>
            </a:r>
          </a:p>
        </p:txBody>
      </p:sp>
    </p:spTree>
    <p:extLst>
      <p:ext uri="{BB962C8B-B14F-4D97-AF65-F5344CB8AC3E}">
        <p14:creationId xmlns:p14="http://schemas.microsoft.com/office/powerpoint/2010/main" val="481413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764704"/>
            <a:ext cx="7560840" cy="3096344"/>
          </a:xfrm>
        </p:spPr>
        <p:txBody>
          <a:bodyPr>
            <a:normAutofit fontScale="90000"/>
          </a:bodyPr>
          <a:lstStyle/>
          <a:p>
            <a:pPr algn="ctr" fontAlgn="base"/>
            <a:r>
              <a:rPr lang="ru-RU" dirty="0"/>
              <a:t>Долгожданный дан звонок, </a:t>
            </a:r>
            <a:br>
              <a:rPr lang="ru-RU" dirty="0"/>
            </a:br>
            <a:r>
              <a:rPr lang="ru-RU" dirty="0"/>
              <a:t>Начинается урок.</a:t>
            </a:r>
            <a:br>
              <a:rPr lang="ru-RU" dirty="0"/>
            </a:br>
            <a:r>
              <a:rPr lang="ru-RU" dirty="0"/>
              <a:t>Сядем прямо, не согнёмся,</a:t>
            </a:r>
            <a:br>
              <a:rPr lang="ru-RU" dirty="0"/>
            </a:br>
            <a:r>
              <a:rPr lang="ru-RU" dirty="0"/>
              <a:t>За работу мы возьмёмся</a:t>
            </a:r>
          </a:p>
        </p:txBody>
      </p:sp>
      <p:pic>
        <p:nvPicPr>
          <p:cNvPr id="4" name="Picture 4" descr="j034336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5" y="3645024"/>
            <a:ext cx="3476625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2837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0"/>
            <a:ext cx="4676056" cy="1196752"/>
          </a:xfrm>
        </p:spPr>
        <p:txBody>
          <a:bodyPr>
            <a:normAutofit/>
          </a:bodyPr>
          <a:lstStyle/>
          <a:p>
            <a:pPr algn="r"/>
            <a:r>
              <a:rPr lang="ru-RU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atang" pitchFamily="18" charset="-127"/>
                <a:ea typeface="Batang" pitchFamily="18" charset="-127"/>
              </a:rPr>
              <a:t>Тема урока: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75347" y="1052736"/>
            <a:ext cx="781816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atang" pitchFamily="18" charset="-127"/>
                <a:ea typeface="Batang" pitchFamily="18" charset="-127"/>
              </a:rPr>
              <a:t>Пётр Петрович Бажов.</a:t>
            </a:r>
          </a:p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a typeface="Batang" pitchFamily="18" charset="-127"/>
              </a:rPr>
              <a:t>«Серебряное копытце».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6" name="Picture 2" descr="H:\лера\гбоу 370\аттестация, портфолио\аттеставия учитель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996952"/>
            <a:ext cx="2673914" cy="3022080"/>
          </a:xfrm>
          <a:prstGeom prst="rect">
            <a:avLst/>
          </a:prstGeom>
          <a:noFill/>
        </p:spPr>
      </p:pic>
      <p:pic>
        <p:nvPicPr>
          <p:cNvPr id="1027" name="Picture 3" descr="H:\лера\гбоу 370\аттестация, портфолио\аттеставия учитель\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924944"/>
            <a:ext cx="2095500" cy="32385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2195736" y="5949280"/>
            <a:ext cx="1329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chemeClr val="accent6">
                    <a:lumMod val="10000"/>
                  </a:schemeClr>
                </a:solidFill>
              </a:rPr>
              <a:t>(1879-1950)</a:t>
            </a:r>
            <a:endParaRPr lang="ru-RU" dirty="0">
              <a:solidFill>
                <a:schemeClr val="accent6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0484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188641"/>
            <a:ext cx="53285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П.П. Бажова  интересовало всё, что связано с Уральскими горами, с их богатством. 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Очень он любил этот край, его природу. Хорошо знал, как живут мастеровые люди. 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4" descr="бажов"/>
          <p:cNvPicPr>
            <a:picLocks noChangeAspect="1" noChangeArrowheads="1"/>
          </p:cNvPicPr>
          <p:nvPr/>
        </p:nvPicPr>
        <p:blipFill>
          <a:blip r:embed="rId2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1651652" cy="253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:\лера\гбоу 370\аттестация, портфолио\аттеставия учитель\big (1).jpg"/>
          <p:cNvPicPr>
            <a:picLocks noChangeAspect="1" noChangeArrowheads="1"/>
          </p:cNvPicPr>
          <p:nvPr/>
        </p:nvPicPr>
        <p:blipFill>
          <a:blip r:embed="rId3" cstate="print"/>
          <a:srcRect t="9331" b="8243"/>
          <a:stretch>
            <a:fillRect/>
          </a:stretch>
        </p:blipFill>
        <p:spPr bwMode="auto">
          <a:xfrm>
            <a:off x="267001" y="3284984"/>
            <a:ext cx="1752349" cy="2232248"/>
          </a:xfrm>
          <a:prstGeom prst="rect">
            <a:avLst/>
          </a:prstGeom>
          <a:noFill/>
        </p:spPr>
      </p:pic>
      <p:pic>
        <p:nvPicPr>
          <p:cNvPr id="2051" name="Picture 3" descr="H:\лера\гбоу 370\аттестация, портфолио\аттеставия учитель\0_c0747_2eaac5e5_XXL.jpg"/>
          <p:cNvPicPr>
            <a:picLocks noChangeAspect="1" noChangeArrowheads="1"/>
          </p:cNvPicPr>
          <p:nvPr/>
        </p:nvPicPr>
        <p:blipFill>
          <a:blip r:embed="rId4" cstate="print"/>
          <a:srcRect t="8539"/>
          <a:stretch>
            <a:fillRect/>
          </a:stretch>
        </p:blipFill>
        <p:spPr bwMode="auto">
          <a:xfrm>
            <a:off x="7412856" y="4700463"/>
            <a:ext cx="1623640" cy="2040905"/>
          </a:xfrm>
          <a:prstGeom prst="rect">
            <a:avLst/>
          </a:prstGeom>
          <a:noFill/>
        </p:spPr>
      </p:pic>
      <p:pic>
        <p:nvPicPr>
          <p:cNvPr id="2052" name="Picture 4" descr="H:\лера\гбоу 370\аттестация, портфолио\аттеставия учитель\100518953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44624"/>
            <a:ext cx="1492977" cy="2276872"/>
          </a:xfrm>
          <a:prstGeom prst="rect">
            <a:avLst/>
          </a:prstGeom>
          <a:noFill/>
        </p:spPr>
      </p:pic>
      <p:pic>
        <p:nvPicPr>
          <p:cNvPr id="2053" name="Picture 5" descr="H:\лера\гбоу 370\аттестация, портфолио\аттеставия учитель\101839313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66635" y="2348880"/>
            <a:ext cx="1777365" cy="2286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979712" y="2852936"/>
            <a:ext cx="53285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Свои литературные произведения Бажов называл сказами. В сказах действуют обыкновенные земные люди- такие, как Данила-мастер, старик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Кокованя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девочка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Даренка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. А рядом с ними – сказочные Медной горы Хозяйка, Великий Полоз,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Огневушка-Поскакушка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16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m5-tub-ru.yandex.net/i?id=7712009-46-72&amp;n=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133" y="2474200"/>
            <a:ext cx="2621735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7-tub-ru.yandex.net/i?id=226466516-03-72&amp;n=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678" y="5013176"/>
            <a:ext cx="2547252" cy="157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im6-tub-ru.yandex.net/i?id=310564924-31-72&amp;n=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00" y="177385"/>
            <a:ext cx="2444883" cy="169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im2-tub-ru.yandex.net/i?id=4531986-02-16f-82053&amp;n=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96" y="5013176"/>
            <a:ext cx="2326862" cy="155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m2-tub-ru.yandex.net/i?id=48148324-24-72&amp;n=2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00" y="4941167"/>
            <a:ext cx="2381596" cy="1618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3568" y="3933056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Знаменитые уральские самоцветы</a:t>
            </a:r>
          </a:p>
        </p:txBody>
      </p:sp>
      <p:pic>
        <p:nvPicPr>
          <p:cNvPr id="3074" name="Picture 2" descr="H:\лера\гбоу 370\аттестация, портфолио\аттеставия учитель\Фото-Уральских-гор-летом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260648"/>
            <a:ext cx="5795419" cy="35600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8778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26" name="Line 22"/>
          <p:cNvSpPr>
            <a:spLocks noChangeShapeType="1"/>
          </p:cNvSpPr>
          <p:nvPr/>
        </p:nvSpPr>
        <p:spPr bwMode="auto">
          <a:xfrm flipH="1">
            <a:off x="5004047" y="1294211"/>
            <a:ext cx="2528799" cy="936104"/>
          </a:xfrm>
          <a:prstGeom prst="line">
            <a:avLst/>
          </a:prstGeom>
          <a:noFill/>
          <a:ln w="57150">
            <a:solidFill>
              <a:schemeClr val="accent5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8"/>
            <a:ext cx="2880320" cy="1080120"/>
          </a:xfrm>
        </p:spPr>
        <p:txBody>
          <a:bodyPr>
            <a:normAutofit/>
          </a:bodyPr>
          <a:lstStyle/>
          <a:p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Рассказ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491880" y="260648"/>
            <a:ext cx="216024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Сказ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012160" y="404664"/>
            <a:ext cx="2888704" cy="93610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Сказка</a:t>
            </a:r>
          </a:p>
        </p:txBody>
      </p:sp>
      <p:sp>
        <p:nvSpPr>
          <p:cNvPr id="12" name="Line 22"/>
          <p:cNvSpPr>
            <a:spLocks noChangeShapeType="1"/>
          </p:cNvSpPr>
          <p:nvPr/>
        </p:nvSpPr>
        <p:spPr bwMode="auto">
          <a:xfrm>
            <a:off x="1558957" y="1196752"/>
            <a:ext cx="2508988" cy="1080120"/>
          </a:xfrm>
          <a:prstGeom prst="line">
            <a:avLst/>
          </a:prstGeom>
          <a:noFill/>
          <a:ln w="57150">
            <a:solidFill>
              <a:schemeClr val="accent6">
                <a:lumMod val="50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" name="Line 22"/>
          <p:cNvSpPr>
            <a:spLocks noChangeShapeType="1"/>
          </p:cNvSpPr>
          <p:nvPr/>
        </p:nvSpPr>
        <p:spPr bwMode="auto">
          <a:xfrm flipH="1">
            <a:off x="4509864" y="1270682"/>
            <a:ext cx="19269" cy="1078197"/>
          </a:xfrm>
          <a:prstGeom prst="line">
            <a:avLst/>
          </a:prstGeom>
          <a:noFill/>
          <a:ln w="57150">
            <a:solidFill>
              <a:schemeClr val="accent1">
                <a:lumMod val="75000"/>
              </a:schemeClr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5536" y="2348880"/>
            <a:ext cx="2808312" cy="23762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Повествование,</a:t>
            </a:r>
          </a:p>
          <a:p>
            <a:pPr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описывающее </a:t>
            </a:r>
          </a:p>
          <a:p>
            <a:pPr>
              <a:buNone/>
            </a:pPr>
            <a:r>
              <a:rPr lang="ru-RU" b="1" u="sng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реальный</a:t>
            </a:r>
          </a:p>
          <a:p>
            <a:pPr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жизненный случай,</a:t>
            </a:r>
          </a:p>
          <a:p>
            <a:pPr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эпизод из жизни</a:t>
            </a:r>
          </a:p>
          <a:p>
            <a:pPr>
              <a:buNone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героев.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444208" y="2492896"/>
            <a:ext cx="2304256" cy="172819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b="1" u="sng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Волшебство</a:t>
            </a: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фантастический</a:t>
            </a:r>
          </a:p>
          <a:p>
            <a:pPr algn="ctr"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вымысел.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491880" y="2348880"/>
            <a:ext cx="2736304" cy="26642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Литературный жанр,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описывающий</a:t>
            </a:r>
          </a:p>
          <a:p>
            <a:pPr>
              <a:buNone/>
            </a:pPr>
            <a:r>
              <a:rPr lang="ru-RU" b="1" u="sng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реальную </a:t>
            </a: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жизнь героев,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 которой происходят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необыкновенные ,</a:t>
            </a:r>
          </a:p>
          <a:p>
            <a:pPr>
              <a:buNone/>
            </a:pP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фантастические,</a:t>
            </a:r>
          </a:p>
          <a:p>
            <a:pPr>
              <a:buNone/>
            </a:pPr>
            <a:r>
              <a:rPr lang="ru-RU" b="1" u="sng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волшебные </a:t>
            </a:r>
            <a:r>
              <a:rPr lang="ru-RU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события.</a:t>
            </a:r>
          </a:p>
        </p:txBody>
      </p:sp>
    </p:spTree>
    <p:extLst>
      <p:ext uri="{BB962C8B-B14F-4D97-AF65-F5344CB8AC3E}">
        <p14:creationId xmlns:p14="http://schemas.microsoft.com/office/powerpoint/2010/main" val="76726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26" grpId="0" animBg="1"/>
      <p:bldP spid="7" grpId="0"/>
      <p:bldP spid="12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144016"/>
            <a:ext cx="8229600" cy="764704"/>
          </a:xfrm>
        </p:spPr>
        <p:txBody>
          <a:bodyPr/>
          <a:lstStyle/>
          <a:p>
            <a:r>
              <a:rPr 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Словарная работа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404664"/>
            <a:ext cx="9108504" cy="64533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Голбчик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припечье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со ступеньками для входа на печь.</a:t>
            </a:r>
          </a:p>
          <a:p>
            <a:pPr marL="0" indent="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Пособник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помощник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Приказчик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управляющий имением помещика (хозяйством).</a:t>
            </a:r>
          </a:p>
          <a:p>
            <a:pPr marL="0" indent="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Похлебка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жидкая пища, род супа из картофеля или крупы.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Очаг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устройство для разведения и поддерживания огня.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Горюн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горевать.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Пожитки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мелкое имущество, домашние вещи.</a:t>
            </a:r>
          </a:p>
          <a:p>
            <a:pPr marL="0" indent="0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Балаган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временная легкая деревянная постройка.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Бирюзовый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зеленовато-голубой цвет.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Душной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запах, идущий от животного. </a:t>
            </a:r>
          </a:p>
          <a:p>
            <a:pPr marL="0" indent="0">
              <a:buNone/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Угрузнешь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в снегу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утонешь, погрузишься в снег.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Покосные ложки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широкий, длинный овраг (покосы в оврагах).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Взъесться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невзлюбив, рассердившись, начать упрекать, обвинять, бранить. 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Несподручно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неудобно, неловко.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Барская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рукодельня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ручной труд, преимущественно вышивание, вязание, шитьё.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Покосные ложки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широкие пологие овраги покрытые травой.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Статочное ли дело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(устаревшее выражение) хорошее ли дело.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Ворочайся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(Устаревшее) возвращайся.</a:t>
            </a:r>
          </a:p>
          <a:p>
            <a:pPr marL="0" indent="0">
              <a:buNone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Хризолит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– драгоценный камень.</a:t>
            </a:r>
          </a:p>
          <a:p>
            <a:pPr marL="0" indent="0">
              <a:buNone/>
            </a:pPr>
            <a:endParaRPr lang="ru-RU" sz="1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br>
              <a:rPr lang="ru-RU" sz="1600" b="1" dirty="0">
                <a:solidFill>
                  <a:schemeClr val="tx1"/>
                </a:solidFill>
              </a:rPr>
            </a:b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H:\лера\гбоу 370\аттестация, портфолио\аттеставия учитель\origina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60648"/>
            <a:ext cx="2210628" cy="2146151"/>
          </a:xfrm>
          <a:prstGeom prst="rect">
            <a:avLst/>
          </a:prstGeom>
          <a:noFill/>
        </p:spPr>
      </p:pic>
      <p:pic>
        <p:nvPicPr>
          <p:cNvPr id="4099" name="Picture 3" descr="H:\лера\гбоу 370\аттестация, портфолио\аттеставия учитель\313cc536bed055f87bf5db4539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564904"/>
            <a:ext cx="2185425" cy="1639069"/>
          </a:xfrm>
          <a:prstGeom prst="rect">
            <a:avLst/>
          </a:prstGeom>
          <a:noFill/>
        </p:spPr>
      </p:pic>
      <p:pic>
        <p:nvPicPr>
          <p:cNvPr id="4100" name="Picture 4" descr="H:\лера\гбоу 370\аттестация, портфолио\аттеставия учитель\fullsiz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5301208"/>
            <a:ext cx="2520280" cy="13394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6898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>
          <a:xfrm>
            <a:off x="323528" y="260648"/>
            <a:ext cx="5688632" cy="648072"/>
          </a:xfrm>
        </p:spPr>
        <p:txBody>
          <a:bodyPr>
            <a:noAutofit/>
          </a:bodyPr>
          <a:lstStyle/>
          <a:p>
            <a:r>
              <a:rPr lang="ru-RU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Внимательный ли я читатель?</a:t>
            </a:r>
          </a:p>
        </p:txBody>
      </p:sp>
      <p:sp>
        <p:nvSpPr>
          <p:cNvPr id="52227" name="Rectangle 3"/>
          <p:cNvSpPr>
            <a:spLocks noGrp="1"/>
          </p:cNvSpPr>
          <p:nvPr>
            <p:ph idx="1"/>
          </p:nvPr>
        </p:nvSpPr>
        <p:spPr>
          <a:xfrm>
            <a:off x="467544" y="1124744"/>
            <a:ext cx="5256584" cy="287962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1.Как звали отца Даренки?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А) Григорий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Б) Георгий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В) Гаврила</a:t>
            </a:r>
          </a:p>
        </p:txBody>
      </p:sp>
      <p:pic>
        <p:nvPicPr>
          <p:cNvPr id="52229" name="Picture 5" descr="Photobuck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832100" cy="271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1" name="Picture 7" descr="Photobuck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3716338"/>
            <a:ext cx="2903537" cy="280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 txBox="1">
            <a:spLocks/>
          </p:cNvSpPr>
          <p:nvPr/>
        </p:nvSpPr>
        <p:spPr>
          <a:xfrm>
            <a:off x="539552" y="3428999"/>
            <a:ext cx="4896544" cy="32156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Arial" charset="0"/>
              <a:buNone/>
            </a:pPr>
            <a:endParaRPr lang="ru-RU" dirty="0">
              <a:solidFill>
                <a:schemeClr val="bg1"/>
              </a:solidFill>
              <a:latin typeface="Bodoni MT Black" pitchFamily="18" charset="0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2. На какой ноге у козлика было серебряное копытце?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solidFill>
                  <a:schemeClr val="tx1"/>
                </a:solidFill>
                <a:latin typeface="Bodoni MT Black" pitchFamily="18" charset="0"/>
              </a:rPr>
              <a:t>А) на левой передней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solidFill>
                  <a:schemeClr val="tx1"/>
                </a:solidFill>
                <a:latin typeface="Bodoni MT Black" pitchFamily="18" charset="0"/>
              </a:rPr>
              <a:t>Б) на правой передней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solidFill>
                  <a:schemeClr val="tx1"/>
                </a:solidFill>
                <a:latin typeface="Bodoni MT Black" pitchFamily="18" charset="0"/>
              </a:rPr>
              <a:t>В) на задней правой</a:t>
            </a:r>
          </a:p>
        </p:txBody>
      </p:sp>
    </p:spTree>
    <p:extLst>
      <p:ext uri="{BB962C8B-B14F-4D97-AF65-F5344CB8AC3E}">
        <p14:creationId xmlns:p14="http://schemas.microsoft.com/office/powerpoint/2010/main" val="588002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/>
          </p:cNvSpPr>
          <p:nvPr>
            <p:ph idx="1"/>
          </p:nvPr>
        </p:nvSpPr>
        <p:spPr>
          <a:xfrm>
            <a:off x="395535" y="620688"/>
            <a:ext cx="5616575" cy="309619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3. Какого окраса была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 кошка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Муренка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?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dirty="0">
                <a:solidFill>
                  <a:schemeClr val="tx1"/>
                </a:solidFill>
                <a:latin typeface="Bodoni MT Black" pitchFamily="18" charset="0"/>
              </a:rPr>
              <a:t>А) </a:t>
            </a: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белая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Б) серая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В) бурая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endParaRPr lang="ru-RU" dirty="0">
              <a:latin typeface="Bodoni MT Black" pitchFamily="18" charset="0"/>
            </a:endParaRPr>
          </a:p>
        </p:txBody>
      </p:sp>
      <p:pic>
        <p:nvPicPr>
          <p:cNvPr id="53253" name="Picture 5" descr="Photobuck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08720"/>
            <a:ext cx="3312368" cy="455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/>
          </p:cNvSpPr>
          <p:nvPr/>
        </p:nvSpPr>
        <p:spPr>
          <a:xfrm>
            <a:off x="395535" y="3321422"/>
            <a:ext cx="5616575" cy="30599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4. Сколько раз Серебряное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Копытце показался Даренке?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dirty="0">
                <a:solidFill>
                  <a:schemeClr val="tx1"/>
                </a:solidFill>
                <a:latin typeface="Bodoni MT Black" pitchFamily="18" charset="0"/>
              </a:rPr>
              <a:t>А) 1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dirty="0">
                <a:solidFill>
                  <a:schemeClr val="tx1"/>
                </a:solidFill>
                <a:latin typeface="Bodoni MT Black" pitchFamily="18" charset="0"/>
              </a:rPr>
              <a:t>Б) 2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ru-RU" sz="3200" dirty="0">
                <a:solidFill>
                  <a:schemeClr val="tx1"/>
                </a:solidFill>
                <a:latin typeface="Bodoni MT Black" pitchFamily="18" charset="0"/>
              </a:rPr>
              <a:t>В) 3</a:t>
            </a:r>
          </a:p>
        </p:txBody>
      </p:sp>
    </p:spTree>
    <p:extLst>
      <p:ext uri="{BB962C8B-B14F-4D97-AF65-F5344CB8AC3E}">
        <p14:creationId xmlns:p14="http://schemas.microsoft.com/office/powerpoint/2010/main" val="257747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idx="1"/>
          </p:nvPr>
        </p:nvSpPr>
        <p:spPr>
          <a:xfrm>
            <a:off x="0" y="188640"/>
            <a:ext cx="5545013" cy="4569941"/>
          </a:xfrm>
        </p:spPr>
        <p:txBody>
          <a:bodyPr>
            <a:noAutofit/>
          </a:bodyPr>
          <a:lstStyle/>
          <a:p>
            <a:pPr>
              <a:buFont typeface="Arial" charset="0"/>
              <a:buNone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5. Кем был дед </a:t>
            </a:r>
            <a:r>
              <a:rPr lang="ru-RU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Кокованя</a:t>
            </a: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doni MT Black" pitchFamily="18" charset="0"/>
              </a:rPr>
              <a:t>?</a:t>
            </a:r>
          </a:p>
          <a:p>
            <a:pPr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А) лесником</a:t>
            </a:r>
          </a:p>
          <a:p>
            <a:pPr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Б) охотником</a:t>
            </a:r>
          </a:p>
          <a:p>
            <a:pPr>
              <a:buFont typeface="Arial" charset="0"/>
              <a:buNone/>
            </a:pPr>
            <a:r>
              <a:rPr lang="ru-RU" b="1" dirty="0">
                <a:solidFill>
                  <a:schemeClr val="tx1"/>
                </a:solidFill>
                <a:latin typeface="Bodoni MT Black" pitchFamily="18" charset="0"/>
              </a:rPr>
              <a:t>В) охотником и золотоискателем</a:t>
            </a:r>
          </a:p>
          <a:p>
            <a:pPr>
              <a:buFont typeface="Arial" charset="0"/>
              <a:buNone/>
            </a:pPr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6. На покосном ложке люди еще долго находили камни. А большинство камней какого цвета? </a:t>
            </a:r>
          </a:p>
          <a:p>
            <a:pPr>
              <a:buFont typeface="Arial" charset="0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А) голубого</a:t>
            </a:r>
          </a:p>
          <a:p>
            <a:pPr>
              <a:buFont typeface="Arial" charset="0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Б) розового </a:t>
            </a:r>
          </a:p>
          <a:p>
            <a:pPr>
              <a:buFont typeface="Arial" charset="0"/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В) зеленого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7" name="Picture 5" descr="Photobucke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052736"/>
            <a:ext cx="345638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783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Восстановите текст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23324"/>
            <a:ext cx="9144000" cy="5976664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          Так и стали жить вместе  дед  ________        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   ______    </a:t>
            </a:r>
            <a:r>
              <a:rPr lang="ru-RU" b="1" dirty="0" err="1">
                <a:solidFill>
                  <a:schemeClr val="tx1"/>
                </a:solidFill>
              </a:rPr>
              <a:t>Дарёнка</a:t>
            </a:r>
            <a:r>
              <a:rPr lang="ru-RU" b="1" dirty="0">
                <a:solidFill>
                  <a:schemeClr val="tx1"/>
                </a:solidFill>
              </a:rPr>
              <a:t>  да  кошка   ________     .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 Жили – __________       , добра  много  не наживали, а на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житьё не плакались, и у всякого дело было.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         </a:t>
            </a:r>
            <a:r>
              <a:rPr lang="ru-RU" b="1" dirty="0" err="1">
                <a:solidFill>
                  <a:schemeClr val="tx1"/>
                </a:solidFill>
              </a:rPr>
              <a:t>Кокованя</a:t>
            </a:r>
            <a:r>
              <a:rPr lang="ru-RU" b="1" dirty="0">
                <a:solidFill>
                  <a:schemeClr val="tx1"/>
                </a:solidFill>
              </a:rPr>
              <a:t> с утра на ________      уходил, </a:t>
            </a:r>
            <a:r>
              <a:rPr lang="ru-RU" b="1" dirty="0" err="1">
                <a:solidFill>
                  <a:schemeClr val="tx1"/>
                </a:solidFill>
              </a:rPr>
              <a:t>Дарёнка</a:t>
            </a:r>
            <a:r>
              <a:rPr lang="ru-RU" b="1" dirty="0">
                <a:solidFill>
                  <a:schemeClr val="tx1"/>
                </a:solidFill>
              </a:rPr>
              <a:t> в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 избе  __________        ,  похлёбку да  ______       варила,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а кошка </a:t>
            </a:r>
            <a:r>
              <a:rPr lang="ru-RU" b="1" dirty="0" err="1">
                <a:solidFill>
                  <a:schemeClr val="tx1"/>
                </a:solidFill>
              </a:rPr>
              <a:t>Мурёнка</a:t>
            </a:r>
            <a:r>
              <a:rPr lang="ru-RU" b="1" dirty="0">
                <a:solidFill>
                  <a:schemeClr val="tx1"/>
                </a:solidFill>
              </a:rPr>
              <a:t>  на охоту ходила – мышей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u-RU" b="1" dirty="0">
                <a:solidFill>
                  <a:schemeClr val="tx1"/>
                </a:solidFill>
              </a:rPr>
              <a:t>_______      . К вечеру соберутся, и  _______        им.</a:t>
            </a:r>
          </a:p>
          <a:p>
            <a:pPr marL="0" indent="0">
              <a:lnSpc>
                <a:spcPct val="150000"/>
              </a:lnSpc>
              <a:buNone/>
            </a:pP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90051" y="1058412"/>
            <a:ext cx="1832857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Кокованя</a:t>
            </a:r>
            <a:endParaRPr lang="ru-RU" sz="2800" b="1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351" y="1638130"/>
            <a:ext cx="1540835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сиротка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02766" y="2299793"/>
            <a:ext cx="2088232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поживали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129810" y="3501008"/>
            <a:ext cx="1656184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работу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115616" y="4149080"/>
            <a:ext cx="2081914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прибирала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724128" y="4149080"/>
            <a:ext cx="1190735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кашу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8351" y="5405469"/>
            <a:ext cx="1512168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ловила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599415" y="5405469"/>
            <a:ext cx="1440160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весело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040052" y="1634073"/>
            <a:ext cx="1656184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dirty="0" err="1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Мурёнка</a:t>
            </a:r>
            <a:endParaRPr lang="ru-RU" sz="2800" b="1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6044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1556792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Почему </a:t>
            </a:r>
            <a:r>
              <a:rPr lang="ru-RU" sz="40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Кокованя</a:t>
            </a:r>
            <a:r>
              <a:rPr lang="ru-RU" sz="4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и </a:t>
            </a:r>
            <a:r>
              <a:rPr lang="ru-RU" sz="40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Дарёнка</a:t>
            </a:r>
            <a:r>
              <a:rPr lang="ru-RU" sz="4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так хотели увидеть серебряное копытце?                  </a:t>
            </a:r>
            <a:b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539552" y="1556792"/>
            <a:ext cx="4680520" cy="43924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Может быть, каждый из героев верил в сказки и хотел увидеть чудо. 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или</a:t>
            </a:r>
          </a:p>
          <a:p>
            <a:pPr>
              <a:buFont typeface="Wingdings" pitchFamily="2" charset="2"/>
              <a:buChar char="v"/>
            </a:pP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Герои были бедными ,надеялись продать драгоценные камни, и зажить богато?</a:t>
            </a:r>
          </a:p>
          <a:p>
            <a:endParaRPr lang="ru-RU" dirty="0"/>
          </a:p>
        </p:txBody>
      </p:sp>
      <p:pic>
        <p:nvPicPr>
          <p:cNvPr id="6147" name="Picture 3" descr="H:\лера\гбоу 370\аттестация, портфолио\аттеставия учитель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628800"/>
            <a:ext cx="2448272" cy="3521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08793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640960" cy="1988840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Чему нас учит сказ П.П. Бажова «Серебряное копытце»? Выберите самую точную формулировку </a:t>
            </a:r>
            <a:br>
              <a:rPr lang="ru-RU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11560" y="1988840"/>
            <a:ext cx="4464496" cy="43924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: 1) Человек должен любить животных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. 2) Очень важно быть скромным. </a:t>
            </a:r>
          </a:p>
          <a:p>
            <a:pPr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3) Трудолюбие, бескорыстие и доброта обязательно будут вознаграждены.</a:t>
            </a:r>
          </a:p>
        </p:txBody>
      </p:sp>
      <p:pic>
        <p:nvPicPr>
          <p:cNvPr id="5122" name="Picture 2" descr="H:\лера\гбоу 370\аттестация, портфолио\аттеставия учитель\2493843454601173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988840"/>
            <a:ext cx="3361556" cy="33615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90879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67544" y="1052736"/>
            <a:ext cx="5256584" cy="5472608"/>
          </a:xfrm>
        </p:spPr>
        <p:txBody>
          <a:bodyPr>
            <a:norm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ru-RU" sz="3600" b="1" dirty="0"/>
              <a:t>На свете не без добрых людей.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600" b="1" dirty="0"/>
              <a:t>От доброго дерева добрый и плод.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600" b="1" dirty="0"/>
              <a:t>Любовь и труд счастье дают. 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ru-RU" sz="3600" b="1" dirty="0"/>
              <a:t>Каких только чудес не бывает на свете.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H:\лера\гбоу 370\аттестация, портфолио\аттеставия учитель\f43bc175c18809b3eb1111ddedd5b3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6146" y="1268760"/>
            <a:ext cx="3078342" cy="410445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755576" y="260648"/>
            <a:ext cx="44644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4400" b="1" dirty="0">
                <a:solidFill>
                  <a:schemeClr val="accent2">
                    <a:lumMod val="50000"/>
                  </a:schemeClr>
                </a:solidFill>
              </a:rPr>
              <a:t>Пословицы </a:t>
            </a:r>
          </a:p>
        </p:txBody>
      </p:sp>
    </p:spTree>
    <p:extLst>
      <p:ext uri="{BB962C8B-B14F-4D97-AF65-F5344CB8AC3E}">
        <p14:creationId xmlns:p14="http://schemas.microsoft.com/office/powerpoint/2010/main" val="506893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MCj0234160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335" y="4221088"/>
            <a:ext cx="3137665" cy="260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Домашнее  задание</a:t>
            </a:r>
            <a:b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(по выбору).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2619" y="1648437"/>
            <a:ext cx="7965805" cy="3004699"/>
          </a:xfr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457200" indent="-457200" algn="l"/>
            <a:r>
              <a:rPr lang="ru-RU" sz="2800" b="1" dirty="0"/>
              <a:t>1. Прочитать еще одно произведение П.П. Бажова и рассказать его на следующем уроке.</a:t>
            </a:r>
          </a:p>
          <a:p>
            <a:pPr algn="l"/>
            <a:br>
              <a:rPr lang="ru-RU" sz="2800" b="1" dirty="0"/>
            </a:br>
            <a:r>
              <a:rPr lang="ru-RU" sz="2800" b="1" dirty="0"/>
              <a:t>2.     Пересказать данный сказ и приготовить рисунок  самого интересного на ваш взгляд отрывка сказа.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54252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12544114</TotalTime>
  <Words>710</Words>
  <Application>Microsoft Office PowerPoint</Application>
  <PresentationFormat>Экран (4:3)</PresentationFormat>
  <Paragraphs>120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7" baseType="lpstr">
      <vt:lpstr>Arial Unicode MS</vt:lpstr>
      <vt:lpstr>Batang</vt:lpstr>
      <vt:lpstr>Arial</vt:lpstr>
      <vt:lpstr>Bodoni MT Black</vt:lpstr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Презентация PowerPoint</vt:lpstr>
      <vt:lpstr>Долгожданный дан звонок,  Начинается урок. Сядем прямо, не согнёмся, За работу мы возьмёмся</vt:lpstr>
      <vt:lpstr>Тема урока:</vt:lpstr>
      <vt:lpstr>Презентация PowerPoint</vt:lpstr>
      <vt:lpstr>Презентация PowerPoint</vt:lpstr>
      <vt:lpstr>Рассказ</vt:lpstr>
      <vt:lpstr>Словарная работа</vt:lpstr>
      <vt:lpstr>Внимательный ли я читатель?</vt:lpstr>
      <vt:lpstr>Презентация PowerPoint</vt:lpstr>
      <vt:lpstr>Презентация PowerPoint</vt:lpstr>
      <vt:lpstr>Восстановите текст</vt:lpstr>
      <vt:lpstr>Почему Кокованя и Дарёнка так хотели увидеть серебряное копытце?                   </vt:lpstr>
      <vt:lpstr>Чему нас учит сказ П.П. Бажова «Серебряное копытце»? Выберите самую точную формулировку  </vt:lpstr>
      <vt:lpstr>Презентация PowerPoint</vt:lpstr>
      <vt:lpstr>Домашнее  задание (по выбору).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Валерия</cp:lastModifiedBy>
  <cp:revision>112</cp:revision>
  <dcterms:created xsi:type="dcterms:W3CDTF">2013-12-02T05:04:35Z</dcterms:created>
  <dcterms:modified xsi:type="dcterms:W3CDTF">2022-01-11T23:03:15Z</dcterms:modified>
</cp:coreProperties>
</file>