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</p:sldMasterIdLst>
  <p:notesMasterIdLst>
    <p:notesMasterId r:id="rId28"/>
  </p:notesMasterIdLst>
  <p:handoutMasterIdLst>
    <p:handoutMasterId r:id="rId29"/>
  </p:handoutMasterIdLst>
  <p:sldIdLst>
    <p:sldId id="256" r:id="rId2"/>
    <p:sldId id="264" r:id="rId3"/>
    <p:sldId id="258" r:id="rId4"/>
    <p:sldId id="259" r:id="rId5"/>
    <p:sldId id="282" r:id="rId6"/>
    <p:sldId id="260" r:id="rId7"/>
    <p:sldId id="265" r:id="rId8"/>
    <p:sldId id="261" r:id="rId9"/>
    <p:sldId id="262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7" r:id="rId20"/>
    <p:sldId id="280" r:id="rId21"/>
    <p:sldId id="276" r:id="rId22"/>
    <p:sldId id="281" r:id="rId23"/>
    <p:sldId id="275" r:id="rId24"/>
    <p:sldId id="278" r:id="rId25"/>
    <p:sldId id="283" r:id="rId26"/>
    <p:sldId id="279" r:id="rId27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0000D4"/>
    <a:srgbClr val="000066"/>
    <a:srgbClr val="3A5047"/>
    <a:srgbClr val="EAEAEA"/>
    <a:srgbClr val="C0C0C0"/>
    <a:srgbClr val="2D385D"/>
    <a:srgbClr val="827F08"/>
    <a:srgbClr val="A894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/>
    <p:restoredTop sz="94600"/>
  </p:normalViewPr>
  <p:slideViewPr>
    <p:cSldViewPr>
      <p:cViewPr varScale="1">
        <p:scale>
          <a:sx n="83" d="100"/>
          <a:sy n="83" d="100"/>
        </p:scale>
        <p:origin x="-87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139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39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CD79066-F9C6-4999-B66B-33F2F4F63F0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62560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ru-RU"/>
          </a:p>
        </p:txBody>
      </p:sp>
      <p:sp>
        <p:nvSpPr>
          <p:cNvPr id="136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36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36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36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E2B5975-087F-4377-9492-ACD34E3E33D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59124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7F441B-EBC0-489A-AACF-10D9D591EA07}" type="slidenum">
              <a:rPr lang="ru-RU"/>
              <a:pPr/>
              <a:t>1</a:t>
            </a:fld>
            <a:endParaRPr lang="ru-RU"/>
          </a:p>
        </p:txBody>
      </p:sp>
      <p:sp>
        <p:nvSpPr>
          <p:cNvPr id="137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B5975-087F-4377-9492-ACD34E3E33D8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02275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" y="2895600"/>
            <a:ext cx="8839200" cy="1303338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52400" y="4191000"/>
            <a:ext cx="8839200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="1"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62478" name="Rectangle 1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2479" name="Rectangle 1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2480" name="Rectangle 1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5E479F2-5292-473E-88AB-91C940E4A9B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CC4AFB-E0B4-4060-AE8F-37719FFDBD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2237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E11445-E885-4F50-B80E-CE41A7840A7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8540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28600" y="1676400"/>
            <a:ext cx="42672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267200" cy="502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04D4F2-EBEA-442E-831B-ECD97EFFB2E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8799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C68455-94D3-485E-A9C1-EF8F1717FF7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0526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92E2E7-4282-48C3-9673-1EED80F92AB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8939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6A42F7-DAA2-4FE9-AA37-5E7843542B4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4718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EBEAE3-6F93-48A0-BA90-A5649BF457A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520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93D142-9B89-499E-AFF6-A995269FF80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447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C15F1A-4E0E-47DC-9B8C-8DA2C14B8A2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0496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152400"/>
            <a:ext cx="2171700" cy="6553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28600" y="152400"/>
            <a:ext cx="6362700" cy="6553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5263CB-D8AE-4CF6-9B09-FB705B60C67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531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152400"/>
            <a:ext cx="86868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Заголовок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676400"/>
            <a:ext cx="86868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53" name="Rectangle 1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ru-RU"/>
          </a:p>
        </p:txBody>
      </p:sp>
      <p:sp>
        <p:nvSpPr>
          <p:cNvPr id="61454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61455" name="Rectangle 1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CCE1FD2-3756-453E-96C2-7FFB85D3D3FA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3A5047"/>
        </a:buClr>
        <a:buSzPct val="75000"/>
        <a:buFont typeface="Wingdings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3A5047"/>
        </a:buClr>
        <a:buSzPct val="75000"/>
        <a:buFont typeface="Wingdings" pitchFamily="2" charset="2"/>
        <a:buChar char="n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3A5047"/>
        </a:buClr>
        <a:buSzPct val="75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3A5047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3A5047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3A5047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3A5047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3A5047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3A5047"/>
        </a:buClr>
        <a:buSzPct val="7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2400" y="548680"/>
            <a:ext cx="8839200" cy="2952328"/>
          </a:xfrm>
        </p:spPr>
        <p:txBody>
          <a:bodyPr/>
          <a:lstStyle/>
          <a:p>
            <a:r>
              <a:rPr kumimoji="0" lang="ru-RU" sz="3600" kern="1200" dirty="0">
                <a:solidFill>
                  <a:srgbClr val="7030A0"/>
                </a:solidFill>
                <a:latin typeface="TimesNewRomanPS-BoldItalicMT"/>
              </a:rPr>
              <a:t>Детское </a:t>
            </a:r>
            <a:r>
              <a:rPr kumimoji="0" lang="ru-RU" sz="3600" kern="1200" dirty="0" err="1">
                <a:solidFill>
                  <a:srgbClr val="7030A0"/>
                </a:solidFill>
                <a:latin typeface="TimesNewRomanPS-BoldItalicMT"/>
              </a:rPr>
              <a:t>волонтёрство</a:t>
            </a:r>
            <a:r>
              <a:rPr kumimoji="0" lang="ru-RU" sz="3600" kern="1200" dirty="0">
                <a:solidFill>
                  <a:srgbClr val="7030A0"/>
                </a:solidFill>
                <a:latin typeface="TimesNewRomanPS-BoldItalicMT"/>
              </a:rPr>
              <a:t> как средство</a:t>
            </a:r>
            <a:br>
              <a:rPr kumimoji="0" lang="ru-RU" sz="3600" kern="1200" dirty="0">
                <a:solidFill>
                  <a:srgbClr val="7030A0"/>
                </a:solidFill>
                <a:latin typeface="TimesNewRomanPS-BoldItalicMT"/>
              </a:rPr>
            </a:br>
            <a:r>
              <a:rPr kumimoji="0" lang="ru-RU" sz="3600" kern="1200" dirty="0">
                <a:solidFill>
                  <a:srgbClr val="7030A0"/>
                </a:solidFill>
                <a:latin typeface="TimesNewRomanPS-BoldItalicMT"/>
              </a:rPr>
              <a:t>формирования инициативы</a:t>
            </a:r>
            <a:br>
              <a:rPr kumimoji="0" lang="ru-RU" sz="3600" kern="1200" dirty="0">
                <a:solidFill>
                  <a:srgbClr val="7030A0"/>
                </a:solidFill>
                <a:latin typeface="TimesNewRomanPS-BoldItalicMT"/>
              </a:rPr>
            </a:br>
            <a:r>
              <a:rPr kumimoji="0" lang="ru-RU" sz="3600" kern="1200" dirty="0">
                <a:solidFill>
                  <a:srgbClr val="7030A0"/>
                </a:solidFill>
                <a:latin typeface="TimesNewRomanPS-BoldItalicMT"/>
              </a:rPr>
              <a:t>и самостоятельности</a:t>
            </a:r>
            <a:endParaRPr lang="nl-NL" sz="3600" dirty="0">
              <a:solidFill>
                <a:srgbClr val="7030A0"/>
              </a:solidFill>
            </a:endParaRPr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2400" dirty="0" smtClean="0">
                <a:solidFill>
                  <a:srgbClr val="660033"/>
                </a:solidFill>
              </a:rPr>
              <a:t>Подготовила воспитатель МБДОУ «Детский сад № 1 «</a:t>
            </a:r>
            <a:r>
              <a:rPr lang="ru-RU" sz="2400" dirty="0" err="1" smtClean="0">
                <a:solidFill>
                  <a:srgbClr val="660033"/>
                </a:solidFill>
              </a:rPr>
              <a:t>Смоляночка</a:t>
            </a:r>
            <a:r>
              <a:rPr lang="ru-RU" sz="2400" dirty="0" smtClean="0">
                <a:solidFill>
                  <a:srgbClr val="660033"/>
                </a:solidFill>
              </a:rPr>
              <a:t>» Васильева Е.Н.</a:t>
            </a:r>
            <a:endParaRPr lang="nl-NL" sz="2400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84784"/>
            <a:ext cx="8686800" cy="51012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chemeClr val="bg1"/>
                </a:solidFill>
                <a:latin typeface="TimesNewRomanPS-BoldMT"/>
              </a:rPr>
              <a:t>Упавшему помоги встать.</a:t>
            </a:r>
          </a:p>
          <a:p>
            <a:pPr marL="0" indent="0" algn="ctr">
              <a:buNone/>
            </a:pPr>
            <a:r>
              <a:rPr lang="ru-RU" b="1" dirty="0">
                <a:solidFill>
                  <a:schemeClr val="bg1"/>
                </a:solidFill>
                <a:latin typeface="TimesNewRomanPS-BoldMT"/>
              </a:rPr>
              <a:t>Старому, слабому, слепому </a:t>
            </a:r>
            <a:r>
              <a:rPr lang="ru-RU" b="1" dirty="0" smtClean="0">
                <a:solidFill>
                  <a:schemeClr val="bg1"/>
                </a:solidFill>
                <a:latin typeface="TimesNewRomanPS-BoldMT"/>
              </a:rPr>
              <a:t>помоги перейти </a:t>
            </a:r>
            <a:r>
              <a:rPr lang="ru-RU" b="1" dirty="0">
                <a:solidFill>
                  <a:schemeClr val="bg1"/>
                </a:solidFill>
                <a:latin typeface="TimesNewRomanPS-BoldMT"/>
              </a:rPr>
              <a:t>дорогу.</a:t>
            </a:r>
          </a:p>
          <a:p>
            <a:pPr marL="0" indent="0" algn="ctr">
              <a:buNone/>
            </a:pPr>
            <a:r>
              <a:rPr lang="ru-RU" b="1" dirty="0">
                <a:solidFill>
                  <a:schemeClr val="bg1"/>
                </a:solidFill>
                <a:latin typeface="TimesNewRomanPS-BoldMT"/>
              </a:rPr>
              <a:t>И делай это сердечно, от души</a:t>
            </a:r>
            <a:r>
              <a:rPr lang="ru-RU" b="1" dirty="0" smtClean="0">
                <a:solidFill>
                  <a:schemeClr val="bg1"/>
                </a:solidFill>
                <a:latin typeface="TimesNewRomanPS-BoldMT"/>
              </a:rPr>
              <a:t>, любезно</a:t>
            </a:r>
            <a:r>
              <a:rPr lang="ru-RU" b="1" dirty="0">
                <a:solidFill>
                  <a:schemeClr val="bg1"/>
                </a:solidFill>
                <a:latin typeface="TimesNewRomanPS-BoldMT"/>
              </a:rPr>
              <a:t>, не хмурясь</a:t>
            </a:r>
            <a:r>
              <a:rPr lang="ru-RU" b="1" dirty="0" smtClean="0">
                <a:solidFill>
                  <a:schemeClr val="bg1"/>
                </a:solidFill>
                <a:latin typeface="TimesNewRomanPS-BoldMT"/>
              </a:rPr>
              <a:t>.</a:t>
            </a:r>
          </a:p>
          <a:p>
            <a:pPr marL="0" indent="0" algn="ctr">
              <a:buNone/>
            </a:pPr>
            <a:endParaRPr lang="ru-RU" b="1" dirty="0">
              <a:solidFill>
                <a:schemeClr val="bg1"/>
              </a:solidFill>
              <a:latin typeface="TimesNewRomanPS-BoldMT"/>
            </a:endParaRPr>
          </a:p>
          <a:p>
            <a:pPr marL="0" indent="0" algn="ctr">
              <a:buNone/>
            </a:pPr>
            <a:endParaRPr lang="ru-RU" b="1" dirty="0">
              <a:solidFill>
                <a:schemeClr val="bg1"/>
              </a:solidFill>
              <a:latin typeface="TimesNewRomanPS-BoldMT"/>
            </a:endParaRPr>
          </a:p>
          <a:p>
            <a:pPr marL="0" indent="0" algn="ctr">
              <a:buNone/>
            </a:pPr>
            <a:r>
              <a:rPr lang="ru-RU" sz="2800" b="1" dirty="0">
                <a:solidFill>
                  <a:schemeClr val="bg1"/>
                </a:solidFill>
                <a:latin typeface="TimesNewRomanPS-BoldMT"/>
              </a:rPr>
              <a:t>(Ожегов С. И. и Шведова </a:t>
            </a:r>
            <a:r>
              <a:rPr lang="ru-RU" sz="2800" b="1" dirty="0" smtClean="0">
                <a:solidFill>
                  <a:schemeClr val="bg1"/>
                </a:solidFill>
                <a:latin typeface="TimesNewRomanPS-BoldMT"/>
              </a:rPr>
              <a:t>Н.Ю</a:t>
            </a:r>
            <a:r>
              <a:rPr lang="ru-RU" sz="2800" b="1" dirty="0">
                <a:solidFill>
                  <a:schemeClr val="bg1"/>
                </a:solidFill>
                <a:latin typeface="TimesNewRomanPS-BoldMT"/>
              </a:rPr>
              <a:t>.</a:t>
            </a:r>
          </a:p>
          <a:p>
            <a:pPr marL="0" indent="0" algn="ctr">
              <a:buNone/>
            </a:pPr>
            <a:r>
              <a:rPr lang="ru-RU" sz="2800" b="1" dirty="0">
                <a:solidFill>
                  <a:schemeClr val="bg1"/>
                </a:solidFill>
                <a:latin typeface="TimesNewRomanPS-BoldMT"/>
              </a:rPr>
              <a:t>Толковый словарь </a:t>
            </a:r>
            <a:r>
              <a:rPr lang="ru-RU" sz="2800" b="1" dirty="0" smtClean="0">
                <a:solidFill>
                  <a:schemeClr val="bg1"/>
                </a:solidFill>
                <a:latin typeface="TimesNewRomanPS-BoldMT"/>
              </a:rPr>
              <a:t>русского языка</a:t>
            </a:r>
            <a:r>
              <a:rPr lang="ru-RU" sz="2800" b="1" dirty="0">
                <a:solidFill>
                  <a:schemeClr val="bg1"/>
                </a:solidFill>
                <a:latin typeface="TimesNewRomanPS-BoldMT"/>
              </a:rPr>
              <a:t>)</a:t>
            </a:r>
            <a:r>
              <a:rPr lang="ru-RU" sz="2800" dirty="0">
                <a:solidFill>
                  <a:schemeClr val="bg1"/>
                </a:solidFill>
                <a:latin typeface="TimesNewRomanPSMT"/>
              </a:rPr>
              <a:t>.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9845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07504" y="116632"/>
            <a:ext cx="8856984" cy="6588968"/>
          </a:xfrm>
        </p:spPr>
        <p:txBody>
          <a:bodyPr/>
          <a:lstStyle/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NewRomanPSMT"/>
              </a:rPr>
              <a:t>Модернизация образования требует работать не только в режиме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NewRomanPSMT"/>
              </a:rPr>
              <a:t>функционирования, но и в режиме развития. Развиваться – это значит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NewRomanPSMT"/>
              </a:rPr>
              <a:t>применять инновационные технологии. Технология эффективной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NewRomanPSMT"/>
              </a:rPr>
              <a:t>социализации - </a:t>
            </a:r>
            <a:r>
              <a:rPr kumimoji="0" lang="ru-RU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NewRomanPSMT"/>
              </a:rPr>
              <a:t>волонтерство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NewRomanPSMT"/>
              </a:rPr>
              <a:t> компенсирует дефициты развития, поддерживает самостоятельность и инициативу и является </a:t>
            </a:r>
            <a:r>
              <a:rPr kumimoji="0" lang="ru-RU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NewRomanPSMT"/>
              </a:rPr>
              <a:t>нновационной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NewRomanPSMT"/>
              </a:rPr>
              <a:t>.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endParaRPr kumimoji="0" lang="ru-RU" sz="1800" b="1" i="1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NewRomanPS-BoldItalicMT"/>
            </a:endParaRP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-BoldItalicMT"/>
              </a:rPr>
              <a:t>Новизна технологии состоит в том, что волонтерское движение организовывается в условиях детского сада.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</a:rPr>
              <a:t>Актуальным является вопрос о создании волонтерского движения в детском саду как социальном институте, который должен готовить к жизни. А жизнь – это не только академические знания.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</a:rPr>
              <a:t>Это развитие определенных жизненных качеств: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</a:rPr>
              <a:t>ответственности; милосердия; самостоятельности; умение общаться с разными социальными группами людей; личностный позитивизм.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</a:rPr>
              <a:t>Дошкольный возраст характеризуется, как период </a:t>
            </a:r>
            <a:r>
              <a:rPr kumimoji="0" lang="ru-RU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</a:rPr>
              <a:t>сенситивности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</a:rPr>
              <a:t>, для развития всех психических функций, а также как важный этап развития, формирования личности ребенка. Это и является стимулом для создания волонтерского движения в детском саду, ведь именно в дошкольном возрасте формируются вышеперечисленные личностные качества детей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MT"/>
              </a:rPr>
              <a:t>.</a:t>
            </a:r>
            <a:endParaRPr lang="ru-RU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129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z="360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Волонтерская деятельность это:</a:t>
            </a:r>
            <a:endParaRPr lang="ru-RU" sz="36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0" y="1052736"/>
            <a:ext cx="8964488" cy="5780142"/>
          </a:xfrm>
        </p:spPr>
        <p:txBody>
          <a:bodyPr/>
          <a:lstStyle/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TimesNewRomanPSMT"/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посадка цветов, кустов и деревьев;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Symbol"/>
                <a:ea typeface="+mn-ea"/>
                <a:cs typeface="+mn-cs"/>
              </a:rPr>
              <a:t>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помощь таким социальным категориям граждан как: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престарелые, беспризорные дети, молодежь и студенты, бездомные, люди с ограниченными возможностями (инвалиды), мигранты, беженцы, и другие;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благоустройство и обустройство дворов, участков, городских улиц;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помощь животным;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Symbol"/>
                <a:ea typeface="+mn-ea"/>
                <a:cs typeface="+mn-cs"/>
              </a:rPr>
              <a:t>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просветительские беседы;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Symbol"/>
                <a:ea typeface="+mn-ea"/>
                <a:cs typeface="+mn-cs"/>
              </a:rPr>
              <a:t>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благотворительные концерты и театральные выступления;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Symbol"/>
                <a:ea typeface="+mn-ea"/>
                <a:cs typeface="+mn-cs"/>
              </a:rPr>
              <a:t>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экологические марши, уборка мусора и загрязнений;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Symbol"/>
                <a:ea typeface="+mn-ea"/>
                <a:cs typeface="+mn-cs"/>
              </a:rPr>
              <a:t>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пропаганда здорового образа жизни; и </a:t>
            </a: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др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810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772816"/>
            <a:ext cx="903649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ru-RU" sz="2800" dirty="0" smtClean="0">
                <a:solidFill>
                  <a:schemeClr val="bg1"/>
                </a:solidFill>
                <a:latin typeface="TimesNewRomanPSMT"/>
              </a:rPr>
              <a:t>Всеобщая </a:t>
            </a:r>
            <a:r>
              <a:rPr lang="ru-RU" sz="2800" dirty="0">
                <a:solidFill>
                  <a:schemeClr val="bg1"/>
                </a:solidFill>
                <a:latin typeface="TimesNewRomanPSMT"/>
              </a:rPr>
              <a:t>декларация прав человека (1948 г.);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ru-RU" sz="2800" dirty="0" smtClean="0">
                <a:solidFill>
                  <a:schemeClr val="bg1"/>
                </a:solidFill>
                <a:latin typeface="TimesNewRomanPSMT"/>
              </a:rPr>
              <a:t>Конвенция </a:t>
            </a:r>
            <a:r>
              <a:rPr lang="ru-RU" sz="2800" dirty="0">
                <a:solidFill>
                  <a:schemeClr val="bg1"/>
                </a:solidFill>
                <a:latin typeface="TimesNewRomanPSMT"/>
              </a:rPr>
              <a:t>о правах ребенка (1989 г.);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ru-RU" sz="2800" dirty="0" smtClean="0">
                <a:solidFill>
                  <a:schemeClr val="bg1"/>
                </a:solidFill>
                <a:latin typeface="TimesNewRomanPSMT"/>
              </a:rPr>
              <a:t>Всеобщая </a:t>
            </a:r>
            <a:r>
              <a:rPr lang="ru-RU" sz="2800" dirty="0">
                <a:solidFill>
                  <a:schemeClr val="bg1"/>
                </a:solidFill>
                <a:latin typeface="TimesNewRomanPSMT"/>
              </a:rPr>
              <a:t>Декларация Добровольцев, принятая на XVI </a:t>
            </a:r>
            <a:r>
              <a:rPr lang="ru-RU" sz="2800" dirty="0" smtClean="0">
                <a:solidFill>
                  <a:schemeClr val="bg1"/>
                </a:solidFill>
                <a:latin typeface="TimesNewRomanPSMT"/>
              </a:rPr>
              <a:t>Всемирной Конференции Международной </a:t>
            </a:r>
            <a:r>
              <a:rPr lang="ru-RU" sz="2800" dirty="0">
                <a:solidFill>
                  <a:schemeClr val="bg1"/>
                </a:solidFill>
                <a:latin typeface="TimesNewRomanPSMT"/>
              </a:rPr>
              <a:t>ассоциации добровольческих усилий (Амстердам</a:t>
            </a:r>
            <a:r>
              <a:rPr lang="ru-RU" sz="2800" dirty="0" smtClean="0">
                <a:solidFill>
                  <a:schemeClr val="bg1"/>
                </a:solidFill>
                <a:latin typeface="TimesNewRomanPSMT"/>
              </a:rPr>
              <a:t>, январь</a:t>
            </a:r>
            <a:r>
              <a:rPr lang="ru-RU" sz="2800" dirty="0">
                <a:solidFill>
                  <a:schemeClr val="bg1"/>
                </a:solidFill>
                <a:latin typeface="TimesNewRomanPSMT"/>
              </a:rPr>
              <a:t>, 2001 г</a:t>
            </a:r>
            <a:r>
              <a:rPr lang="ru-RU" sz="2800" dirty="0" smtClean="0">
                <a:solidFill>
                  <a:schemeClr val="bg1"/>
                </a:solidFill>
                <a:latin typeface="TimesNewRomanPSMT"/>
              </a:rPr>
              <a:t>., Международный </a:t>
            </a:r>
            <a:r>
              <a:rPr lang="ru-RU" sz="2800" dirty="0">
                <a:solidFill>
                  <a:schemeClr val="bg1"/>
                </a:solidFill>
                <a:latin typeface="TimesNewRomanPSMT"/>
              </a:rPr>
              <a:t>Год добровольцев) при поддержке </a:t>
            </a:r>
            <a:r>
              <a:rPr lang="ru-RU" sz="2800" dirty="0" smtClean="0">
                <a:solidFill>
                  <a:schemeClr val="bg1"/>
                </a:solidFill>
                <a:latin typeface="TimesNewRomanPSMT"/>
              </a:rPr>
              <a:t>Генеральной Ассамблеи </a:t>
            </a:r>
            <a:r>
              <a:rPr lang="ru-RU" sz="2800" dirty="0">
                <a:solidFill>
                  <a:schemeClr val="bg1"/>
                </a:solidFill>
                <a:latin typeface="TimesNewRomanPSMT"/>
              </a:rPr>
              <a:t>Организации Объединенных Наций и </a:t>
            </a:r>
            <a:r>
              <a:rPr lang="ru-RU" sz="2800" dirty="0" smtClean="0">
                <a:solidFill>
                  <a:schemeClr val="bg1"/>
                </a:solidFill>
                <a:latin typeface="TimesNewRomanPSMT"/>
              </a:rPr>
              <a:t>Международной ассоциации </a:t>
            </a:r>
            <a:r>
              <a:rPr lang="ru-RU" sz="2800" dirty="0">
                <a:solidFill>
                  <a:schemeClr val="bg1"/>
                </a:solidFill>
                <a:latin typeface="TimesNewRomanPSMT"/>
              </a:rPr>
              <a:t>добровольческих усилий </a:t>
            </a:r>
            <a:r>
              <a:rPr lang="ru-RU" sz="2800" i="1" dirty="0">
                <a:solidFill>
                  <a:schemeClr val="bg1"/>
                </a:solidFill>
                <a:latin typeface="TimesNewRomanPS-ItalicMT"/>
              </a:rPr>
              <a:t>(IAVE);IAVE););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02870" y="116632"/>
            <a:ext cx="8686800" cy="1380698"/>
          </a:xfrm>
        </p:spPr>
        <p:txBody>
          <a:bodyPr/>
          <a:lstStyle/>
          <a:p>
            <a:pPr lvl="0" algn="ctr"/>
            <a:r>
              <a:rPr kumimoji="0" lang="ru-RU" sz="2400" kern="1200" dirty="0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  <a:t>Нормативной правовой базой, на которой основана </a:t>
            </a:r>
            <a:r>
              <a:rPr kumimoji="0" lang="ru-RU" sz="2400" kern="1200" dirty="0" smtClean="0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  <a:t>деятельность добровольческих </a:t>
            </a:r>
            <a:r>
              <a:rPr kumimoji="0" lang="ru-RU" sz="2400" kern="1200" dirty="0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  <a:t>объединений и организаций </a:t>
            </a:r>
            <a:r>
              <a:rPr kumimoji="0" lang="ru-RU" sz="2400" kern="1200" dirty="0" smtClean="0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  <a:t>в Российской Федерации</a:t>
            </a:r>
            <a:r>
              <a:rPr kumimoji="0" lang="ru-RU" sz="2400" kern="1200" dirty="0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  <a:t>:</a:t>
            </a:r>
            <a:br>
              <a:rPr kumimoji="0" lang="ru-RU" sz="2400" kern="1200" dirty="0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</a:br>
            <a:endParaRPr lang="ru-RU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185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Нормативная база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07504" y="1484784"/>
            <a:ext cx="8807896" cy="5220816"/>
          </a:xfrm>
        </p:spPr>
        <p:txBody>
          <a:bodyPr/>
          <a:lstStyle/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-Конституция Российской Федерации (ч. 4 и 5 ст. 13, ч. 2 ст.19, ст. 30);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- Гражданский кодекс Российской Федерации (ст. 117);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-Концепция содействия развитию благотворительной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деятельности и добровольчества в Российской Федерации, одобрена распоряжением Правительства Российской Федерации от 30 июля 2009 г. № 1054-р;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-Федеральный закон от 19 мая 1995 г. № 82-ФЗ «Об общественных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объединениях»;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-Федеральный закон от 28 июня 1995 г. № 98-ФЗ «О государственной поддержке молодежных и детских общественных объединений»;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- Федеральный закон от 11 августа 1995 г. № 135-ФЗ»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«О благотворительной деятельности и благотворительных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организациях».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0035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fontAlgn="auto">
              <a:spcBef>
                <a:spcPct val="20000"/>
              </a:spcBef>
              <a:spcAft>
                <a:spcPts val="0"/>
              </a:spcAft>
            </a:pPr>
            <a:r>
              <a:rPr kumimoji="0" lang="ru-RU" sz="27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В целевых ориентирах ФГОС ДО, в качестве возможных достижений дошкольника отмечены: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2204864"/>
            <a:ext cx="8686800" cy="4500736"/>
          </a:xfrm>
        </p:spPr>
        <p:txBody>
          <a:bodyPr/>
          <a:lstStyle/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- проявлять </a:t>
            </a:r>
            <a:r>
              <a:rPr kumimoji="0" lang="ru-RU" sz="27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эмпатию</a:t>
            </a:r>
            <a:r>
              <a:rPr kumimoji="0" lang="ru-RU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 по отношению к другим людям, готовность прийти на помощь тем, кто в этом нуждается;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- проявлять уважение к старшим и заботу о младших.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Всё это на языке детей означает «делать добрые дела!»</a:t>
            </a:r>
            <a:endParaRPr kumimoji="0" lang="ru-RU" sz="27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502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42900" lvl="0" indent="-342900" fontAlgn="auto">
              <a:spcBef>
                <a:spcPct val="20000"/>
              </a:spcBef>
              <a:spcAft>
                <a:spcPts val="0"/>
              </a:spcAft>
            </a:pPr>
            <a:r>
              <a:rPr kumimoji="0" lang="ru-RU" sz="2400" i="1" kern="1200" dirty="0">
                <a:solidFill>
                  <a:srgbClr val="006600"/>
                </a:solidFill>
                <a:latin typeface="TimesNewRomanPS-BoldItalicMT"/>
                <a:ea typeface="+mn-ea"/>
                <a:cs typeface="+mn-cs"/>
              </a:rPr>
              <a:t>Целевые ориентиры ФГОС </a:t>
            </a:r>
            <a:r>
              <a:rPr kumimoji="0" lang="ru-RU" sz="2400" i="1" kern="1200" dirty="0" smtClean="0">
                <a:solidFill>
                  <a:srgbClr val="006600"/>
                </a:solidFill>
                <a:latin typeface="TimesNewRomanPS-BoldItalicMT"/>
                <a:ea typeface="+mn-ea"/>
                <a:cs typeface="+mn-cs"/>
              </a:rPr>
              <a:t>ДО на этапе завершения дошкольного образования</a:t>
            </a:r>
            <a:endParaRPr kumimoji="0" lang="ru-RU" sz="2400" i="1" kern="1200" dirty="0">
              <a:solidFill>
                <a:srgbClr val="006600"/>
              </a:solidFill>
              <a:latin typeface="TimesNewRomanPS-BoldItalicMT"/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12776"/>
            <a:ext cx="9036496" cy="5445224"/>
          </a:xfrm>
        </p:spPr>
        <p:txBody>
          <a:bodyPr/>
          <a:lstStyle/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endParaRPr kumimoji="0" lang="ru-RU" sz="1300" b="1" i="1" u="none" strike="noStrike" kern="1200" cap="none" spc="0" normalizeH="0" baseline="0" noProof="0" dirty="0" smtClean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TimesNewRomanPS-BoldItalicMT"/>
              <a:ea typeface="+mn-ea"/>
              <a:cs typeface="+mn-cs"/>
            </a:endParaRP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MT"/>
                <a:ea typeface="+mn-ea"/>
                <a:cs typeface="+mn-cs"/>
              </a:rPr>
              <a:t>•</a:t>
            </a:r>
            <a:r>
              <a:rPr kumimoji="0" lang="ru-RU" sz="1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-BoldItalicMT"/>
                <a:ea typeface="+mn-ea"/>
                <a:cs typeface="+mn-cs"/>
              </a:rPr>
              <a:t>Ребёнок овладевает основными культурными средствами, способами деятельности, проявляет инициативу и самостоятельность в разных видах деятельности – игре, общении, познавательно – исследовательской деятельности, конструировании и др.; способен выбирать себе род занятий, участников по совместной деятельности.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MT"/>
                <a:ea typeface="+mn-ea"/>
                <a:cs typeface="+mn-cs"/>
              </a:rPr>
              <a:t>• </a:t>
            </a:r>
            <a:r>
              <a:rPr kumimoji="0" lang="ru-RU" sz="1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-BoldItalicMT"/>
                <a:ea typeface="+mn-ea"/>
                <a:cs typeface="+mn-cs"/>
              </a:rPr>
              <a:t>Ребёнок обладает установкой положительного отношения к миру , к разным видам труда, другим людям и самому себе, обладает чувством собственного достоинства; активно взаимодействует со сверстниками и взрослыми, участвует в совместных играх.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MT"/>
                <a:ea typeface="+mn-ea"/>
                <a:cs typeface="+mn-cs"/>
              </a:rPr>
              <a:t>• </a:t>
            </a:r>
            <a:r>
              <a:rPr kumimoji="0" lang="ru-RU" sz="1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-BoldItalicMT"/>
                <a:ea typeface="+mn-ea"/>
                <a:cs typeface="+mn-cs"/>
              </a:rPr>
              <a:t>Способен договариваться, учитывать интересы и чувства других, способен сопереживать неудачам и успехам других, адекватно проявлять свои чувства, в том числе чувства веры в себя, старается разрешать конфликты.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MT"/>
                <a:ea typeface="+mn-ea"/>
                <a:cs typeface="+mn-cs"/>
              </a:rPr>
              <a:t>• </a:t>
            </a:r>
            <a:r>
              <a:rPr kumimoji="0" lang="ru-RU" sz="1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-BoldItalicMT"/>
                <a:ea typeface="+mn-ea"/>
                <a:cs typeface="+mn-cs"/>
              </a:rPr>
              <a:t>Способен сотрудничать и выполнять как лидерские, так и исполнительные функции в совместной деятельности.</a:t>
            </a:r>
            <a:endParaRPr kumimoji="0" lang="ru-RU" sz="18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0159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42900" lvl="0" indent="-342900" fontAlgn="auto">
              <a:spcBef>
                <a:spcPct val="20000"/>
              </a:spcBef>
              <a:spcAft>
                <a:spcPts val="0"/>
              </a:spcAft>
            </a:pPr>
            <a:r>
              <a:rPr kumimoji="0" lang="ru-RU" sz="2400" kern="1200" dirty="0" smtClean="0">
                <a:solidFill>
                  <a:srgbClr val="7030A0"/>
                </a:solidFill>
                <a:latin typeface="TimesNewRomanPS-BoldItalicMT"/>
                <a:ea typeface="+mn-ea"/>
                <a:cs typeface="+mn-cs"/>
              </a:rPr>
              <a:t>Цель </a:t>
            </a:r>
            <a:r>
              <a:rPr kumimoji="0" lang="ru-RU" sz="2400" kern="1200" dirty="0">
                <a:solidFill>
                  <a:srgbClr val="7030A0"/>
                </a:solidFill>
                <a:latin typeface="TimesNewRomanPS-BoldItalicMT"/>
                <a:ea typeface="+mn-ea"/>
                <a:cs typeface="+mn-cs"/>
              </a:rPr>
              <a:t>технологии «Дети – волонтёры»:</a:t>
            </a:r>
            <a:br>
              <a:rPr kumimoji="0" lang="ru-RU" sz="2400" kern="1200" dirty="0">
                <a:solidFill>
                  <a:srgbClr val="7030A0"/>
                </a:solidFill>
                <a:latin typeface="TimesNewRomanPS-BoldItalicMT"/>
                <a:ea typeface="+mn-ea"/>
                <a:cs typeface="+mn-cs"/>
              </a:rPr>
            </a:br>
            <a:endParaRPr lang="ru-RU" sz="24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24744"/>
            <a:ext cx="8915400" cy="5580856"/>
          </a:xfrm>
        </p:spPr>
        <p:txBody>
          <a:bodyPr/>
          <a:lstStyle/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endParaRPr kumimoji="0" lang="ru-RU" sz="2000" b="1" i="1" u="none" strike="noStrike" kern="1200" cap="none" spc="0" normalizeH="0" baseline="0" noProof="0" dirty="0" smtClean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TimesNewRomanPS-BoldItalicMT"/>
              <a:ea typeface="+mn-ea"/>
              <a:cs typeface="+mn-cs"/>
            </a:endParaRPr>
          </a:p>
          <a:p>
            <a:pPr lvl="0" fontAlgn="auto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kumimoji="0" lang="ru-RU" sz="20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-BoldItalicMT"/>
                <a:ea typeface="+mn-ea"/>
                <a:cs typeface="+mn-cs"/>
              </a:rPr>
              <a:t>воспитание духовно – нравственной личности с активной</a:t>
            </a:r>
          </a:p>
          <a:p>
            <a:pPr lvl="0" fontAlgn="auto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kumimoji="0" lang="ru-RU" sz="20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-BoldItalicMT"/>
                <a:ea typeface="+mn-ea"/>
                <a:cs typeface="+mn-cs"/>
              </a:rPr>
              <a:t>жизненной позицией и творческим потенциалом, способной к</a:t>
            </a:r>
          </a:p>
          <a:p>
            <a:pPr lvl="0" fontAlgn="auto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kumimoji="0" lang="ru-RU" sz="20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-BoldItalicMT"/>
                <a:ea typeface="+mn-ea"/>
                <a:cs typeface="+mn-cs"/>
              </a:rPr>
              <a:t>самосовершенствованию, гармоничному взаимодействию с</a:t>
            </a:r>
          </a:p>
          <a:p>
            <a:pPr lvl="0" fontAlgn="auto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kumimoji="0" lang="ru-RU" sz="20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-BoldItalicMT"/>
                <a:ea typeface="+mn-ea"/>
                <a:cs typeface="+mn-cs"/>
              </a:rPr>
              <a:t>другими людьми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imesNewRomanPSMT"/>
              <a:ea typeface="+mn-ea"/>
              <a:cs typeface="+mn-cs"/>
            </a:endParaRP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endParaRPr kumimoji="0" lang="ru-RU" sz="2400" b="1" kern="1200" dirty="0">
              <a:solidFill>
                <a:srgbClr val="7030A0"/>
              </a:solidFill>
              <a:latin typeface="TimesNewRomanPSMT"/>
            </a:endParaRP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Цель внедрения технологии «Дети- волонтеры» в ДОУ:</a:t>
            </a:r>
          </a:p>
          <a:p>
            <a:pPr lvl="0" fontAlgn="auto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Организация в детском саду волонтерского движения через</a:t>
            </a:r>
          </a:p>
          <a:p>
            <a:pPr lvl="0" fontAlgn="auto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объединение активных, творческих педагогов, заинтересованных родителей и детей старшего дошкольного возраста и их участие в добровольческих мероприятиях.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9487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kumimoji="0" lang="ru-RU" sz="3600" kern="1200" dirty="0" smtClean="0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  <a:t>Технология</a:t>
            </a:r>
            <a:r>
              <a:rPr kumimoji="0" lang="ru-RU" sz="3600" kern="1200" dirty="0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  <a:t> </a:t>
            </a:r>
            <a:r>
              <a:rPr kumimoji="0" lang="ru-RU" sz="3600" kern="1200" dirty="0" err="1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  <a:t>волонтерства</a:t>
            </a:r>
            <a:endParaRPr lang="ru-RU" sz="36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endParaRPr kumimoji="0" lang="ru-RU" sz="2500" b="1" i="0" u="none" strike="noStrike" kern="1200" cap="none" spc="0" normalizeH="0" baseline="0" noProof="0" dirty="0" smtClean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TimesNewRomanPS-BoldMT"/>
              <a:ea typeface="+mn-ea"/>
              <a:cs typeface="+mn-cs"/>
            </a:endParaRP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</a:rPr>
              <a:t>«Дети-волонтеры» — это активная форма общения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</a:rPr>
              <a:t>в детской среде — от сверстника к сверстнику,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</a:rPr>
              <a:t>способствующая ранней позитивной социализации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</a:rPr>
              <a:t>ребенка через активную деятельность, где дети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</a:rPr>
              <a:t>выступают инициаторами деятельности, дает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</a:rPr>
              <a:t>возможность помочь малышу раскрепоститься,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</a:rPr>
              <a:t>пойти на общение со сверстниками и детьми более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</a:rPr>
              <a:t>старшего возраста, доставить эмоциональную радость</a:t>
            </a:r>
            <a:endParaRPr kumimoji="0" lang="ru-RU" sz="25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  <a:p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83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52400"/>
            <a:ext cx="8807896" cy="1219200"/>
          </a:xfrm>
        </p:spPr>
        <p:txBody>
          <a:bodyPr/>
          <a:lstStyle/>
          <a:p>
            <a:pPr marL="342900" lvl="0" indent="-342900" algn="ctr" fontAlgn="auto">
              <a:spcBef>
                <a:spcPct val="20000"/>
              </a:spcBef>
              <a:spcAft>
                <a:spcPts val="0"/>
              </a:spcAft>
            </a:pPr>
            <a:r>
              <a:rPr kumimoji="0" lang="ru-RU" sz="3600" kern="1200" dirty="0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  <a:t>Задачами волонтерской деятельности </a:t>
            </a:r>
            <a:r>
              <a:rPr kumimoji="0" lang="ru-RU" sz="3600" kern="1200" dirty="0" smtClean="0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  <a:t/>
            </a:r>
            <a:br>
              <a:rPr kumimoji="0" lang="ru-RU" sz="3600" kern="1200" dirty="0" smtClean="0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</a:br>
            <a:r>
              <a:rPr kumimoji="0" lang="ru-RU" sz="3600" kern="1200" dirty="0" smtClean="0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  <a:t>в </a:t>
            </a:r>
            <a:r>
              <a:rPr kumimoji="0" lang="ru-RU" sz="3600" kern="1200" dirty="0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  <a:t>детском саду являются: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расширение представления о волонтерском движении у детей 6-7 лет, педагогов детского сада, родителей воспитанников;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овладение практическими навыками волонтерского движения всех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участников образовательного процесса;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формирование инициативной группы педагогов и родителей, участвующих в данном движении;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создание системы работы по организации волонтерского движения в дошкольном образовательном учреждении;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создание методических рекомендаций по организации волонтерского движения в детском саду и распространение опыта работы в других детских садах;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разработка новых форм и методов, объединяющих усилия педагогов и родителей, по воспитанию у детей милосердия, трудолюбия, доброты, толерантности.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6671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z="280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Волонтерство</a:t>
            </a:r>
            <a:r>
              <a:rPr kumimoji="0" lang="ru-RU" sz="280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 в детском саду направлено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TimesNewRomanPSMT"/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Symbol"/>
              </a:rPr>
              <a:t> 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</a:rPr>
              <a:t>на развитие нравственных качеств ребенка в образовательной среде, способствующее формированию у детей адекватной самооценки; навыков общения и социальной гибкости к меняющимся внешним социальным условиям,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Symbol"/>
              </a:rPr>
              <a:t> 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</a:rPr>
              <a:t>помощь таким социальным категориям граждан как: престарелые, люди с ограниченными возможностями (инвалиды);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</a:rPr>
              <a:t>повышение специальных знаний педагогов по волонтерской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</a:rPr>
              <a:t>деятельности;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</a:rPr>
              <a:t>знакомство родителей воспитанников 6-7 лет с методикой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</a:rPr>
              <a:t>работы волонтерского движения в детском саду.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</a:endParaRPr>
          </a:p>
          <a:p>
            <a:pPr marL="0" indent="0">
              <a:buNone/>
            </a:pP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550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42900" lvl="0" indent="-342900" algn="ctr" fontAlgn="auto">
              <a:spcBef>
                <a:spcPct val="20000"/>
              </a:spcBef>
              <a:spcAft>
                <a:spcPts val="0"/>
              </a:spcAft>
            </a:pPr>
            <a:r>
              <a:rPr kumimoji="0" lang="ru-RU" sz="2800" kern="1200" dirty="0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  <a:t>Задачи педагогической технологии</a:t>
            </a:r>
            <a:br>
              <a:rPr kumimoji="0" lang="ru-RU" sz="2800" kern="1200" dirty="0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</a:br>
            <a:r>
              <a:rPr kumimoji="0" lang="ru-RU" sz="2800" kern="1200" dirty="0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  <a:t>«Дети волонтёры» следующие:</a:t>
            </a:r>
            <a:br>
              <a:rPr kumimoji="0" lang="ru-RU" sz="2800" kern="1200" dirty="0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</a:b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MT"/>
                <a:ea typeface="+mn-ea"/>
                <a:cs typeface="+mn-cs"/>
              </a:rPr>
              <a:t>• </a:t>
            </a: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Развитие навыков общения в разновозрастном коллективе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MT"/>
                <a:ea typeface="+mn-ea"/>
                <a:cs typeface="+mn-cs"/>
              </a:rPr>
              <a:t>• </a:t>
            </a: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Развитие самостоятельности и ответственности, прежде всего у младших детей</a:t>
            </a:r>
          </a:p>
          <a:p>
            <a:pPr lvl="0" fontAlgn="auto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MT"/>
                <a:ea typeface="+mn-ea"/>
                <a:cs typeface="+mn-cs"/>
              </a:rPr>
              <a:t> </a:t>
            </a: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Создание такой ситуации, при которой формирование игровой деятельности и передача игрового опыта происходит в естественной среде, а не по показу и рассказу воспитателя</a:t>
            </a:r>
            <a:endParaRPr kumimoji="0" lang="ru-RU" sz="25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4854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42900" lvl="0" indent="-342900" fontAlgn="auto">
              <a:spcBef>
                <a:spcPct val="20000"/>
              </a:spcBef>
              <a:spcAft>
                <a:spcPts val="0"/>
              </a:spcAft>
            </a:pPr>
            <a:r>
              <a:rPr kumimoji="0" lang="ru-RU" sz="2800" kern="1200" dirty="0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  <a:t>Организация практики </a:t>
            </a:r>
            <a:r>
              <a:rPr kumimoji="0" lang="ru-RU" sz="2800" kern="1200" dirty="0" err="1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  <a:t>волонтёрства</a:t>
            </a:r>
            <a:r>
              <a:rPr kumimoji="0" lang="ru-RU" sz="2800" kern="1200" dirty="0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  <a:t> в детском </a:t>
            </a:r>
            <a:r>
              <a:rPr kumimoji="0" lang="ru-RU" sz="2800" kern="1200" dirty="0" smtClean="0">
                <a:solidFill>
                  <a:srgbClr val="7030A0"/>
                </a:solidFill>
                <a:latin typeface="TimesNewRomanPS-BoldMT"/>
                <a:ea typeface="+mn-ea"/>
                <a:cs typeface="+mn-cs"/>
              </a:rPr>
              <a:t>саду осуществляется поэтапно</a:t>
            </a:r>
            <a:endParaRPr kumimoji="0" lang="ru-RU" sz="2800" kern="1200" dirty="0">
              <a:solidFill>
                <a:srgbClr val="7030A0"/>
              </a:solidFill>
              <a:latin typeface="TimesNewRomanPS-BoldMT"/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1.Первый этап – подготовительный: изучение теоретических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аспектов детского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волонтёрства</a:t>
            </a: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, проектирование организации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культурной практики в ДОУ.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NewRomanPSMT"/>
              <a:ea typeface="+mn-ea"/>
              <a:cs typeface="+mn-cs"/>
            </a:endParaRP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2.Второй этап – организационный, задачи которого заключались в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мотивировании детей на волонтерскую деятельность, организация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команды.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NewRomanPSMT"/>
              <a:ea typeface="+mn-ea"/>
              <a:cs typeface="+mn-cs"/>
            </a:endParaRP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3.Третий этап – практический: на этом этапе реализовались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конкретные дела волонтерской команды.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4518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8938320" cy="1219200"/>
          </a:xfrm>
        </p:spPr>
        <p:txBody>
          <a:bodyPr/>
          <a:lstStyle/>
          <a:p>
            <a:r>
              <a:rPr kumimoji="0" lang="ru-RU" sz="4000" kern="1200" dirty="0">
                <a:solidFill>
                  <a:srgbClr val="006600"/>
                </a:solidFill>
                <a:latin typeface="TimesNewRomanPS-BoldMT"/>
              </a:rPr>
              <a:t>Принципы внедрения </a:t>
            </a:r>
            <a:r>
              <a:rPr kumimoji="0" lang="ru-RU" sz="4000" kern="1200" dirty="0" smtClean="0">
                <a:solidFill>
                  <a:srgbClr val="006600"/>
                </a:solidFill>
                <a:latin typeface="TimesNewRomanPS-BoldMT"/>
              </a:rPr>
              <a:t>технологии </a:t>
            </a:r>
            <a:r>
              <a:rPr kumimoji="0" lang="ru-RU" sz="4000" kern="1200" dirty="0">
                <a:solidFill>
                  <a:srgbClr val="006600"/>
                </a:solidFill>
                <a:latin typeface="TimesNewRomanPS-BoldMT"/>
              </a:rPr>
              <a:t>волонтерского движения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18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-BoldItalicMT"/>
                <a:ea typeface="+mn-ea"/>
                <a:cs typeface="+mn-cs"/>
              </a:rPr>
              <a:t>принцип взросления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Общаясь и помогая младшим, дети - волонтеры ощущают себя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взрослыми, у них возникает стремление к решению новых, более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сложных задач, при этом ребята выступают инициаторами деятельности.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Это дает возможность им раскрепоститься, пойти на активное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разновозрастное общение в детской среде — сверстника со сверстником,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старшего с младшим, получить эмоциональную радость и внутреннее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удовлетворение от своей деятельности.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Миссия волонтера — всегда быть готовым прийти на помощь.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Дети – волонтёры знают, что в детском саду они главные помощники, и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готовы прийти на помощь младшим во всех режимных моментах в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течение дня. Тем самым дети - волонтёры получают отличную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возможность почувствовать себя взрослыми и нужными.</a:t>
            </a:r>
            <a:endParaRPr kumimoji="0" lang="ru-RU" sz="1800" b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4752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260648"/>
            <a:ext cx="8686800" cy="6444952"/>
          </a:xfrm>
        </p:spPr>
        <p:txBody>
          <a:bodyPr/>
          <a:lstStyle/>
          <a:p>
            <a:pPr marL="0" lvl="0" indent="0" algn="ctr" fontAlgn="auto">
              <a:spcAft>
                <a:spcPts val="0"/>
              </a:spcAft>
              <a:buClrTx/>
              <a:buSzTx/>
              <a:buNone/>
            </a:pPr>
            <a:r>
              <a:rPr kumimoji="0" lang="ru-RU" b="1" kern="1200" dirty="0">
                <a:solidFill>
                  <a:srgbClr val="7030A0"/>
                </a:solidFill>
                <a:latin typeface="TimesNewRomanPSMT"/>
              </a:rPr>
              <a:t>Для волонтера ценны </a:t>
            </a:r>
            <a:r>
              <a:rPr kumimoji="0" lang="ru-RU" b="1" kern="1200" dirty="0" smtClean="0">
                <a:solidFill>
                  <a:srgbClr val="7030A0"/>
                </a:solidFill>
                <a:latin typeface="TimesNewRomanPSMT"/>
              </a:rPr>
              <a:t>такие </a:t>
            </a:r>
          </a:p>
          <a:p>
            <a:pPr marL="0" lvl="0" indent="0" algn="ctr" fontAlgn="auto">
              <a:spcAft>
                <a:spcPts val="0"/>
              </a:spcAft>
              <a:buClrTx/>
              <a:buSzTx/>
              <a:buNone/>
            </a:pPr>
            <a:r>
              <a:rPr kumimoji="0" lang="ru-RU" b="1" kern="1200" dirty="0" smtClean="0">
                <a:solidFill>
                  <a:srgbClr val="7030A0"/>
                </a:solidFill>
                <a:latin typeface="TimesNewRomanPSMT"/>
              </a:rPr>
              <a:t>качества </a:t>
            </a:r>
            <a:r>
              <a:rPr kumimoji="0" lang="ru-RU" b="1" kern="1200" dirty="0">
                <a:solidFill>
                  <a:srgbClr val="7030A0"/>
                </a:solidFill>
                <a:latin typeface="TimesNewRomanPSMT"/>
              </a:rPr>
              <a:t>личности как </a:t>
            </a:r>
            <a:endParaRPr kumimoji="0" lang="ru-RU" b="1" kern="1200" dirty="0" smtClean="0">
              <a:solidFill>
                <a:srgbClr val="7030A0"/>
              </a:solidFill>
              <a:latin typeface="TimesNewRomanPSMT"/>
            </a:endParaRPr>
          </a:p>
          <a:p>
            <a:pPr fontAlgn="auto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endParaRPr kumimoji="0" lang="ru-RU" b="1" kern="1200" dirty="0" smtClean="0">
              <a:solidFill>
                <a:schemeClr val="bg1"/>
              </a:solidFill>
              <a:latin typeface="TimesNewRomanPSMT"/>
            </a:endParaRPr>
          </a:p>
          <a:p>
            <a:pPr fontAlgn="auto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kumimoji="0" lang="ru-RU" b="1" kern="1200" dirty="0" smtClean="0">
                <a:solidFill>
                  <a:schemeClr val="bg1"/>
                </a:solidFill>
                <a:latin typeface="TimesNewRomanPSMT"/>
              </a:rPr>
              <a:t>трудолюбие</a:t>
            </a:r>
            <a:r>
              <a:rPr kumimoji="0" lang="ru-RU" b="1" kern="1200" dirty="0">
                <a:solidFill>
                  <a:schemeClr val="bg1"/>
                </a:solidFill>
                <a:latin typeface="TimesNewRomanPSMT"/>
              </a:rPr>
              <a:t>,</a:t>
            </a:r>
          </a:p>
          <a:p>
            <a:pPr lvl="0" fontAlgn="auto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kumimoji="0" lang="ru-RU" b="1" kern="1200" dirty="0">
                <a:solidFill>
                  <a:schemeClr val="bg1"/>
                </a:solidFill>
                <a:latin typeface="TimesNewRomanPSMT"/>
              </a:rPr>
              <a:t>доброжелательность </a:t>
            </a:r>
            <a:r>
              <a:rPr kumimoji="0" lang="ru-RU" b="1" kern="1200" dirty="0" smtClean="0">
                <a:solidFill>
                  <a:schemeClr val="bg1"/>
                </a:solidFill>
                <a:latin typeface="TimesNewRomanPSMT"/>
              </a:rPr>
              <a:t>к окружающим </a:t>
            </a:r>
            <a:r>
              <a:rPr kumimoji="0" lang="ru-RU" b="1" kern="1200" dirty="0">
                <a:solidFill>
                  <a:schemeClr val="bg1"/>
                </a:solidFill>
                <a:latin typeface="TimesNewRomanPSMT"/>
              </a:rPr>
              <a:t>людям, </a:t>
            </a:r>
            <a:endParaRPr kumimoji="0" lang="ru-RU" b="1" kern="1200" dirty="0" smtClean="0">
              <a:solidFill>
                <a:schemeClr val="bg1"/>
              </a:solidFill>
              <a:latin typeface="TimesNewRomanPSMT"/>
            </a:endParaRPr>
          </a:p>
          <a:p>
            <a:pPr lvl="0" fontAlgn="auto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kumimoji="0" lang="ru-RU" b="1" kern="1200" dirty="0" smtClean="0">
                <a:solidFill>
                  <a:schemeClr val="bg1"/>
                </a:solidFill>
                <a:latin typeface="TimesNewRomanPSMT"/>
              </a:rPr>
              <a:t>забота и бережное </a:t>
            </a:r>
            <a:r>
              <a:rPr kumimoji="0" lang="ru-RU" b="1" kern="1200" dirty="0">
                <a:solidFill>
                  <a:schemeClr val="bg1"/>
                </a:solidFill>
                <a:latin typeface="TimesNewRomanPSMT"/>
              </a:rPr>
              <a:t>отношение к природе</a:t>
            </a:r>
            <a:r>
              <a:rPr kumimoji="0" lang="ru-RU" b="1" kern="1200" dirty="0" smtClean="0">
                <a:solidFill>
                  <a:schemeClr val="bg1"/>
                </a:solidFill>
                <a:latin typeface="TimesNewRomanPSMT"/>
              </a:rPr>
              <a:t>,</a:t>
            </a:r>
          </a:p>
          <a:p>
            <a:pPr fontAlgn="auto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kumimoji="0" lang="ru-RU" b="1" kern="1200" dirty="0" smtClean="0">
                <a:solidFill>
                  <a:schemeClr val="bg1"/>
                </a:solidFill>
                <a:latin typeface="TimesNewRomanPSMT"/>
              </a:rPr>
              <a:t>отзывчивость </a:t>
            </a:r>
            <a:r>
              <a:rPr kumimoji="0" lang="ru-RU" b="1" kern="1200" dirty="0">
                <a:solidFill>
                  <a:schemeClr val="bg1"/>
                </a:solidFill>
                <a:latin typeface="TimesNewRomanPSMT"/>
              </a:rPr>
              <a:t>и милосердие,</a:t>
            </a:r>
          </a:p>
          <a:p>
            <a:pPr lvl="0" fontAlgn="auto">
              <a:spcAft>
                <a:spcPts val="0"/>
              </a:spcAft>
              <a:buClrTx/>
              <a:buSzTx/>
              <a:buFont typeface="Arial" pitchFamily="34" charset="0"/>
              <a:buChar char="•"/>
            </a:pPr>
            <a:r>
              <a:rPr kumimoji="0" lang="ru-RU" b="1" kern="1200" dirty="0">
                <a:solidFill>
                  <a:schemeClr val="bg1"/>
                </a:solidFill>
                <a:latin typeface="TimesNewRomanPSMT"/>
              </a:rPr>
              <a:t>сформированная потребность к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b="1" kern="1200" dirty="0">
                <a:solidFill>
                  <a:schemeClr val="bg1"/>
                </a:solidFill>
                <a:latin typeface="TimesNewRomanPSMT"/>
              </a:rPr>
              <a:t>здоровому образу жизни.</a:t>
            </a:r>
            <a:endParaRPr kumimoji="0" lang="ru-RU" b="1" kern="1200" dirty="0">
              <a:solidFill>
                <a:schemeClr val="bg1"/>
              </a:solidFill>
              <a:latin typeface="Calibri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434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0"/>
            <a:ext cx="8686800" cy="2348880"/>
          </a:xfrm>
        </p:spPr>
        <p:txBody>
          <a:bodyPr/>
          <a:lstStyle/>
          <a:p>
            <a:pPr lvl="0" fontAlgn="auto">
              <a:spcBef>
                <a:spcPct val="20000"/>
              </a:spcBef>
              <a:spcAft>
                <a:spcPts val="0"/>
              </a:spcAft>
            </a:pPr>
            <a:r>
              <a:rPr kumimoji="0" lang="ru-RU" sz="320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NewRomanPSMT"/>
              </a:rPr>
              <a:t>В зависимости от выбора  основных объектов </a:t>
            </a:r>
            <a:r>
              <a:rPr kumimoji="0" lang="ru-RU" sz="320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волонтерского движения выделяются следующие блоки работы: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/>
            </a:r>
            <a:b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</a:b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3212976"/>
            <a:ext cx="8686800" cy="3492624"/>
          </a:xfrm>
        </p:spPr>
        <p:txBody>
          <a:bodyPr/>
          <a:lstStyle/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kern="1200" dirty="0" smtClean="0">
                <a:solidFill>
                  <a:schemeClr val="bg1"/>
                </a:solidFill>
                <a:latin typeface="TimesNewRomanPSMT"/>
              </a:rPr>
              <a:t>работа </a:t>
            </a:r>
            <a:r>
              <a:rPr kumimoji="0" lang="ru-RU" kern="1200" dirty="0">
                <a:solidFill>
                  <a:schemeClr val="bg1"/>
                </a:solidFill>
                <a:latin typeface="TimesNewRomanPSMT"/>
              </a:rPr>
              <a:t>с детьми 6-7 лет (волонтёрское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kern="1200" dirty="0">
                <a:solidFill>
                  <a:schemeClr val="bg1"/>
                </a:solidFill>
                <a:latin typeface="TimesNewRomanPSMT"/>
              </a:rPr>
              <a:t>движение);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kern="1200" dirty="0" smtClean="0">
                <a:solidFill>
                  <a:schemeClr val="bg1"/>
                </a:solidFill>
                <a:latin typeface="OpenSymbol"/>
              </a:rPr>
              <a:t> </a:t>
            </a:r>
            <a:r>
              <a:rPr kumimoji="0" lang="ru-RU" kern="1200" dirty="0">
                <a:solidFill>
                  <a:schemeClr val="bg1"/>
                </a:solidFill>
                <a:latin typeface="TimesNewRomanPSMT"/>
              </a:rPr>
              <a:t>работа с педагогами;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kern="1200" dirty="0" smtClean="0">
                <a:solidFill>
                  <a:schemeClr val="bg1"/>
                </a:solidFill>
                <a:latin typeface="OpenSymbol"/>
              </a:rPr>
              <a:t> </a:t>
            </a:r>
            <a:r>
              <a:rPr kumimoji="0" lang="ru-RU" kern="1200" dirty="0">
                <a:solidFill>
                  <a:schemeClr val="bg1"/>
                </a:solidFill>
                <a:latin typeface="TimesNewRomanPSMT"/>
              </a:rPr>
              <a:t>работа с семьёй.</a:t>
            </a:r>
            <a:endParaRPr kumimoji="0" lang="ru-RU" kern="1200" dirty="0">
              <a:solidFill>
                <a:schemeClr val="bg1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82774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42900" lvl="0" indent="-342900" algn="ctr" fontAlgn="auto">
              <a:spcBef>
                <a:spcPct val="20000"/>
              </a:spcBef>
              <a:spcAft>
                <a:spcPts val="0"/>
              </a:spcAft>
            </a:pPr>
            <a:r>
              <a:rPr kumimoji="0" lang="ru-RU" sz="320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Работа с детьми: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700808"/>
            <a:ext cx="9036496" cy="5029200"/>
          </a:xfrm>
        </p:spPr>
        <p:txBody>
          <a:bodyPr/>
          <a:lstStyle/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27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6600"/>
                </a:solidFill>
                <a:effectLst/>
                <a:uLnTx/>
                <a:uFillTx/>
                <a:latin typeface="OpenSymbol"/>
                <a:ea typeface="+mn-ea"/>
                <a:cs typeface="+mn-cs"/>
              </a:rPr>
              <a:t> </a:t>
            </a:r>
            <a:r>
              <a:rPr kumimoji="0" lang="ru-RU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формирование милосердия;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Symbol"/>
                <a:ea typeface="+mn-ea"/>
                <a:cs typeface="+mn-cs"/>
              </a:rPr>
              <a:t> </a:t>
            </a:r>
            <a:r>
              <a:rPr kumimoji="0" lang="ru-RU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развитие трудолюбия;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воспитание потребности к здоровому образу </a:t>
            </a:r>
            <a:r>
              <a:rPr kumimoji="0" lang="ru-RU" sz="2700" kern="1200" dirty="0" smtClean="0">
                <a:solidFill>
                  <a:schemeClr val="bg1"/>
                </a:solidFill>
                <a:latin typeface="TimesNewRomanPSMT"/>
              </a:rPr>
              <a:t>ж</a:t>
            </a:r>
            <a:r>
              <a:rPr kumimoji="0" lang="ru-RU" sz="27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изни</a:t>
            </a:r>
            <a:r>
              <a:rPr kumimoji="0" lang="ru-RU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Формирование толерантности;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Формирование сознательного, не прагматичного отношения к природе;</a:t>
            </a:r>
          </a:p>
          <a:p>
            <a:pPr fontAlgn="auto">
              <a:spcAft>
                <a:spcPts val="0"/>
              </a:spcAft>
              <a:buClrTx/>
              <a:buSzTx/>
            </a:pPr>
            <a:r>
              <a:rPr kumimoji="0" lang="ru-RU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Формирование доброжелательности в общении со сверстниками.</a:t>
            </a:r>
            <a:endParaRPr kumimoji="0" lang="ru-RU" sz="27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479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686800" cy="972344"/>
          </a:xfrm>
        </p:spPr>
        <p:txBody>
          <a:bodyPr/>
          <a:lstStyle/>
          <a:p>
            <a:pPr algn="ctr"/>
            <a:r>
              <a:rPr lang="ru-RU" sz="3600" dirty="0" smtClean="0">
                <a:solidFill>
                  <a:srgbClr val="7030A0"/>
                </a:solidFill>
              </a:rPr>
              <a:t>Помощь малышам</a:t>
            </a:r>
            <a:endParaRPr lang="ru-RU" sz="3600" dirty="0">
              <a:solidFill>
                <a:srgbClr val="7030A0"/>
              </a:solidFill>
            </a:endParaRPr>
          </a:p>
        </p:txBody>
      </p:sp>
      <p:pic>
        <p:nvPicPr>
          <p:cNvPr id="1028" name="Picture 4" descr="C:\Users\user\Desktop\Новая папка\IMG-66b2b44795de165e2262b8a3257cf606-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6983083" cy="5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esktop\Новая папка\IMG-69d0dc75ccb996c651e508154931eb13-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20" y="1481884"/>
            <a:ext cx="7168154" cy="5376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er\Desktop\Новая папка\IMG_20191111_083732_HD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0156" y="1916832"/>
            <a:ext cx="7313863" cy="5485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33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0"/>
            <a:ext cx="8686800" cy="980728"/>
          </a:xfrm>
        </p:spPr>
        <p:txBody>
          <a:bodyPr/>
          <a:lstStyle/>
          <a:p>
            <a:pPr algn="ctr"/>
            <a:r>
              <a:rPr lang="ru-RU" sz="3600" dirty="0" smtClean="0">
                <a:solidFill>
                  <a:srgbClr val="7030A0"/>
                </a:solidFill>
              </a:rPr>
              <a:t>Концерты и театр</a:t>
            </a:r>
            <a:endParaRPr lang="ru-RU" sz="3600" dirty="0">
              <a:solidFill>
                <a:srgbClr val="7030A0"/>
              </a:solidFill>
            </a:endParaRPr>
          </a:p>
        </p:txBody>
      </p:sp>
      <p:pic>
        <p:nvPicPr>
          <p:cNvPr id="2050" name="Picture 2" descr="C:\Users\user\Desktop\Новая папка\IMG_20191108_103812_HD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46" y="980728"/>
            <a:ext cx="7344816" cy="5508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Новая папка\IMG_20191205_0929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96752"/>
            <a:ext cx="7385466" cy="553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esktop\Новая папка\IMG_20191205_09394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341485"/>
            <a:ext cx="7192490" cy="5394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1549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42900" lvl="0" indent="-342900" algn="ctr" fontAlgn="auto">
              <a:spcBef>
                <a:spcPct val="20000"/>
              </a:spcBef>
              <a:spcAft>
                <a:spcPts val="0"/>
              </a:spcAft>
            </a:pPr>
            <a:r>
              <a:rPr kumimoji="0" lang="ru-RU" sz="3200" i="0" u="none" strike="noStrike" kern="120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Работа с педагогами и родителями предполагает 3 этапа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endParaRPr kumimoji="0" lang="ru-RU" sz="1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NewRomanPSMT"/>
              <a:ea typeface="+mn-ea"/>
              <a:cs typeface="+mn-cs"/>
            </a:endParaRP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1 этап. Формирование волонтёрского движения в детском саду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2 этап. Социально-психологическая подготовка волонтёров.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3 этап. Развитие волонтёрского движения.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endParaRPr kumimoji="0" lang="ru-RU" sz="1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NewRomanPSMT"/>
              <a:ea typeface="+mn-ea"/>
              <a:cs typeface="+mn-cs"/>
            </a:endParaRP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На 1 этапе у педагогов и родителей воспитанников формируются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представления о роли и месте добровольчества в современном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обществе, а детям дается определение понятия «волонтёр».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На 2 этапе проходит тренировка навыков эффективной коммуникации,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развитие уверенности в себе, разработка атрибутов волонтёрского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движения.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На 3 этапе происходит разработка, подготовка и проведение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просветительско- профилактических мероприятий; привлечение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общественности родительского и педагогического контингента к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поддержке развития волонтёрского движения</a:t>
            </a:r>
            <a:endParaRPr kumimoji="0" lang="ru-RU" sz="1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2339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>
                <a:solidFill>
                  <a:srgbClr val="660033"/>
                </a:solidFill>
              </a:rPr>
              <a:t>Квест</a:t>
            </a:r>
            <a:r>
              <a:rPr lang="ru-RU" dirty="0" smtClean="0">
                <a:solidFill>
                  <a:srgbClr val="660033"/>
                </a:solidFill>
              </a:rPr>
              <a:t> «Делай добро»</a:t>
            </a:r>
            <a:endParaRPr lang="ru-RU" dirty="0">
              <a:solidFill>
                <a:srgbClr val="660033"/>
              </a:solidFill>
            </a:endParaRPr>
          </a:p>
        </p:txBody>
      </p:sp>
      <p:pic>
        <p:nvPicPr>
          <p:cNvPr id="3077" name="Picture 5" descr="C:\Users\user\Desktop\Новая папка\IMG_20191111_115526_HD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556792"/>
            <a:ext cx="3867894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34"/>
          <a:stretch/>
        </p:blipFill>
        <p:spPr bwMode="auto">
          <a:xfrm>
            <a:off x="589289" y="1687111"/>
            <a:ext cx="7656851" cy="4896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2605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1556792"/>
            <a:ext cx="8686800" cy="5148808"/>
          </a:xfrm>
        </p:spPr>
        <p:txBody>
          <a:bodyPr/>
          <a:lstStyle/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Одна из современных форм построения тесного взаимодействия с социумом – «Акция»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"Акция - это действие, предпринимаемое для достижения какой-нибудь цели" - словарь Ожегова. Акция - активная форма работы, которую проводят участники движения в школах, клубах, на концертах, спортивных праздниках. Роль членов движения в акциях зависит от её целей и содержания. В одном случае это раздача листовок, буклетов, в другом - проведение тематического дня.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Тематика их самая разнообразна, но необходимо соблюдать правило – она должна быть актуальна в данный момент как для самих детей, их родителей, социума. Такие, как «Согреем теплом своих бабушек»»,</a:t>
            </a: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«Движение с уважением», «Помоги птицам» и </a:t>
            </a:r>
            <a:r>
              <a:rPr kumimoji="0" lang="ru-RU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NewRomanPSMT"/>
                <a:ea typeface="+mn-ea"/>
                <a:cs typeface="+mn-cs"/>
              </a:rPr>
              <a:t>др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lvl="0" indent="0" fontAlgn="auto">
              <a:spcAft>
                <a:spcPts val="0"/>
              </a:spcAft>
              <a:buClrTx/>
              <a:buSzTx/>
              <a:buNone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rgbClr val="006600"/>
              </a:solidFill>
              <a:effectLst/>
              <a:uLnTx/>
              <a:uFillTx/>
              <a:latin typeface="TimesNewRomanPS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918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8686800" cy="82832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Акции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4098" name="Picture 2" descr="C:\Users\user\Desktop\Новая папка\IMG_20191108_103726_HD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30" y="908720"/>
            <a:ext cx="6623017" cy="496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828800"/>
            <a:ext cx="6705600" cy="5029200"/>
          </a:xfrm>
        </p:spPr>
      </p:pic>
    </p:spTree>
    <p:extLst>
      <p:ext uri="{BB962C8B-B14F-4D97-AF65-F5344CB8AC3E}">
        <p14:creationId xmlns:p14="http://schemas.microsoft.com/office/powerpoint/2010/main" val="425541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660033"/>
                </a:solidFill>
              </a:rPr>
              <a:t>День пожилого человека</a:t>
            </a:r>
            <a:endParaRPr lang="ru-RU" dirty="0">
              <a:solidFill>
                <a:srgbClr val="660033"/>
              </a:solidFill>
            </a:endParaRPr>
          </a:p>
        </p:txBody>
      </p:sp>
      <p:pic>
        <p:nvPicPr>
          <p:cNvPr id="1026" name="Picture 2" descr="C:\Users\user\Desktop\Новая папка\IMG-a021c796cdde4448d4bee96b514e1190-V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6705600" cy="50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Новая папка\IMG-93373e11e63d648a74da5d235fa012df-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372" y="1484784"/>
            <a:ext cx="6743056" cy="5057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Новая папка\IMG-ff32c38bea04f5478504882eb1df0302-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354" y="1810962"/>
            <a:ext cx="6729384" cy="504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0310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1916832"/>
            <a:ext cx="8686800" cy="2592288"/>
          </a:xfrm>
        </p:spPr>
        <p:txBody>
          <a:bodyPr/>
          <a:lstStyle/>
          <a:p>
            <a:pPr algn="ctr"/>
            <a:r>
              <a:rPr lang="ru-RU" sz="6600" dirty="0" smtClean="0">
                <a:solidFill>
                  <a:schemeClr val="bg1"/>
                </a:solidFill>
              </a:rPr>
              <a:t>Спасибо за внимание</a:t>
            </a:r>
            <a:endParaRPr lang="ru-RU" sz="6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46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Зеленая абстракция">
  <a:themeElements>
    <a:clrScheme name="Шаблон оформления 'Бело-зеленая абстракция' 1">
      <a:dk1>
        <a:srgbClr val="000000"/>
      </a:dk1>
      <a:lt1>
        <a:srgbClr val="FFFFFF"/>
      </a:lt1>
      <a:dk2>
        <a:srgbClr val="FFFFFF"/>
      </a:dk2>
      <a:lt2>
        <a:srgbClr val="969696"/>
      </a:lt2>
      <a:accent1>
        <a:srgbClr val="93D598"/>
      </a:accent1>
      <a:accent2>
        <a:srgbClr val="29A744"/>
      </a:accent2>
      <a:accent3>
        <a:srgbClr val="FFFFFF"/>
      </a:accent3>
      <a:accent4>
        <a:srgbClr val="000000"/>
      </a:accent4>
      <a:accent5>
        <a:srgbClr val="C8E7CA"/>
      </a:accent5>
      <a:accent6>
        <a:srgbClr val="24973D"/>
      </a:accent6>
      <a:hlink>
        <a:srgbClr val="556731"/>
      </a:hlink>
      <a:folHlink>
        <a:srgbClr val="1A3021"/>
      </a:folHlink>
    </a:clrScheme>
    <a:fontScheme name="Шаблон оформления 'Бело-зеленая абстракция'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Шаблон оформления 'Бело-зеленая абстракция' 1">
        <a:dk1>
          <a:srgbClr val="000000"/>
        </a:dk1>
        <a:lt1>
          <a:srgbClr val="FFFFFF"/>
        </a:lt1>
        <a:dk2>
          <a:srgbClr val="FFFFFF"/>
        </a:dk2>
        <a:lt2>
          <a:srgbClr val="969696"/>
        </a:lt2>
        <a:accent1>
          <a:srgbClr val="93D598"/>
        </a:accent1>
        <a:accent2>
          <a:srgbClr val="29A744"/>
        </a:accent2>
        <a:accent3>
          <a:srgbClr val="FFFFFF"/>
        </a:accent3>
        <a:accent4>
          <a:srgbClr val="000000"/>
        </a:accent4>
        <a:accent5>
          <a:srgbClr val="C8E7CA"/>
        </a:accent5>
        <a:accent6>
          <a:srgbClr val="24973D"/>
        </a:accent6>
        <a:hlink>
          <a:srgbClr val="556731"/>
        </a:hlink>
        <a:folHlink>
          <a:srgbClr val="1A302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</TotalTime>
  <Words>1548</Words>
  <Application>Microsoft Office PowerPoint</Application>
  <PresentationFormat>Экран (4:3)</PresentationFormat>
  <Paragraphs>170</Paragraphs>
  <Slides>26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Зеленая абстракция</vt:lpstr>
      <vt:lpstr>Детское волонтёрство как средство формирования инициативы и самостоятельности</vt:lpstr>
      <vt:lpstr>Презентация PowerPoint</vt:lpstr>
      <vt:lpstr>Презентация PowerPoint</vt:lpstr>
      <vt:lpstr>Волонтерская деятельность это:</vt:lpstr>
      <vt:lpstr>Нормативной правовой базой, на которой основана деятельность добровольческих объединений и организаций в Российской Федерации: </vt:lpstr>
      <vt:lpstr>Нормативная база</vt:lpstr>
      <vt:lpstr>В целевых ориентирах ФГОС ДО, в качестве возможных достижений дошкольника отмечены:</vt:lpstr>
      <vt:lpstr>Целевые ориентиры ФГОС ДО на этапе завершения дошкольного образования</vt:lpstr>
      <vt:lpstr>Цель технологии «Дети – волонтёры»: </vt:lpstr>
      <vt:lpstr>Технология волонтерства</vt:lpstr>
      <vt:lpstr>Задачами волонтерской деятельности  в детском саду являются:</vt:lpstr>
      <vt:lpstr>Волонтерство в детском саду направлено</vt:lpstr>
      <vt:lpstr>Задачи педагогической технологии «Дети волонтёры» следующие: </vt:lpstr>
      <vt:lpstr>Организация практики волонтёрства в детском саду осуществляется поэтапно</vt:lpstr>
      <vt:lpstr>Принципы внедрения технологии волонтерского движения</vt:lpstr>
      <vt:lpstr>Презентация PowerPoint</vt:lpstr>
      <vt:lpstr>В зависимости от выбора  основных объектов волонтерского движения выделяются следующие блоки работы: </vt:lpstr>
      <vt:lpstr>Работа с детьми:</vt:lpstr>
      <vt:lpstr>Помощь малышам</vt:lpstr>
      <vt:lpstr>Концерты и театр</vt:lpstr>
      <vt:lpstr>Работа с педагогами и родителями предполагает 3 этапа</vt:lpstr>
      <vt:lpstr>Квест «Делай добро»</vt:lpstr>
      <vt:lpstr>Презентация PowerPoint</vt:lpstr>
      <vt:lpstr>Акции</vt:lpstr>
      <vt:lpstr>День пожилого человека</vt:lpstr>
      <vt:lpstr>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Детское волонтёрство как средство формирования инициативы и самостоятельности</dc:title>
  <dc:creator>user</dc:creator>
  <cp:lastModifiedBy>user</cp:lastModifiedBy>
  <cp:revision>15</cp:revision>
  <dcterms:created xsi:type="dcterms:W3CDTF">2020-02-10T10:16:38Z</dcterms:created>
  <dcterms:modified xsi:type="dcterms:W3CDTF">2020-02-12T10:35:40Z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TC011408001049</vt:lpwstr>
  </property>
</Properties>
</file>