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5"/>
  </p:notesMasterIdLst>
  <p:sldIdLst>
    <p:sldId id="256" r:id="rId2"/>
    <p:sldId id="329" r:id="rId3"/>
    <p:sldId id="331" r:id="rId4"/>
    <p:sldId id="334" r:id="rId5"/>
    <p:sldId id="328" r:id="rId6"/>
    <p:sldId id="330" r:id="rId7"/>
    <p:sldId id="332" r:id="rId8"/>
    <p:sldId id="257" r:id="rId9"/>
    <p:sldId id="333" r:id="rId10"/>
    <p:sldId id="274" r:id="rId11"/>
    <p:sldId id="261" r:id="rId12"/>
    <p:sldId id="321" r:id="rId13"/>
    <p:sldId id="335" r:id="rId14"/>
    <p:sldId id="301" r:id="rId15"/>
    <p:sldId id="337" r:id="rId16"/>
    <p:sldId id="323" r:id="rId17"/>
    <p:sldId id="262" r:id="rId18"/>
    <p:sldId id="284" r:id="rId19"/>
    <p:sldId id="336" r:id="rId20"/>
    <p:sldId id="260" r:id="rId21"/>
    <p:sldId id="320" r:id="rId22"/>
    <p:sldId id="276" r:id="rId23"/>
    <p:sldId id="278" r:id="rId24"/>
    <p:sldId id="305" r:id="rId25"/>
    <p:sldId id="326" r:id="rId26"/>
    <p:sldId id="325" r:id="rId27"/>
    <p:sldId id="327" r:id="rId28"/>
    <p:sldId id="300" r:id="rId29"/>
    <p:sldId id="306" r:id="rId30"/>
    <p:sldId id="339" r:id="rId31"/>
    <p:sldId id="338" r:id="rId32"/>
    <p:sldId id="340" r:id="rId33"/>
    <p:sldId id="341" r:id="rId34"/>
    <p:sldId id="290" r:id="rId35"/>
    <p:sldId id="343" r:id="rId36"/>
    <p:sldId id="319" r:id="rId37"/>
    <p:sldId id="344" r:id="rId38"/>
    <p:sldId id="349" r:id="rId39"/>
    <p:sldId id="345" r:id="rId40"/>
    <p:sldId id="346" r:id="rId41"/>
    <p:sldId id="347" r:id="rId42"/>
    <p:sldId id="348" r:id="rId43"/>
    <p:sldId id="315" r:id="rId44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clrMru>
    <a:srgbClr val="86EE6E"/>
    <a:srgbClr val="FF6600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1504" autoAdjust="0"/>
    <p:restoredTop sz="94684" autoAdjust="0"/>
  </p:normalViewPr>
  <p:slideViewPr>
    <p:cSldViewPr>
      <p:cViewPr varScale="1">
        <p:scale>
          <a:sx n="125" d="100"/>
          <a:sy n="125" d="100"/>
        </p:scale>
        <p:origin x="-135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153A2C7-1DC9-45ED-90EC-AB09A00B9897}" type="datetimeFigureOut">
              <a:rPr lang="de-DE" smtClean="0"/>
              <a:pPr/>
              <a:t>06.10.2021</a:t>
            </a:fld>
            <a:endParaRPr lang="de-DE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de-DE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de-DE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48FF55E-880A-4466-B224-25ED55FEEF9A}" type="slidenum">
              <a:rPr lang="de-DE" smtClean="0"/>
              <a:pPr/>
              <a:t>‹#›</a:t>
            </a:fld>
            <a:endParaRPr lang="de-DE"/>
          </a:p>
        </p:txBody>
      </p:sp>
    </p:spTree>
    <p:extLst>
      <p:ext uri="{BB962C8B-B14F-4D97-AF65-F5344CB8AC3E}">
        <p14:creationId xmlns="" xmlns:p14="http://schemas.microsoft.com/office/powerpoint/2010/main" val="340059692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6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121FB2-EB5A-492B-9466-00BA7513A983}" type="datetimeFigureOut">
              <a:rPr lang="en-US"/>
              <a:pPr>
                <a:defRPr/>
              </a:pPr>
              <a:t>10/6/2021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934EB4-A1A2-4852-A549-E90929157A4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428039287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E0DC93-939B-40B6-835D-8AE0F48CF3E5}" type="datetimeFigureOut">
              <a:rPr lang="en-US"/>
              <a:pPr>
                <a:defRPr/>
              </a:pPr>
              <a:t>10/6/2021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6D22D9-40F3-4FF9-8D77-D39538BA6CC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6766497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1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D481F3-E377-47FE-8F5D-AC75ED32FE2B}" type="datetimeFigureOut">
              <a:rPr lang="en-US"/>
              <a:pPr>
                <a:defRPr/>
              </a:pPr>
              <a:t>10/6/2021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6DEF53-CB40-4B91-B6BD-55A6DD390C0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4969973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6B9806-187F-4A7C-B218-2111371DC0B4}" type="datetimeFigureOut">
              <a:rPr lang="en-US"/>
              <a:pPr>
                <a:defRPr/>
              </a:pPr>
              <a:t>10/6/2021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81C899-F8EF-456B-AFE8-6BD2EF602B1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6622042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7" y="1535113"/>
            <a:ext cx="4041775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7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0E8DB0-5C0A-49FB-AA60-182C0B25CC18}" type="datetimeFigureOut">
              <a:rPr lang="en-US"/>
              <a:pPr>
                <a:defRPr/>
              </a:pPr>
              <a:t>10/6/2021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D262B9-D534-4E7C-A9C4-23BD8409B42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1797426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E0A157-9CBA-4946-9251-CE3181E5383A}" type="datetimeFigureOut">
              <a:rPr lang="en-US"/>
              <a:pPr>
                <a:defRPr/>
              </a:pPr>
              <a:t>10/6/2021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2A07A8-759D-4B61-A785-180BD539F79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8593304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E85E16-5C96-4821-8F7F-60D980861E4B}" type="datetimeFigureOut">
              <a:rPr lang="en-US"/>
              <a:pPr>
                <a:defRPr/>
              </a:pPr>
              <a:t>10/6/2021</a:t>
            </a:fld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7C252B-2992-44C0-BD4A-0C18BD6E69E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8825931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2" y="273049"/>
            <a:ext cx="3008313" cy="11620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2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A7FB21-8898-4FAD-ADB2-D4898B166AD7}" type="datetimeFigureOut">
              <a:rPr lang="en-US"/>
              <a:pPr>
                <a:defRPr/>
              </a:pPr>
              <a:t>10/6/2021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795B2C-5402-408C-A4FE-A13D4CFCFC5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6665670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9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F78528-17D7-4651-8844-3F9E6DE06DE0}" type="datetimeFigureOut">
              <a:rPr lang="en-US"/>
              <a:pPr>
                <a:defRPr/>
              </a:pPr>
              <a:t>10/6/2021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A93C6C-910C-4CDF-871A-F1A340BF716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0293616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D0EF14-74E7-4024-B483-B2122D0F8AF5}" type="datetimeFigureOut">
              <a:rPr lang="en-US"/>
              <a:pPr>
                <a:defRPr/>
              </a:pPr>
              <a:t>10/6/2021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ED8335-ECFF-4185-BB04-9EE5C87D18B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2365886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B5D716-0B47-407D-B106-4B982E8ADDCD}" type="datetimeFigureOut">
              <a:rPr lang="en-US"/>
              <a:pPr>
                <a:defRPr/>
              </a:pPr>
              <a:t>10/6/2021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DD977B-F833-41FA-A765-6C571A537F2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40074477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9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de-DE" smtClean="0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1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de-DE" smtClean="0"/>
              <a:t>Click to edit Master text styles</a:t>
            </a:r>
          </a:p>
          <a:p>
            <a:pPr lvl="1"/>
            <a:r>
              <a:rPr lang="en-US" altLang="de-DE" smtClean="0"/>
              <a:t>Second level</a:t>
            </a:r>
          </a:p>
          <a:p>
            <a:pPr lvl="2"/>
            <a:r>
              <a:rPr lang="en-US" altLang="de-DE" smtClean="0"/>
              <a:t>Third level</a:t>
            </a:r>
          </a:p>
          <a:p>
            <a:pPr lvl="3"/>
            <a:r>
              <a:rPr lang="en-US" altLang="de-DE" smtClean="0"/>
              <a:t>Fourth level</a:t>
            </a:r>
          </a:p>
          <a:p>
            <a:pPr lvl="4"/>
            <a:r>
              <a:rPr lang="en-US" altLang="de-DE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7076FF25-F60C-4981-BA2E-B3C83DAAB55A}" type="datetimeFigureOut">
              <a:rPr lang="en-US"/>
              <a:pPr>
                <a:defRPr/>
              </a:pPr>
              <a:t>10/6/2021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1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798A9F69-1364-4021-852A-A9F36EDE0A4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7.jpeg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4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Заголовок 1"/>
          <p:cNvSpPr>
            <a:spLocks noGrp="1"/>
          </p:cNvSpPr>
          <p:nvPr>
            <p:ph type="ctrTitle"/>
          </p:nvPr>
        </p:nvSpPr>
        <p:spPr>
          <a:xfrm>
            <a:off x="609600" y="152400"/>
            <a:ext cx="7543800" cy="2819400"/>
          </a:xfrm>
        </p:spPr>
        <p:txBody>
          <a:bodyPr/>
          <a:lstStyle/>
          <a:p>
            <a:pPr eaLnBrk="1" hangingPunct="1"/>
            <a:r>
              <a:rPr lang="ru-RU" altLang="de-DE" sz="1000" b="1" i="1" dirty="0" smtClean="0">
                <a:cs typeface="Aharoni" pitchFamily="2" charset="-79"/>
              </a:rPr>
              <a:t/>
            </a:r>
            <a:br>
              <a:rPr lang="ru-RU" altLang="de-DE" sz="1000" b="1" i="1" dirty="0" smtClean="0">
                <a:cs typeface="Aharoni" pitchFamily="2" charset="-79"/>
              </a:rPr>
            </a:br>
            <a:r>
              <a:rPr lang="ru-RU" altLang="de-DE" sz="1000" b="1" i="1" dirty="0" smtClean="0">
                <a:cs typeface="Aharoni" pitchFamily="2" charset="-79"/>
              </a:rPr>
              <a:t/>
            </a:r>
            <a:br>
              <a:rPr lang="ru-RU" altLang="de-DE" sz="1000" b="1" i="1" dirty="0" smtClean="0">
                <a:cs typeface="Aharoni" pitchFamily="2" charset="-79"/>
              </a:rPr>
            </a:br>
            <a:r>
              <a:rPr lang="ru-RU" altLang="de-DE" sz="5400" b="1" i="1" dirty="0" smtClean="0">
                <a:cs typeface="Aharoni" pitchFamily="2" charset="-79"/>
              </a:rPr>
              <a:t>Урок Всеобщей истории в 8а классе</a:t>
            </a:r>
          </a:p>
        </p:txBody>
      </p:sp>
      <p:pic>
        <p:nvPicPr>
          <p:cNvPr id="2050" name="Picture 2" descr="C:\Users\Учителя\Desktop\4ee9105b1296fd0ed4ba9cb33249eac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95600" y="2438400"/>
            <a:ext cx="2845089" cy="430053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Заголовок 1"/>
          <p:cNvSpPr>
            <a:spLocks noGrp="1"/>
          </p:cNvSpPr>
          <p:nvPr>
            <p:ph type="ctrTitle"/>
          </p:nvPr>
        </p:nvSpPr>
        <p:spPr>
          <a:xfrm>
            <a:off x="685800" y="76200"/>
            <a:ext cx="7543800" cy="2819400"/>
          </a:xfrm>
        </p:spPr>
        <p:txBody>
          <a:bodyPr/>
          <a:lstStyle/>
          <a:p>
            <a:pPr eaLnBrk="1" hangingPunct="1"/>
            <a:r>
              <a:rPr lang="ru-RU" altLang="de-DE" sz="1000" b="1" i="1" dirty="0" smtClean="0">
                <a:cs typeface="Aharoni" pitchFamily="2" charset="-79"/>
              </a:rPr>
              <a:t/>
            </a:r>
            <a:br>
              <a:rPr lang="ru-RU" altLang="de-DE" sz="1000" b="1" i="1" dirty="0" smtClean="0">
                <a:cs typeface="Aharoni" pitchFamily="2" charset="-79"/>
              </a:rPr>
            </a:br>
            <a:r>
              <a:rPr lang="ru-RU" altLang="de-DE" sz="1000" b="1" i="1" dirty="0" smtClean="0">
                <a:cs typeface="Aharoni" pitchFamily="2" charset="-79"/>
              </a:rPr>
              <a:t/>
            </a:r>
            <a:br>
              <a:rPr lang="ru-RU" altLang="de-DE" sz="1000" b="1" i="1" dirty="0" smtClean="0">
                <a:cs typeface="Aharoni" pitchFamily="2" charset="-79"/>
              </a:rPr>
            </a:br>
            <a:r>
              <a:rPr lang="ru-RU" altLang="de-DE" sz="5400" b="1" i="1" dirty="0" smtClean="0">
                <a:cs typeface="Aharoni" pitchFamily="2" charset="-79"/>
              </a:rPr>
              <a:t>Проверка домашнего задания. </a:t>
            </a:r>
          </a:p>
        </p:txBody>
      </p:sp>
      <p:pic>
        <p:nvPicPr>
          <p:cNvPr id="1028" name="Picture 4" descr="C:\Users\Учителя\Desktop\img1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43000" y="2438400"/>
            <a:ext cx="6834188" cy="43345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Учителя\Desktop\1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09600" y="609600"/>
            <a:ext cx="9974792" cy="55245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>
            <a:spLocks noChangeArrowheads="1"/>
          </p:cNvSpPr>
          <p:nvPr/>
        </p:nvSpPr>
        <p:spPr bwMode="auto">
          <a:xfrm>
            <a:off x="6781800" y="4038600"/>
            <a:ext cx="2362200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ru-RU" altLang="de-DE" sz="3600" dirty="0">
                <a:latin typeface="Calibri" pitchFamily="34" charset="0"/>
              </a:rPr>
              <a:t>Христофор Колумб</a:t>
            </a:r>
          </a:p>
        </p:txBody>
      </p:sp>
      <p:sp>
        <p:nvSpPr>
          <p:cNvPr id="9" name="Прямоугольник 8"/>
          <p:cNvSpPr>
            <a:spLocks noChangeArrowheads="1"/>
          </p:cNvSpPr>
          <p:nvPr/>
        </p:nvSpPr>
        <p:spPr bwMode="auto">
          <a:xfrm>
            <a:off x="7086600" y="5105400"/>
            <a:ext cx="205740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ru-RU" altLang="de-DE" sz="3600" b="1" dirty="0">
                <a:latin typeface="Calibri" pitchFamily="34" charset="0"/>
              </a:rPr>
              <a:t>1492 год</a:t>
            </a:r>
          </a:p>
        </p:txBody>
      </p:sp>
      <p:sp>
        <p:nvSpPr>
          <p:cNvPr id="7173" name="TextBox 9"/>
          <p:cNvSpPr txBox="1">
            <a:spLocks noChangeArrowheads="1"/>
          </p:cNvSpPr>
          <p:nvPr/>
        </p:nvSpPr>
        <p:spPr bwMode="auto">
          <a:xfrm>
            <a:off x="2743200" y="4648200"/>
            <a:ext cx="152400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ru-RU" altLang="de-DE">
              <a:latin typeface="Calibri" pitchFamily="34" charset="0"/>
            </a:endParaRPr>
          </a:p>
        </p:txBody>
      </p:sp>
      <p:pic>
        <p:nvPicPr>
          <p:cNvPr id="11" name="Рисунок 10" descr="Америго Веспуччи1233324072_PH09334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1600200"/>
            <a:ext cx="2133600" cy="23701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Рисунок 11" descr="коллумб.jp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86600" y="1524000"/>
            <a:ext cx="1735138" cy="2514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Прямоугольник 13"/>
          <p:cNvSpPr>
            <a:spLocks noChangeArrowheads="1"/>
          </p:cNvSpPr>
          <p:nvPr/>
        </p:nvSpPr>
        <p:spPr bwMode="auto">
          <a:xfrm>
            <a:off x="152400" y="3962401"/>
            <a:ext cx="2286000" cy="1323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ru-RU" altLang="de-DE" sz="4000" dirty="0" err="1">
                <a:latin typeface="Calibri" pitchFamily="34" charset="0"/>
              </a:rPr>
              <a:t>Америго</a:t>
            </a:r>
            <a:r>
              <a:rPr lang="ru-RU" altLang="de-DE" sz="4000" dirty="0">
                <a:latin typeface="Calibri" pitchFamily="34" charset="0"/>
              </a:rPr>
              <a:t> </a:t>
            </a:r>
            <a:r>
              <a:rPr lang="ru-RU" altLang="de-DE" sz="4000" dirty="0" err="1">
                <a:latin typeface="Calibri" pitchFamily="34" charset="0"/>
              </a:rPr>
              <a:t>Веспуччи</a:t>
            </a:r>
            <a:endParaRPr lang="ru-RU" altLang="de-DE" sz="4000" dirty="0">
              <a:latin typeface="Calibri" pitchFamily="34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2514600" y="1600200"/>
            <a:ext cx="457200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450850" algn="ctr"/>
            <a:r>
              <a:rPr lang="ru-RU" sz="4000" dirty="0" smtClean="0">
                <a:solidFill>
                  <a:srgbClr val="FFFF00"/>
                </a:solidFill>
              </a:rPr>
              <a:t>Европейцы начали осваивать Новый Свет с начала </a:t>
            </a:r>
            <a:r>
              <a:rPr lang="en-US" sz="4000" dirty="0" smtClean="0">
                <a:solidFill>
                  <a:srgbClr val="FFFF00"/>
                </a:solidFill>
              </a:rPr>
              <a:t>XVI </a:t>
            </a:r>
            <a:r>
              <a:rPr lang="ru-RU" sz="4000" dirty="0" smtClean="0">
                <a:solidFill>
                  <a:srgbClr val="FFFF00"/>
                </a:solidFill>
              </a:rPr>
              <a:t>века.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9" grpId="0"/>
      <p:bldP spid="1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Заголовок 1"/>
          <p:cNvSpPr>
            <a:spLocks noGrp="1"/>
          </p:cNvSpPr>
          <p:nvPr>
            <p:ph type="ctrTitle"/>
          </p:nvPr>
        </p:nvSpPr>
        <p:spPr>
          <a:xfrm>
            <a:off x="685800" y="990600"/>
            <a:ext cx="7543800" cy="2819400"/>
          </a:xfrm>
        </p:spPr>
        <p:txBody>
          <a:bodyPr/>
          <a:lstStyle/>
          <a:p>
            <a:pPr eaLnBrk="1" hangingPunct="1"/>
            <a:r>
              <a:rPr lang="ru-RU" altLang="de-DE" sz="3600" b="1" i="1" dirty="0" smtClean="0">
                <a:cs typeface="Aharoni" pitchFamily="2" charset="-79"/>
              </a:rPr>
              <a:t/>
            </a:r>
            <a:br>
              <a:rPr lang="ru-RU" altLang="de-DE" sz="3600" b="1" i="1" dirty="0" smtClean="0">
                <a:cs typeface="Aharoni" pitchFamily="2" charset="-79"/>
              </a:rPr>
            </a:br>
            <a:r>
              <a:rPr lang="ru-RU" altLang="de-DE" b="1" i="1" dirty="0" smtClean="0">
                <a:cs typeface="Aharoni" pitchFamily="2" charset="-79"/>
              </a:rPr>
              <a:t>Тема урока:</a:t>
            </a:r>
            <a:r>
              <a:rPr lang="ru-RU" altLang="de-DE" sz="6000" b="1" i="1" dirty="0" smtClean="0">
                <a:cs typeface="Aharoni" pitchFamily="2" charset="-79"/>
              </a:rPr>
              <a:t/>
            </a:r>
            <a:br>
              <a:rPr lang="ru-RU" altLang="de-DE" sz="6000" b="1" i="1" dirty="0" smtClean="0">
                <a:cs typeface="Aharoni" pitchFamily="2" charset="-79"/>
              </a:rPr>
            </a:br>
            <a:r>
              <a:rPr lang="ru-RU" altLang="de-DE" sz="6000" b="1" i="1" dirty="0" smtClean="0">
                <a:cs typeface="Aharoni" pitchFamily="2" charset="-79"/>
              </a:rPr>
              <a:t>Английские колонии в Северной Америке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Заголовок 1"/>
          <p:cNvSpPr>
            <a:spLocks noGrp="1"/>
          </p:cNvSpPr>
          <p:nvPr>
            <p:ph type="ctrTitle"/>
          </p:nvPr>
        </p:nvSpPr>
        <p:spPr>
          <a:xfrm>
            <a:off x="304800" y="762000"/>
            <a:ext cx="7543800" cy="2819400"/>
          </a:xfrm>
        </p:spPr>
        <p:txBody>
          <a:bodyPr/>
          <a:lstStyle/>
          <a:p>
            <a:pPr eaLnBrk="1" hangingPunct="1"/>
            <a:r>
              <a:rPr lang="ru-RU" altLang="de-DE" sz="3600" b="1" i="1" dirty="0" smtClean="0">
                <a:cs typeface="Aharoni" pitchFamily="2" charset="-79"/>
              </a:rPr>
              <a:t/>
            </a:r>
            <a:br>
              <a:rPr lang="ru-RU" altLang="de-DE" sz="3600" b="1" i="1" dirty="0" smtClean="0">
                <a:cs typeface="Aharoni" pitchFamily="2" charset="-79"/>
              </a:rPr>
            </a:br>
            <a:r>
              <a:rPr lang="ru-RU" altLang="de-DE" sz="6000" b="1" i="1" dirty="0" smtClean="0">
                <a:cs typeface="Aharoni" pitchFamily="2" charset="-79"/>
              </a:rPr>
              <a:t>Вспомните:</a:t>
            </a:r>
            <a:r>
              <a:rPr lang="ru-RU" altLang="de-DE" sz="5400" b="1" i="1" dirty="0" smtClean="0">
                <a:cs typeface="Aharoni" pitchFamily="2" charset="-79"/>
              </a:rPr>
              <a:t/>
            </a:r>
            <a:br>
              <a:rPr lang="ru-RU" altLang="de-DE" sz="5400" b="1" i="1" dirty="0" smtClean="0">
                <a:cs typeface="Aharoni" pitchFamily="2" charset="-79"/>
              </a:rPr>
            </a:br>
            <a:r>
              <a:rPr lang="ru-RU" altLang="de-DE" sz="5400" b="1" i="1" dirty="0" smtClean="0">
                <a:cs typeface="Aharoni" pitchFamily="2" charset="-79"/>
              </a:rPr>
              <a:t>- что такое колония?</a:t>
            </a:r>
            <a:br>
              <a:rPr lang="ru-RU" altLang="de-DE" sz="5400" b="1" i="1" dirty="0" smtClean="0">
                <a:cs typeface="Aharoni" pitchFamily="2" charset="-79"/>
              </a:rPr>
            </a:br>
            <a:r>
              <a:rPr lang="ru-RU" altLang="de-DE" sz="5400" b="1" i="1" dirty="0" smtClean="0">
                <a:cs typeface="Aharoni" pitchFamily="2" charset="-79"/>
              </a:rPr>
              <a:t>- что такое метрополия?</a:t>
            </a:r>
          </a:p>
        </p:txBody>
      </p:sp>
      <p:pic>
        <p:nvPicPr>
          <p:cNvPr id="1026" name="Picture 2" descr="C:\Users\Учителя\Desktop\png-transparent-computer-icons-thought-personage-miscellaneous-monochrome-head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248400" y="4038600"/>
            <a:ext cx="2705100" cy="27051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Заголовок 1"/>
          <p:cNvSpPr>
            <a:spLocks noGrp="1"/>
          </p:cNvSpPr>
          <p:nvPr>
            <p:ph type="ctrTitle"/>
          </p:nvPr>
        </p:nvSpPr>
        <p:spPr>
          <a:xfrm>
            <a:off x="685800" y="990600"/>
            <a:ext cx="7543800" cy="2819400"/>
          </a:xfrm>
        </p:spPr>
        <p:txBody>
          <a:bodyPr/>
          <a:lstStyle/>
          <a:p>
            <a:r>
              <a:rPr lang="ru-RU" altLang="de-DE" sz="3600" b="1" i="1" dirty="0" smtClean="0">
                <a:cs typeface="Aharoni" pitchFamily="2" charset="-79"/>
              </a:rPr>
              <a:t/>
            </a:r>
            <a:br>
              <a:rPr lang="ru-RU" altLang="de-DE" sz="3600" b="1" i="1" dirty="0" smtClean="0">
                <a:cs typeface="Aharoni" pitchFamily="2" charset="-79"/>
              </a:rPr>
            </a:br>
            <a:r>
              <a:rPr lang="ru-RU" sz="5400" b="1" i="1" dirty="0" smtClean="0"/>
              <a:t> </a:t>
            </a:r>
            <a:br>
              <a:rPr lang="ru-RU" sz="5400" b="1" i="1" dirty="0" smtClean="0"/>
            </a:br>
            <a:r>
              <a:rPr lang="ru-RU" sz="5400" b="1" i="1" dirty="0" smtClean="0"/>
              <a:t/>
            </a:r>
            <a:br>
              <a:rPr lang="ru-RU" sz="5400" b="1" i="1" dirty="0" smtClean="0"/>
            </a:br>
            <a:r>
              <a:rPr lang="ru-RU" sz="3600" b="1" i="1" u="sng" dirty="0" smtClean="0"/>
              <a:t>Колония </a:t>
            </a:r>
            <a:r>
              <a:rPr lang="ru-RU" sz="3600" i="1" dirty="0" smtClean="0"/>
              <a:t>— это зависимая территория, находящаяся под властью иностранного государства (</a:t>
            </a:r>
            <a:r>
              <a:rPr lang="ru-RU" sz="3600" b="1" i="1" dirty="0" smtClean="0"/>
              <a:t>метрополии</a:t>
            </a:r>
            <a:r>
              <a:rPr lang="ru-RU" sz="3600" i="1" dirty="0" smtClean="0"/>
              <a:t>), без самостоятельной политической и экономической власти, управляемая на основе особого режима.</a:t>
            </a:r>
            <a:r>
              <a:rPr lang="ru-RU" sz="3600" dirty="0" smtClean="0"/>
              <a:t/>
            </a:r>
            <a:br>
              <a:rPr lang="ru-RU" sz="3600" dirty="0" smtClean="0"/>
            </a:br>
            <a:r>
              <a:rPr lang="ru-RU" sz="3600" dirty="0" smtClean="0"/>
              <a:t/>
            </a:r>
            <a:br>
              <a:rPr lang="ru-RU" sz="3600" dirty="0" smtClean="0"/>
            </a:br>
            <a:r>
              <a:rPr lang="ru-RU" sz="3600" b="1" i="1" u="sng" dirty="0" smtClean="0"/>
              <a:t>Метрополия</a:t>
            </a:r>
            <a:r>
              <a:rPr lang="ru-RU" sz="3600" i="1" dirty="0" smtClean="0"/>
              <a:t>– страна, владеющая колонией.</a:t>
            </a:r>
            <a:r>
              <a:rPr lang="ru-RU" sz="5400" dirty="0" smtClean="0"/>
              <a:t/>
            </a:r>
            <a:br>
              <a:rPr lang="ru-RU" sz="5400" dirty="0" smtClean="0"/>
            </a:br>
            <a:endParaRPr lang="ru-RU" altLang="de-DE" sz="5400" b="1" i="1" dirty="0" smtClean="0">
              <a:cs typeface="Aharoni" pitchFamily="2" charset="-79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altLang="de-DE" smtClean="0"/>
              <a:t>Цели урока: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idx="1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dirty="0" smtClean="0"/>
              <a:t>Выяснить:</a:t>
            </a:r>
          </a:p>
          <a:p>
            <a:pPr lvl="0"/>
            <a:r>
              <a:rPr lang="ru-RU" dirty="0" smtClean="0"/>
              <a:t>Почему люди стали покидать Англию, кем они были, и как складывалась их жизнь на новом месте?</a:t>
            </a:r>
          </a:p>
          <a:p>
            <a:pPr lvl="0"/>
            <a:r>
              <a:rPr lang="ru-RU" dirty="0" smtClean="0"/>
              <a:t>Как развивались отношения между колониями и метрополией?</a:t>
            </a:r>
          </a:p>
          <a:p>
            <a:pPr lvl="0"/>
            <a:r>
              <a:rPr lang="ru-RU" dirty="0" smtClean="0"/>
              <a:t>Как осуществлялось управление колониями?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altLang="de-DE" dirty="0" smtClean="0"/>
              <a:t>Проблемное задание: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idx="1"/>
          </p:nvPr>
        </p:nvSpPr>
        <p:spPr/>
        <p:txBody>
          <a:bodyPr rtlCol="0">
            <a:normAutofit/>
          </a:bodyPr>
          <a:lstStyle/>
          <a:p>
            <a:pPr>
              <a:buNone/>
            </a:pPr>
            <a:r>
              <a:rPr lang="ru-RU" dirty="0" smtClean="0"/>
              <a:t>«Однажды почувствовав свободу, ты от нее уже не откажешься».  Анна </a:t>
            </a:r>
            <a:r>
              <a:rPr lang="ru-RU" dirty="0" err="1" smtClean="0"/>
              <a:t>Тодд</a:t>
            </a:r>
            <a:endParaRPr lang="ru-RU" dirty="0"/>
          </a:p>
        </p:txBody>
      </p:sp>
      <p:pic>
        <p:nvPicPr>
          <p:cNvPr id="2050" name="Picture 2" descr="C:\Users\Учителя\Desktop\png-transparent-nagygombos-computer-icons-attention-miscellaneous-orange-words-phrases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67000" y="2743200"/>
            <a:ext cx="4050453" cy="39624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altLang="de-DE" sz="9600" dirty="0" smtClean="0">
                <a:solidFill>
                  <a:srgbClr val="92D050"/>
                </a:solidFill>
                <a:latin typeface="Mistral" panose="03090702030407020403" pitchFamily="66" charset="0"/>
              </a:rPr>
              <a:t>План урока</a:t>
            </a:r>
          </a:p>
        </p:txBody>
      </p:sp>
      <p:sp>
        <p:nvSpPr>
          <p:cNvPr id="6147" name="Содержимое 2"/>
          <p:cNvSpPr>
            <a:spLocks noGrp="1"/>
          </p:cNvSpPr>
          <p:nvPr>
            <p:ph idx="1"/>
          </p:nvPr>
        </p:nvSpPr>
        <p:spPr>
          <a:xfrm>
            <a:off x="228600" y="1646237"/>
            <a:ext cx="8839200" cy="4525963"/>
          </a:xfrm>
        </p:spPr>
        <p:txBody>
          <a:bodyPr/>
          <a:lstStyle/>
          <a:p>
            <a:pPr lvl="0"/>
            <a:r>
              <a:rPr lang="ru-RU" sz="4000" dirty="0" smtClean="0"/>
              <a:t>Первые поселения и их жители.</a:t>
            </a:r>
          </a:p>
          <a:p>
            <a:pPr lvl="0"/>
            <a:r>
              <a:rPr lang="ru-RU" sz="4000" dirty="0" smtClean="0"/>
              <a:t>Колониальное общество и хозяйственная жизнь</a:t>
            </a:r>
          </a:p>
          <a:p>
            <a:pPr lvl="0"/>
            <a:r>
              <a:rPr lang="ru-RU" sz="4000" dirty="0" smtClean="0"/>
              <a:t>Управление колониями</a:t>
            </a:r>
          </a:p>
          <a:p>
            <a:pPr marL="609600" indent="-609600" eaLnBrk="1" hangingPunct="1">
              <a:buFont typeface="Arial" charset="0"/>
              <a:buNone/>
            </a:pPr>
            <a:endParaRPr lang="ru-RU" altLang="de-DE" dirty="0" smtClean="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219200"/>
            <a:ext cx="4959096" cy="4906963"/>
          </a:xfrm>
        </p:spPr>
        <p:txBody>
          <a:bodyPr/>
          <a:lstStyle/>
          <a:p>
            <a:pPr marL="1588" indent="180975" eaLnBrk="1" hangingPunct="1">
              <a:buFont typeface="Arial" charset="0"/>
              <a:buNone/>
            </a:pPr>
            <a:r>
              <a:rPr lang="ru-RU" altLang="de-DE" sz="3200" b="1" u="sng" dirty="0" smtClean="0">
                <a:solidFill>
                  <a:schemeClr val="accent6">
                    <a:lumMod val="40000"/>
                    <a:lumOff val="6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1607г.</a:t>
            </a:r>
            <a:r>
              <a:rPr lang="ru-RU" altLang="de-DE" sz="3200" b="1" dirty="0" smtClean="0">
                <a:solidFill>
                  <a:schemeClr val="accent6">
                    <a:lumMod val="40000"/>
                    <a:lumOff val="6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altLang="de-DE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– первое английское поселение, форт Джеймс (</a:t>
            </a:r>
            <a:r>
              <a:rPr lang="ru-RU" altLang="de-DE" sz="3200" b="1" u="sng" dirty="0" err="1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Джеймстаун</a:t>
            </a:r>
            <a:r>
              <a:rPr lang="ru-RU" altLang="de-DE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).</a:t>
            </a:r>
          </a:p>
        </p:txBody>
      </p:sp>
      <p:pic>
        <p:nvPicPr>
          <p:cNvPr id="10245" name="Содержимое 3" descr="Металлическая табличка, обнаруженная на раскопках на месте первого английского поселения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05400" y="2514600"/>
            <a:ext cx="3108325" cy="22207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6" name="Прямоугольник 12"/>
          <p:cNvSpPr>
            <a:spLocks noChangeArrowheads="1"/>
          </p:cNvSpPr>
          <p:nvPr/>
        </p:nvSpPr>
        <p:spPr bwMode="auto">
          <a:xfrm>
            <a:off x="4190999" y="4953000"/>
            <a:ext cx="4953001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ru-RU" altLang="de-DE" dirty="0">
                <a:latin typeface="Calibri" pitchFamily="34" charset="0"/>
              </a:rPr>
              <a:t>Металлическая табличка, обнаруженная на раскопках на месте первого английского поселения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2133600" y="228600"/>
            <a:ext cx="57912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588" indent="180975" algn="ctr" eaLnBrk="1" hangingPunct="1">
              <a:buNone/>
            </a:pPr>
            <a:r>
              <a:rPr lang="ru-RU" altLang="de-DE" dirty="0" smtClean="0">
                <a:solidFill>
                  <a:srgbClr val="FF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altLang="de-DE" sz="3600" b="1" dirty="0" smtClean="0">
                <a:solidFill>
                  <a:srgbClr val="86EE6E"/>
                </a:solidFill>
                <a:latin typeface="Segoe Print" panose="02000600000000000000" pitchFamily="2" charset="0"/>
              </a:rPr>
              <a:t>1. Первые поселения и их жители</a:t>
            </a:r>
            <a:endParaRPr lang="ru-RU" altLang="de-DE" sz="3600" b="1" u="sng" dirty="0" smtClean="0">
              <a:solidFill>
                <a:srgbClr val="FFFF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Содержимое 6" descr="Джеймстаун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" y="160528"/>
            <a:ext cx="5799667" cy="3479800"/>
          </a:xfrm>
          <a:prstGeom prst="rect">
            <a:avLst/>
          </a:prstGeom>
        </p:spPr>
      </p:pic>
      <p:sp>
        <p:nvSpPr>
          <p:cNvPr id="6" name="Прямоугольник 10"/>
          <p:cNvSpPr>
            <a:spLocks noChangeArrowheads="1"/>
          </p:cNvSpPr>
          <p:nvPr/>
        </p:nvSpPr>
        <p:spPr bwMode="auto">
          <a:xfrm>
            <a:off x="685800" y="3657600"/>
            <a:ext cx="295116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ru-RU" altLang="de-DE">
                <a:latin typeface="Calibri" pitchFamily="34" charset="0"/>
              </a:rPr>
              <a:t>Форт Джеймс. 1607 г. </a:t>
            </a:r>
          </a:p>
        </p:txBody>
      </p:sp>
      <p:pic>
        <p:nvPicPr>
          <p:cNvPr id="7" name="Содержимое 8" descr="Первые американские колонисты. Основание Джеймстауна.jp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6962" y="2887856"/>
            <a:ext cx="5049838" cy="34875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Прямоугольник 8"/>
          <p:cNvSpPr>
            <a:spLocks noChangeArrowheads="1"/>
          </p:cNvSpPr>
          <p:nvPr/>
        </p:nvSpPr>
        <p:spPr bwMode="auto">
          <a:xfrm>
            <a:off x="1905000" y="6289357"/>
            <a:ext cx="723900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ru-RU" altLang="de-DE" dirty="0">
                <a:latin typeface="Calibri" pitchFamily="34" charset="0"/>
              </a:rPr>
              <a:t>Первые американские колонисты.  Основание </a:t>
            </a:r>
            <a:r>
              <a:rPr lang="ru-RU" altLang="de-DE" dirty="0" err="1">
                <a:latin typeface="Calibri" pitchFamily="34" charset="0"/>
              </a:rPr>
              <a:t>Джеймстауна</a:t>
            </a:r>
            <a:endParaRPr lang="ru-RU" altLang="de-DE" dirty="0">
              <a:latin typeface="Calibri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5535013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1"/>
          <p:cNvSpPr>
            <a:spLocks noChangeArrowheads="1"/>
          </p:cNvSpPr>
          <p:nvPr/>
        </p:nvSpPr>
        <p:spPr bwMode="auto">
          <a:xfrm>
            <a:off x="228600" y="526584"/>
            <a:ext cx="8610600" cy="29854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4400" b="1" dirty="0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Задание: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3600" b="1" dirty="0" smtClean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3600" b="1" dirty="0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прочитайте информацию в учебнике на</a:t>
            </a:r>
            <a:r>
              <a:rPr kumimoji="0" lang="ru-RU" sz="3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стр.208 и  ответьте на вопрос: кто мог покинуть Родину и по каким причинам?</a:t>
            </a:r>
            <a:endParaRPr kumimoji="0" lang="ru-RU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3074" name="Picture 2" descr="C:\Users\Учителя\Desktop\png-transparent-computer-icons-font-awesome-business-hand-business-hand-heart-people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00400" y="3657600"/>
            <a:ext cx="2933700" cy="29337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5535013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altLang="de-DE" dirty="0" smtClean="0"/>
              <a:t>Кто относится к первым переселенцам в Америку?</a:t>
            </a: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0" y="2286000"/>
            <a:ext cx="2362200" cy="12192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dirty="0">
                <a:solidFill>
                  <a:srgbClr val="FFFF00"/>
                </a:solidFill>
              </a:rPr>
              <a:t>Пуритане</a:t>
            </a: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1905000" y="3276600"/>
            <a:ext cx="2819400" cy="12192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dirty="0">
                <a:solidFill>
                  <a:srgbClr val="FFFF00"/>
                </a:solidFill>
              </a:rPr>
              <a:t>Безземельные крестьяне</a:t>
            </a: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6629400" y="5257800"/>
            <a:ext cx="2499360" cy="12192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dirty="0">
                <a:solidFill>
                  <a:srgbClr val="FFFF00"/>
                </a:solidFill>
              </a:rPr>
              <a:t>Преступники</a:t>
            </a: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4495800" y="4224528"/>
            <a:ext cx="2438400" cy="12192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dirty="0">
                <a:solidFill>
                  <a:srgbClr val="FFFF00"/>
                </a:solidFill>
              </a:rPr>
              <a:t>Безработные</a:t>
            </a:r>
          </a:p>
        </p:txBody>
      </p:sp>
      <p:pic>
        <p:nvPicPr>
          <p:cNvPr id="9" name="Picture 10" descr="Человечек-1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600" y="4420659"/>
            <a:ext cx="1167136" cy="21579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Скругленный прямоугольник 9"/>
          <p:cNvSpPr/>
          <p:nvPr/>
        </p:nvSpPr>
        <p:spPr>
          <a:xfrm>
            <a:off x="2362200" y="1600200"/>
            <a:ext cx="2362200" cy="12192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dirty="0" smtClean="0">
                <a:solidFill>
                  <a:srgbClr val="FFFF00"/>
                </a:solidFill>
              </a:rPr>
              <a:t>протестанты из Франции и Голландии</a:t>
            </a:r>
            <a:endParaRPr lang="ru-RU" sz="2800" dirty="0">
              <a:solidFill>
                <a:srgbClr val="FFFF00"/>
              </a:solidFill>
            </a:endParaRP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4724400" y="2743200"/>
            <a:ext cx="2362200" cy="12192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dirty="0" smtClean="0">
                <a:solidFill>
                  <a:srgbClr val="FFFF00"/>
                </a:solidFill>
              </a:rPr>
              <a:t>Бедняки</a:t>
            </a:r>
            <a:endParaRPr lang="ru-RU" sz="2800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  <p:bldP spid="7" grpId="0" animBg="1"/>
      <p:bldP spid="8" grpId="0" animBg="1"/>
      <p:bldP spid="10" grpId="0" animBg="1"/>
      <p:bldP spid="11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1"/>
          <p:cNvSpPr>
            <a:spLocks noChangeArrowheads="1"/>
          </p:cNvSpPr>
          <p:nvPr/>
        </p:nvSpPr>
        <p:spPr bwMode="auto">
          <a:xfrm>
            <a:off x="228600" y="-602396"/>
            <a:ext cx="8610600" cy="6370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5400" b="1" dirty="0" smtClean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5400" b="1" dirty="0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Пуритане </a:t>
            </a:r>
            <a:r>
              <a:rPr lang="ru-RU" sz="4400" b="1" dirty="0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–</a:t>
            </a:r>
          </a:p>
          <a:p>
            <a:pPr algn="ctr"/>
            <a:endParaRPr lang="ru-RU" sz="4400" b="1" dirty="0" smtClean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4400" b="1" dirty="0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английские протестанты, не признававшие авторитет официальной церкви, последователи кальвинизма в Англии в XVI—XVII веках.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5535013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0" y="4851400"/>
            <a:ext cx="91440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>
                <a:solidFill>
                  <a:srgbClr val="FFFF00"/>
                </a:solidFill>
              </a:rPr>
              <a:t>Утром 16 сентября 1620 года </a:t>
            </a:r>
            <a:r>
              <a:rPr lang="ru-RU" sz="2400" dirty="0" smtClean="0">
                <a:solidFill>
                  <a:srgbClr val="FFFF00"/>
                </a:solidFill>
              </a:rPr>
              <a:t>корабль «</a:t>
            </a:r>
            <a:r>
              <a:rPr lang="ru-RU" sz="2400" dirty="0" err="1" smtClean="0">
                <a:solidFill>
                  <a:srgbClr val="FFFF00"/>
                </a:solidFill>
              </a:rPr>
              <a:t>Мейфлауэр</a:t>
            </a:r>
            <a:r>
              <a:rPr lang="ru-RU" sz="2400" dirty="0" smtClean="0">
                <a:solidFill>
                  <a:srgbClr val="FFFF00"/>
                </a:solidFill>
              </a:rPr>
              <a:t>», </a:t>
            </a:r>
            <a:r>
              <a:rPr lang="ru-RU" sz="2400" dirty="0">
                <a:solidFill>
                  <a:srgbClr val="FFFF00"/>
                </a:solidFill>
              </a:rPr>
              <a:t>возглавляемый капитаном Кристофером </a:t>
            </a:r>
            <a:r>
              <a:rPr lang="ru-RU" sz="2400" dirty="0" smtClean="0">
                <a:solidFill>
                  <a:srgbClr val="FFFF00"/>
                </a:solidFill>
              </a:rPr>
              <a:t>Джонсом, </a:t>
            </a:r>
            <a:r>
              <a:rPr lang="ru-RU" sz="2400" dirty="0">
                <a:solidFill>
                  <a:srgbClr val="FFFF00"/>
                </a:solidFill>
              </a:rPr>
              <a:t>вышел из английского </a:t>
            </a:r>
            <a:r>
              <a:rPr lang="ru-RU" sz="2400" dirty="0" smtClean="0">
                <a:solidFill>
                  <a:srgbClr val="FFFF00"/>
                </a:solidFill>
              </a:rPr>
              <a:t>города. На его борту находились 102 пассажира.  Сами </a:t>
            </a:r>
            <a:r>
              <a:rPr lang="ru-RU" sz="2400" dirty="0">
                <a:solidFill>
                  <a:srgbClr val="FFFF00"/>
                </a:solidFill>
              </a:rPr>
              <a:t>себя они называли «пилигримами</a:t>
            </a:r>
            <a:r>
              <a:rPr lang="ru-RU" sz="2400" dirty="0" smtClean="0">
                <a:solidFill>
                  <a:srgbClr val="FFFF00"/>
                </a:solidFill>
              </a:rPr>
              <a:t>»…</a:t>
            </a:r>
            <a:endParaRPr lang="de-DE" sz="2400" dirty="0">
              <a:solidFill>
                <a:srgbClr val="FFFF00"/>
              </a:solidFill>
            </a:endParaRPr>
          </a:p>
        </p:txBody>
      </p:sp>
      <p:pic>
        <p:nvPicPr>
          <p:cNvPr id="2052" name="Picture 4" descr="https://upload.wikimedia.org/wikipedia/commons/4/4b/Mayflower_II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52" y="177800"/>
            <a:ext cx="4457349" cy="4754923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https://upload.wikimedia.org/wikipedia/commons/thumb/d/da/Embarkation_of_the_Pilgrims.jpg/1024px-Embarkation_of_the_Pilgrims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1" y="528104"/>
            <a:ext cx="4485431" cy="3916897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22671351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7" name="Содержимое 2"/>
          <p:cNvSpPr>
            <a:spLocks noGrp="1"/>
          </p:cNvSpPr>
          <p:nvPr>
            <p:ph sz="half" idx="1"/>
          </p:nvPr>
        </p:nvSpPr>
        <p:spPr>
          <a:xfrm>
            <a:off x="0" y="5156200"/>
            <a:ext cx="8763000" cy="1524000"/>
          </a:xfrm>
        </p:spPr>
        <p:txBody>
          <a:bodyPr/>
          <a:lstStyle/>
          <a:p>
            <a:pPr eaLnBrk="1" hangingPunct="1">
              <a:buNone/>
            </a:pPr>
            <a:r>
              <a:rPr lang="ru-RU" altLang="de-DE" sz="2400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</a:t>
            </a:r>
            <a:r>
              <a:rPr lang="ru-RU" altLang="de-DE" sz="2400" b="1" u="sng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11 ноября 1620г. </a:t>
            </a:r>
            <a:r>
              <a:rPr lang="ru-RU" altLang="de-DE" sz="2400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– корабль с переселенцами стал на якорь у мыса Код. Вскоре на этом месте колонисты начали строительство поселения Плимут.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841" y="76200"/>
            <a:ext cx="7388225" cy="50567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5" name="Содержимое 2"/>
          <p:cNvSpPr>
            <a:spLocks noGrp="1"/>
          </p:cNvSpPr>
          <p:nvPr>
            <p:ph sz="half" idx="1"/>
          </p:nvPr>
        </p:nvSpPr>
        <p:spPr>
          <a:xfrm>
            <a:off x="0" y="0"/>
            <a:ext cx="9220200" cy="2819400"/>
          </a:xfrm>
        </p:spPr>
        <p:txBody>
          <a:bodyPr/>
          <a:lstStyle/>
          <a:p>
            <a:pPr marL="85725" indent="719138" eaLnBrk="1" hangingPunct="1">
              <a:buFont typeface="Arial" charset="0"/>
              <a:buNone/>
            </a:pPr>
            <a:r>
              <a:rPr lang="ru-RU" altLang="de-DE" b="1" u="sng" dirty="0" smtClean="0">
                <a:solidFill>
                  <a:srgbClr val="FFFF00"/>
                </a:solidFill>
              </a:rPr>
              <a:t>ОТЦЫ – ПИЛИГРИМЫ </a:t>
            </a:r>
            <a:r>
              <a:rPr lang="ru-RU" altLang="de-DE" dirty="0" smtClean="0"/>
              <a:t>- название, закрепившееся в истории за англичанами, высадившимися  у мыса  Код. </a:t>
            </a:r>
          </a:p>
          <a:p>
            <a:pPr marL="85725" indent="719138" eaLnBrk="1" hangingPunct="1">
              <a:buFont typeface="Arial" charset="0"/>
              <a:buNone/>
            </a:pPr>
            <a:r>
              <a:rPr lang="ru-RU" altLang="de-DE" dirty="0" smtClean="0"/>
              <a:t>Это первые переселенцы, прибывшие для создания колоний в Северной Америке. </a:t>
            </a:r>
          </a:p>
          <a:p>
            <a:pPr marL="85725" indent="719138" eaLnBrk="1" hangingPunct="1">
              <a:buFont typeface="Arial" charset="0"/>
              <a:buNone/>
            </a:pPr>
            <a:r>
              <a:rPr lang="ru-RU" altLang="de-DE" b="1" dirty="0" smtClean="0"/>
              <a:t>Пилигрим</a:t>
            </a:r>
            <a:r>
              <a:rPr lang="ru-RU" altLang="de-DE" dirty="0" smtClean="0"/>
              <a:t> – странник, странствующий богомолец.</a:t>
            </a:r>
          </a:p>
        </p:txBody>
      </p:sp>
      <p:pic>
        <p:nvPicPr>
          <p:cNvPr id="6146" name="Picture 2" descr="https://avatars.mds.yandex.net/get-zen_doc/1337093/pub_5dce6dacaf919452a14ae14c_5dce6e455563ed655c35a0f3/scale_1200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0" y="2458042"/>
            <a:ext cx="4876800" cy="439995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Заголовок 1"/>
          <p:cNvSpPr>
            <a:spLocks noGrp="1"/>
          </p:cNvSpPr>
          <p:nvPr>
            <p:ph type="title"/>
          </p:nvPr>
        </p:nvSpPr>
        <p:spPr>
          <a:xfrm>
            <a:off x="152400" y="609600"/>
            <a:ext cx="8766048" cy="1955800"/>
          </a:xfrm>
        </p:spPr>
        <p:txBody>
          <a:bodyPr/>
          <a:lstStyle/>
          <a:p>
            <a:r>
              <a:rPr lang="ru-RU" altLang="de-DE" sz="4000" i="1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Прочитайте в парах документ в конце параграфа «Иначе было не выжить», стр.215-216</a:t>
            </a:r>
            <a:br>
              <a:rPr lang="ru-RU" altLang="de-DE" sz="4000" i="1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altLang="de-DE" sz="4000" i="1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Сделайте вывод</a:t>
            </a:r>
          </a:p>
        </p:txBody>
      </p:sp>
      <p:pic>
        <p:nvPicPr>
          <p:cNvPr id="4098" name="Picture 2" descr="C:\Users\Учителя\Desktop\eduapp_student_logi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90800" y="2895600"/>
            <a:ext cx="3962400" cy="39624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5" name="Содержимое 3" descr="карта Война за независимость английских колоний в Северной Америке и....gif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15241"/>
            <a:ext cx="6324600" cy="6531095"/>
          </a:xfrm>
        </p:spPr>
      </p:pic>
      <p:sp>
        <p:nvSpPr>
          <p:cNvPr id="18436" name="Содержимое 3"/>
          <p:cNvSpPr>
            <a:spLocks noGrp="1"/>
          </p:cNvSpPr>
          <p:nvPr>
            <p:ph sz="half" idx="2"/>
          </p:nvPr>
        </p:nvSpPr>
        <p:spPr>
          <a:xfrm>
            <a:off x="6400800" y="1066801"/>
            <a:ext cx="2667000" cy="4525963"/>
          </a:xfrm>
        </p:spPr>
        <p:txBody>
          <a:bodyPr/>
          <a:lstStyle/>
          <a:p>
            <a:pPr algn="ctr">
              <a:buFont typeface="Arial" charset="0"/>
              <a:buNone/>
            </a:pPr>
            <a:r>
              <a:rPr lang="ru-RU" altLang="de-DE" dirty="0" smtClean="0"/>
              <a:t>К середине </a:t>
            </a:r>
          </a:p>
          <a:p>
            <a:pPr algn="ctr">
              <a:buFont typeface="Arial" charset="0"/>
              <a:buNone/>
            </a:pPr>
            <a:r>
              <a:rPr lang="en-US" altLang="de-DE" dirty="0" smtClean="0"/>
              <a:t>XVIII</a:t>
            </a:r>
            <a:r>
              <a:rPr lang="ru-RU" altLang="de-DE" dirty="0" smtClean="0"/>
              <a:t> вв. – было  основано </a:t>
            </a:r>
          </a:p>
          <a:p>
            <a:pPr algn="ctr">
              <a:buFont typeface="Arial" charset="0"/>
              <a:buNone/>
            </a:pPr>
            <a:r>
              <a:rPr lang="ru-RU" altLang="de-DE" dirty="0" smtClean="0"/>
              <a:t>13 английских колоний.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s://i.pinimg.com/736x/13/11/fa/1311fa915740b2aa21bd915a55921e06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948024"/>
            <a:ext cx="5181600" cy="490997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15"/>
          <p:cNvSpPr>
            <a:spLocks noChangeArrowheads="1"/>
          </p:cNvSpPr>
          <p:nvPr/>
        </p:nvSpPr>
        <p:spPr bwMode="auto">
          <a:xfrm rot="10800000" flipV="1">
            <a:off x="6096" y="445044"/>
            <a:ext cx="8985504" cy="1077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ru-RU" altLang="de-DE" sz="3200" b="1" u="sng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Индейцы</a:t>
            </a:r>
            <a:r>
              <a:rPr lang="ru-RU" altLang="de-DE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- общее </a:t>
            </a:r>
            <a:r>
              <a:rPr lang="ru-RU" altLang="de-DE" sz="3200" dirty="0">
                <a:latin typeface="Arial" panose="020B0604020202020204" pitchFamily="34" charset="0"/>
                <a:cs typeface="Arial" panose="020B0604020202020204" pitchFamily="34" charset="0"/>
              </a:rPr>
              <a:t>название коренного населения </a:t>
            </a:r>
            <a:r>
              <a:rPr lang="ru-RU" altLang="de-DE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Америки.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5181600" y="2006600"/>
            <a:ext cx="3962400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hangingPunct="1"/>
            <a:r>
              <a:rPr lang="ru-RU" altLang="de-DE" sz="2400" i="1" dirty="0" smtClean="0">
                <a:latin typeface="Arial" panose="020B0604020202020204" pitchFamily="34" charset="0"/>
                <a:cs typeface="Arial" panose="020B0604020202020204" pitchFamily="34" charset="0"/>
              </a:rPr>
              <a:t>Название «индейцы» </a:t>
            </a:r>
            <a:r>
              <a:rPr lang="ru-RU" altLang="de-DE" sz="2400" i="1" dirty="0">
                <a:latin typeface="Arial" panose="020B0604020202020204" pitchFamily="34" charset="0"/>
                <a:cs typeface="Arial" panose="020B0604020202020204" pitchFamily="34" charset="0"/>
              </a:rPr>
              <a:t>возникло от ошибочного представления первых европейских мореплавателей </a:t>
            </a:r>
            <a:r>
              <a:rPr lang="ru-RU" altLang="de-DE" sz="2400" i="1" dirty="0" smtClean="0">
                <a:latin typeface="Arial" panose="020B0604020202020204" pitchFamily="34" charset="0"/>
                <a:cs typeface="Arial" panose="020B0604020202020204" pitchFamily="34" charset="0"/>
              </a:rPr>
              <a:t>(Колумба </a:t>
            </a:r>
            <a:r>
              <a:rPr lang="ru-RU" altLang="de-DE" sz="2400" i="1" dirty="0">
                <a:latin typeface="Arial" panose="020B0604020202020204" pitchFamily="34" charset="0"/>
                <a:cs typeface="Arial" panose="020B0604020202020204" pitchFamily="34" charset="0"/>
              </a:rPr>
              <a:t>и др.) конца XV в., считавших открытые ими </a:t>
            </a:r>
            <a:r>
              <a:rPr lang="ru-RU" altLang="de-DE" sz="2400" i="1" dirty="0" smtClean="0">
                <a:latin typeface="Arial" panose="020B0604020202020204" pitchFamily="34" charset="0"/>
                <a:cs typeface="Arial" panose="020B0604020202020204" pitchFamily="34" charset="0"/>
              </a:rPr>
              <a:t>земли </a:t>
            </a:r>
            <a:r>
              <a:rPr lang="ru-RU" altLang="de-DE" sz="2400" i="1" dirty="0">
                <a:latin typeface="Arial" panose="020B0604020202020204" pitchFamily="34" charset="0"/>
                <a:cs typeface="Arial" panose="020B0604020202020204" pitchFamily="34" charset="0"/>
              </a:rPr>
              <a:t>Индией.</a:t>
            </a:r>
          </a:p>
        </p:txBody>
      </p:sp>
    </p:spTree>
    <p:extLst>
      <p:ext uri="{BB962C8B-B14F-4D97-AF65-F5344CB8AC3E}">
        <p14:creationId xmlns="" xmlns:p14="http://schemas.microsoft.com/office/powerpoint/2010/main" val="13931606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altLang="de-DE" dirty="0">
                <a:latin typeface="Calibri" pitchFamily="34" charset="0"/>
              </a:rPr>
              <a:t>Расселение индейских племен </a:t>
            </a:r>
            <a:br>
              <a:rPr lang="ru-RU" altLang="de-DE" dirty="0">
                <a:latin typeface="Calibri" pitchFamily="34" charset="0"/>
              </a:rPr>
            </a:br>
            <a:r>
              <a:rPr lang="ru-RU" altLang="de-DE" dirty="0">
                <a:latin typeface="Calibri" pitchFamily="34" charset="0"/>
              </a:rPr>
              <a:t>в Северной </a:t>
            </a:r>
            <a:r>
              <a:rPr lang="ru-RU" altLang="de-DE" dirty="0" smtClean="0">
                <a:latin typeface="Calibri" pitchFamily="34" charset="0"/>
              </a:rPr>
              <a:t>Америке:</a:t>
            </a:r>
            <a:endParaRPr lang="ru-RU" altLang="de-DE" dirty="0" smtClean="0"/>
          </a:p>
        </p:txBody>
      </p:sp>
      <p:pic>
        <p:nvPicPr>
          <p:cNvPr id="9219" name="Содержимое 3" descr="http://lesson-history.narod.ru/map/ind-amer.gif"/>
          <p:cNvPicPr>
            <a:picLocks noGrp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23824" y="1946275"/>
            <a:ext cx="5591177" cy="4911725"/>
          </a:xfrm>
        </p:spPr>
      </p:pic>
      <p:pic>
        <p:nvPicPr>
          <p:cNvPr id="8197" name="Рисунок 5" descr="ирокез.jp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53112" y="1854200"/>
            <a:ext cx="1614488" cy="2895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8" name="Прямоугольник 6"/>
          <p:cNvSpPr>
            <a:spLocks noChangeArrowheads="1"/>
          </p:cNvSpPr>
          <p:nvPr/>
        </p:nvSpPr>
        <p:spPr bwMode="auto">
          <a:xfrm>
            <a:off x="6062306" y="4663757"/>
            <a:ext cx="1100494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ru-RU" altLang="de-DE" dirty="0">
                <a:latin typeface="Calibri" pitchFamily="34" charset="0"/>
              </a:rPr>
              <a:t>Ирокезы </a:t>
            </a:r>
          </a:p>
        </p:txBody>
      </p:sp>
      <p:pic>
        <p:nvPicPr>
          <p:cNvPr id="8199" name="Рисунок 7" descr="алголк.jpg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48550" y="3429000"/>
            <a:ext cx="177165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200" name="Прямоугольник 8"/>
          <p:cNvSpPr>
            <a:spLocks noChangeArrowheads="1"/>
          </p:cNvSpPr>
          <p:nvPr/>
        </p:nvSpPr>
        <p:spPr bwMode="auto">
          <a:xfrm>
            <a:off x="7600950" y="5765800"/>
            <a:ext cx="161925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ru-RU" altLang="de-DE" dirty="0">
                <a:latin typeface="Calibri" pitchFamily="34" charset="0"/>
              </a:rPr>
              <a:t>    </a:t>
            </a:r>
            <a:r>
              <a:rPr lang="ru-RU" altLang="de-DE" dirty="0" err="1">
                <a:latin typeface="Calibri" pitchFamily="34" charset="0"/>
              </a:rPr>
              <a:t>Алгонкины</a:t>
            </a:r>
            <a:endParaRPr lang="ru-RU" altLang="de-DE" dirty="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5" name="Рисунок 5" descr="Традиционное оружие  Томагавк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2" y="1524000"/>
            <a:ext cx="2112963" cy="1828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6" name="Рисунок 6" descr="ИНДЕЙЦЫ-АЛГОНКИНЫ.jp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3962401"/>
            <a:ext cx="2381250" cy="26479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7" name="Рисунок 7" descr="пирога.jpg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42356" y="4445001"/>
            <a:ext cx="2625244" cy="17557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200" name="Прямоугольник 10"/>
          <p:cNvSpPr>
            <a:spLocks noChangeArrowheads="1"/>
          </p:cNvSpPr>
          <p:nvPr/>
        </p:nvSpPr>
        <p:spPr bwMode="auto">
          <a:xfrm>
            <a:off x="5867402" y="6064648"/>
            <a:ext cx="111819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ru-RU" altLang="de-DE" sz="2400" dirty="0">
                <a:latin typeface="Calibri" pitchFamily="34" charset="0"/>
              </a:rPr>
              <a:t>Пирога</a:t>
            </a:r>
          </a:p>
        </p:txBody>
      </p:sp>
      <p:sp>
        <p:nvSpPr>
          <p:cNvPr id="8201" name="Прямоугольник 11"/>
          <p:cNvSpPr>
            <a:spLocks noChangeArrowheads="1"/>
          </p:cNvSpPr>
          <p:nvPr/>
        </p:nvSpPr>
        <p:spPr bwMode="auto">
          <a:xfrm>
            <a:off x="304800" y="3505200"/>
            <a:ext cx="137160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ru-RU" altLang="de-DE">
                <a:latin typeface="Calibri" pitchFamily="34" charset="0"/>
              </a:rPr>
              <a:t>Томагавк</a:t>
            </a:r>
          </a:p>
        </p:txBody>
      </p:sp>
      <p:sp>
        <p:nvSpPr>
          <p:cNvPr id="8202" name="Прямоугольник 12"/>
          <p:cNvSpPr>
            <a:spLocks noChangeArrowheads="1"/>
          </p:cNvSpPr>
          <p:nvPr/>
        </p:nvSpPr>
        <p:spPr bwMode="auto">
          <a:xfrm>
            <a:off x="2590801" y="5969001"/>
            <a:ext cx="198515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ru-RU" altLang="de-DE" sz="2400">
                <a:latin typeface="Calibri" pitchFamily="34" charset="0"/>
              </a:rPr>
              <a:t>Типи (вигвам)</a:t>
            </a:r>
          </a:p>
        </p:txBody>
      </p:sp>
      <p:pic>
        <p:nvPicPr>
          <p:cNvPr id="8203" name="Содержимое 6" descr="Ирокезы 2.jpg"/>
          <p:cNvPicPr>
            <a:picLocks noGrp="1" noChangeAspect="1"/>
          </p:cNvPicPr>
          <p:nvPr>
            <p:ph sz="half" idx="4294967295"/>
          </p:nvPr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543345" y="584200"/>
            <a:ext cx="4778179" cy="2921000"/>
          </a:xfrm>
        </p:spPr>
      </p:pic>
      <p:pic>
        <p:nvPicPr>
          <p:cNvPr id="8204" name="Рисунок 14" descr="Тотемный столб инрдейцев.jpg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1531112"/>
            <a:ext cx="1428750" cy="3362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205" name="Прямоугольник 16"/>
          <p:cNvSpPr>
            <a:spLocks noChangeArrowheads="1"/>
          </p:cNvSpPr>
          <p:nvPr/>
        </p:nvSpPr>
        <p:spPr bwMode="auto">
          <a:xfrm>
            <a:off x="7696200" y="4986735"/>
            <a:ext cx="1370014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ru-RU" altLang="de-DE" dirty="0">
                <a:latin typeface="Calibri" pitchFamily="34" charset="0"/>
              </a:rPr>
              <a:t>Тотемный столб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Заголовок 1"/>
          <p:cNvSpPr>
            <a:spLocks noGrp="1"/>
          </p:cNvSpPr>
          <p:nvPr>
            <p:ph type="title"/>
          </p:nvPr>
        </p:nvSpPr>
        <p:spPr>
          <a:xfrm>
            <a:off x="225552" y="1981200"/>
            <a:ext cx="8766048" cy="1955800"/>
          </a:xfrm>
        </p:spPr>
        <p:txBody>
          <a:bodyPr/>
          <a:lstStyle/>
          <a:p>
            <a:r>
              <a:rPr lang="ru-RU" altLang="de-DE" sz="4000" i="1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Как складывались отношения между переселенцами и индейцами?</a:t>
            </a:r>
          </a:p>
        </p:txBody>
      </p:sp>
      <p:pic>
        <p:nvPicPr>
          <p:cNvPr id="5" name="Picture 10" descr="Человечек-1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600" y="4420659"/>
            <a:ext cx="1167136" cy="21579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https://upload.wikimedia.org/wikipedia/commons/6/6e/Squantohowwellthecornprospered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6200" y="1170240"/>
            <a:ext cx="2438400" cy="436006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2286000" y="-25400"/>
            <a:ext cx="6781800" cy="5016758"/>
          </a:xfrm>
          <a:prstGeom prst="rect">
            <a:avLst/>
          </a:prstGeom>
          <a:solidFill>
            <a:schemeClr val="tx1"/>
          </a:solidFill>
        </p:spPr>
        <p:txBody>
          <a:bodyPr wrap="square">
            <a:spAutoFit/>
          </a:bodyPr>
          <a:lstStyle/>
          <a:p>
            <a:r>
              <a:rPr lang="ru-RU" sz="2000" dirty="0" smtClean="0">
                <a:solidFill>
                  <a:schemeClr val="bg1"/>
                </a:solidFill>
              </a:rPr>
              <a:t>Зимовали колонисты </a:t>
            </a:r>
            <a:r>
              <a:rPr lang="ru-RU" sz="2000" dirty="0">
                <a:solidFill>
                  <a:schemeClr val="bg1"/>
                </a:solidFill>
              </a:rPr>
              <a:t>на корабле, страдая от холода и болезней. Лишь половина прибывших пережила тяжелую первую зиму. Однако остальные не пали духом. Индеец по имени </a:t>
            </a:r>
            <a:r>
              <a:rPr lang="ru-RU" sz="2000" dirty="0" err="1">
                <a:solidFill>
                  <a:schemeClr val="bg1"/>
                </a:solidFill>
              </a:rPr>
              <a:t>Тискуантум</a:t>
            </a:r>
            <a:r>
              <a:rPr lang="ru-RU" sz="2000" dirty="0">
                <a:solidFill>
                  <a:schemeClr val="bg1"/>
                </a:solidFill>
              </a:rPr>
              <a:t>, которого пилигримы называли </a:t>
            </a:r>
            <a:r>
              <a:rPr lang="ru-RU" sz="2000" dirty="0" err="1" smtClean="0">
                <a:solidFill>
                  <a:schemeClr val="bg1"/>
                </a:solidFill>
              </a:rPr>
              <a:t>Скванто</a:t>
            </a:r>
            <a:r>
              <a:rPr lang="ru-RU" sz="2000" dirty="0" smtClean="0">
                <a:solidFill>
                  <a:schemeClr val="bg1"/>
                </a:solidFill>
              </a:rPr>
              <a:t>, научил </a:t>
            </a:r>
            <a:r>
              <a:rPr lang="ru-RU" sz="2000" dirty="0">
                <a:solidFill>
                  <a:schemeClr val="bg1"/>
                </a:solidFill>
              </a:rPr>
              <a:t>их выращивать маис и тыкву и показал, где ловится рыба и водится дичь. С его помощью пилигримы выжили в диком незнакомом краю, и оценили </a:t>
            </a:r>
            <a:r>
              <a:rPr lang="ru-RU" sz="2000" dirty="0" err="1">
                <a:solidFill>
                  <a:schemeClr val="bg1"/>
                </a:solidFill>
              </a:rPr>
              <a:t>Скванто</a:t>
            </a:r>
            <a:r>
              <a:rPr lang="ru-RU" sz="2000" dirty="0">
                <a:solidFill>
                  <a:schemeClr val="bg1"/>
                </a:solidFill>
              </a:rPr>
              <a:t> как помощника, нежданно посланного Богом для их блага. На следующий год колонисты сумели обеспечить себя зерном на зиму. По этому поводу губернатор колонии </a:t>
            </a:r>
            <a:r>
              <a:rPr lang="ru-RU" sz="2000" dirty="0" err="1">
                <a:solidFill>
                  <a:schemeClr val="bg1"/>
                </a:solidFill>
              </a:rPr>
              <a:t>Брэдфорд</a:t>
            </a:r>
            <a:r>
              <a:rPr lang="ru-RU" sz="2000" dirty="0">
                <a:solidFill>
                  <a:schemeClr val="bg1"/>
                </a:solidFill>
              </a:rPr>
              <a:t> объявил один день днем благодарения Богу. Этот обычай позже распространился по всем колониям Новой Англии, а в 1789 году первый президент США Джордж Вашингтон объявил 26 ноября общенациональным Днем Благодарения.</a:t>
            </a:r>
            <a:endParaRPr lang="de-DE" sz="2000" dirty="0">
              <a:solidFill>
                <a:schemeClr val="bg1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51816" y="5530305"/>
            <a:ext cx="223418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err="1">
                <a:solidFill>
                  <a:srgbClr val="FFFF00"/>
                </a:solidFill>
              </a:rPr>
              <a:t>Скванто</a:t>
            </a:r>
            <a:r>
              <a:rPr lang="ru-RU" dirty="0">
                <a:solidFill>
                  <a:srgbClr val="FFFF00"/>
                </a:solidFill>
              </a:rPr>
              <a:t> обучает колонистов</a:t>
            </a:r>
            <a:endParaRPr lang="de-DE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42299117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0" y="444581"/>
            <a:ext cx="9144000" cy="3785652"/>
          </a:xfrm>
          <a:prstGeom prst="rect">
            <a:avLst/>
          </a:prstGeom>
          <a:solidFill>
            <a:schemeClr val="tx1"/>
          </a:solidFill>
        </p:spPr>
        <p:txBody>
          <a:bodyPr wrap="square">
            <a:spAutoFit/>
          </a:bodyPr>
          <a:lstStyle/>
          <a:p>
            <a:r>
              <a:rPr lang="ru-RU" sz="2400" dirty="0">
                <a:solidFill>
                  <a:schemeClr val="bg1"/>
                </a:solidFill>
              </a:rPr>
              <a:t>Пока колонистов было мало, индейцы относились к ним как к друзьям. Именно индейцы научили пришельцев, как расчищать первобытные леса и делать землю пригодной для обработки. Они же научили белых сеять маис и табак, горох и бобы, тыкву и кабачки, дыню и огурцы, готовить кленовый сахар: охотиться на диких животных, ставить на них капканы и выделывать их шкуры: делать челны из берёзовой коры (без этих челнов колонистам никогда бы не удалось проникнуть в дикие чаши): печь съедобных моллюсков на взморье. Тропинки индейцев стали дорогами колонистов. </a:t>
            </a:r>
            <a:endParaRPr lang="ru-RU" sz="2400" b="1" i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40594572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0" y="-25400"/>
            <a:ext cx="9144000" cy="2862322"/>
          </a:xfrm>
          <a:prstGeom prst="rect">
            <a:avLst/>
          </a:prstGeom>
          <a:solidFill>
            <a:schemeClr val="tx1"/>
          </a:solidFill>
        </p:spPr>
        <p:txBody>
          <a:bodyPr wrap="square">
            <a:spAutoFit/>
          </a:bodyPr>
          <a:lstStyle/>
          <a:p>
            <a:r>
              <a:rPr lang="ru-RU" sz="2000" dirty="0">
                <a:solidFill>
                  <a:schemeClr val="bg1"/>
                </a:solidFill>
              </a:rPr>
              <a:t>Колонисты стали захватывать леса, в которых охотились </a:t>
            </a:r>
            <a:r>
              <a:rPr lang="ru-RU" sz="2000" dirty="0" smtClean="0">
                <a:solidFill>
                  <a:schemeClr val="bg1"/>
                </a:solidFill>
              </a:rPr>
              <a:t>индейцы. </a:t>
            </a:r>
            <a:r>
              <a:rPr lang="ru-RU" sz="2000" dirty="0">
                <a:solidFill>
                  <a:schemeClr val="bg1"/>
                </a:solidFill>
              </a:rPr>
              <a:t>Торговцы за </a:t>
            </a:r>
            <a:r>
              <a:rPr lang="ru-RU" sz="2000" dirty="0" smtClean="0">
                <a:solidFill>
                  <a:schemeClr val="bg1"/>
                </a:solidFill>
              </a:rPr>
              <a:t>фабричные </a:t>
            </a:r>
            <a:r>
              <a:rPr lang="ru-RU" sz="2000" dirty="0">
                <a:solidFill>
                  <a:schemeClr val="bg1"/>
                </a:solidFill>
              </a:rPr>
              <a:t>товары покупали у индейцев ценнейшую пушнину. Современник писал: «За порцию рома, стоимостью в </a:t>
            </a:r>
            <a:r>
              <a:rPr lang="ru-RU" sz="2000" dirty="0" err="1">
                <a:solidFill>
                  <a:schemeClr val="bg1"/>
                </a:solidFill>
              </a:rPr>
              <a:t>полшиллинга</a:t>
            </a:r>
            <a:r>
              <a:rPr lang="ru-RU" sz="2000" dirty="0">
                <a:solidFill>
                  <a:schemeClr val="bg1"/>
                </a:solidFill>
              </a:rPr>
              <a:t>, можно купить у них </a:t>
            </a:r>
            <a:r>
              <a:rPr lang="ru-RU" sz="2000" dirty="0" smtClean="0">
                <a:solidFill>
                  <a:schemeClr val="bg1"/>
                </a:solidFill>
              </a:rPr>
              <a:t>мех, </a:t>
            </a:r>
            <a:r>
              <a:rPr lang="ru-RU" sz="2000" dirty="0">
                <a:solidFill>
                  <a:schemeClr val="bg1"/>
                </a:solidFill>
              </a:rPr>
              <a:t>который не получить в обмен на другой товар даже стоимостью в 15 шиллингов» (остров, на котором теперь расположена центральная часть Нью-Йорка, был </a:t>
            </a:r>
            <a:r>
              <a:rPr lang="ru-RU" sz="2000" dirty="0" smtClean="0">
                <a:solidFill>
                  <a:schemeClr val="bg1"/>
                </a:solidFill>
              </a:rPr>
              <a:t>куплен </a:t>
            </a:r>
            <a:r>
              <a:rPr lang="ru-RU" sz="2000" dirty="0">
                <a:solidFill>
                  <a:schemeClr val="bg1"/>
                </a:solidFill>
              </a:rPr>
              <a:t>за набор ножей и </a:t>
            </a:r>
            <a:r>
              <a:rPr lang="ru-RU" sz="2000" dirty="0" smtClean="0">
                <a:solidFill>
                  <a:schemeClr val="bg1"/>
                </a:solidFill>
              </a:rPr>
              <a:t>бус, </a:t>
            </a:r>
            <a:r>
              <a:rPr lang="ru-RU" sz="2000" dirty="0">
                <a:solidFill>
                  <a:schemeClr val="bg1"/>
                </a:solidFill>
              </a:rPr>
              <a:t>стоивших всего 24 доллара). Такая политика </a:t>
            </a:r>
            <a:r>
              <a:rPr lang="ru-RU" sz="2000" dirty="0" smtClean="0">
                <a:solidFill>
                  <a:schemeClr val="bg1"/>
                </a:solidFill>
              </a:rPr>
              <a:t>поселенцев </a:t>
            </a:r>
            <a:r>
              <a:rPr lang="ru-RU" sz="2000" dirty="0">
                <a:solidFill>
                  <a:schemeClr val="bg1"/>
                </a:solidFill>
              </a:rPr>
              <a:t>вызвала возмущение индейцев и подтолкнула их к борьбе, которая кончилась истреблением коренного населения.</a:t>
            </a:r>
          </a:p>
        </p:txBody>
      </p:sp>
      <p:pic>
        <p:nvPicPr>
          <p:cNvPr id="8194" name="Picture 2" descr="https://avatars.mds.yandex.net/get-zen_doc/1222191/pub_5befda23d9421400aac620b2_5befda3a397b4000aa7addc4/scale_1200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3200400"/>
            <a:ext cx="6858000" cy="310896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21265217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Заголовок 1"/>
          <p:cNvSpPr>
            <a:spLocks noGrp="1"/>
          </p:cNvSpPr>
          <p:nvPr>
            <p:ph type="title"/>
          </p:nvPr>
        </p:nvSpPr>
        <p:spPr>
          <a:xfrm>
            <a:off x="152400" y="-127000"/>
            <a:ext cx="8534400" cy="1427163"/>
          </a:xfrm>
        </p:spPr>
        <p:txBody>
          <a:bodyPr/>
          <a:lstStyle/>
          <a:p>
            <a:pPr eaLnBrk="1" hangingPunct="1"/>
            <a:r>
              <a:rPr lang="ru-RU" altLang="de-DE" sz="4000" b="1" dirty="0">
                <a:solidFill>
                  <a:srgbClr val="86EE6E"/>
                </a:solidFill>
                <a:latin typeface="Segoe Print" panose="02000600000000000000" pitchFamily="2" charset="0"/>
              </a:rPr>
              <a:t>2</a:t>
            </a:r>
            <a:r>
              <a:rPr lang="ru-RU" altLang="de-DE" sz="4000" b="1" dirty="0" smtClean="0">
                <a:solidFill>
                  <a:srgbClr val="86EE6E"/>
                </a:solidFill>
                <a:latin typeface="Segoe Print" panose="02000600000000000000" pitchFamily="2" charset="0"/>
              </a:rPr>
              <a:t>. Колониальное общество и хозяйственная жизнь</a:t>
            </a:r>
          </a:p>
        </p:txBody>
      </p:sp>
      <p:sp>
        <p:nvSpPr>
          <p:cNvPr id="20483" name="Содержимое 2"/>
          <p:cNvSpPr>
            <a:spLocks noGrp="1"/>
          </p:cNvSpPr>
          <p:nvPr>
            <p:ph sz="half" idx="1"/>
          </p:nvPr>
        </p:nvSpPr>
        <p:spPr>
          <a:xfrm>
            <a:off x="0" y="1422400"/>
            <a:ext cx="6324600" cy="5461000"/>
          </a:xfrm>
        </p:spPr>
        <p:txBody>
          <a:bodyPr/>
          <a:lstStyle/>
          <a:p>
            <a:pPr eaLnBrk="1" hangingPunct="1"/>
            <a:r>
              <a:rPr lang="ru-RU" altLang="de-DE" dirty="0" smtClean="0"/>
              <a:t>Плантаторы – землевладельцы (южные колонии)</a:t>
            </a:r>
          </a:p>
          <a:p>
            <a:pPr eaLnBrk="1" hangingPunct="1"/>
            <a:r>
              <a:rPr lang="ru-RU" altLang="de-DE" dirty="0" smtClean="0"/>
              <a:t>Предприниматели</a:t>
            </a:r>
          </a:p>
          <a:p>
            <a:pPr eaLnBrk="1" hangingPunct="1"/>
            <a:r>
              <a:rPr lang="ru-RU" altLang="de-DE" dirty="0" smtClean="0"/>
              <a:t>Фермеры (северные колонии)</a:t>
            </a:r>
          </a:p>
          <a:p>
            <a:pPr eaLnBrk="1" hangingPunct="1"/>
            <a:r>
              <a:rPr lang="ru-RU" altLang="de-DE" dirty="0" smtClean="0"/>
              <a:t>Наемные рабочие</a:t>
            </a:r>
          </a:p>
          <a:p>
            <a:pPr eaLnBrk="1" hangingPunct="1"/>
            <a:r>
              <a:rPr lang="ru-RU" altLang="de-DE" dirty="0" smtClean="0"/>
              <a:t>«Законтрактованные слуги» (белые рабы)</a:t>
            </a:r>
          </a:p>
          <a:p>
            <a:pPr eaLnBrk="1" hangingPunct="1"/>
            <a:r>
              <a:rPr lang="ru-RU" altLang="de-DE" dirty="0" smtClean="0"/>
              <a:t>Негры - рабы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372226" y="2311400"/>
            <a:ext cx="2543175" cy="2895600"/>
          </a:xfrm>
        </p:spPr>
        <p:txBody>
          <a:bodyPr/>
          <a:lstStyle/>
          <a:p>
            <a:r>
              <a:rPr lang="ru-RU" altLang="de-DE" dirty="0" smtClean="0">
                <a:solidFill>
                  <a:srgbClr val="FFFF00"/>
                </a:solidFill>
              </a:rPr>
              <a:t>Разный доход</a:t>
            </a:r>
          </a:p>
          <a:p>
            <a:r>
              <a:rPr lang="ru-RU" altLang="de-DE" dirty="0" smtClean="0">
                <a:solidFill>
                  <a:srgbClr val="FFFF00"/>
                </a:solidFill>
              </a:rPr>
              <a:t>Разное социальное положение</a:t>
            </a:r>
          </a:p>
        </p:txBody>
      </p:sp>
      <p:pic>
        <p:nvPicPr>
          <p:cNvPr id="9218" name="Picture 2" descr="http://marcopolocigars.com/upload/iblock/fdf/fdf9a306342fdb73fa5b1498f88e68f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1143000"/>
            <a:ext cx="8181736" cy="5413473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3" name="Содержимое 2"/>
          <p:cNvSpPr>
            <a:spLocks noGrp="1"/>
          </p:cNvSpPr>
          <p:nvPr>
            <p:ph sz="half" idx="1"/>
          </p:nvPr>
        </p:nvSpPr>
        <p:spPr>
          <a:xfrm>
            <a:off x="1981200" y="1600200"/>
            <a:ext cx="4876800" cy="2286000"/>
          </a:xfrm>
        </p:spPr>
        <p:txBody>
          <a:bodyPr/>
          <a:lstStyle/>
          <a:p>
            <a:pPr>
              <a:defRPr/>
            </a:pPr>
            <a:endParaRPr lang="ru-RU" dirty="0" smtClean="0"/>
          </a:p>
          <a:p>
            <a:pPr>
              <a:defRPr/>
            </a:pPr>
            <a:r>
              <a:rPr lang="ru-RU" dirty="0" smtClean="0"/>
              <a:t>Сельское хозяйство,</a:t>
            </a:r>
          </a:p>
          <a:p>
            <a:pPr>
              <a:defRPr/>
            </a:pPr>
            <a:r>
              <a:rPr lang="ru-RU" dirty="0" smtClean="0"/>
              <a:t>Торговля;</a:t>
            </a:r>
          </a:p>
          <a:p>
            <a:pPr>
              <a:defRPr/>
            </a:pPr>
            <a:r>
              <a:rPr lang="ru-RU" dirty="0" smtClean="0"/>
              <a:t>Мелкая промышленность</a:t>
            </a:r>
          </a:p>
        </p:txBody>
      </p:sp>
      <p:sp>
        <p:nvSpPr>
          <p:cNvPr id="5" name="Овал 4"/>
          <p:cNvSpPr/>
          <p:nvPr/>
        </p:nvSpPr>
        <p:spPr>
          <a:xfrm>
            <a:off x="1143000" y="381000"/>
            <a:ext cx="5943600" cy="13716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800" b="1" dirty="0" smtClean="0">
                <a:solidFill>
                  <a:srgbClr val="FFFF00"/>
                </a:solidFill>
              </a:rPr>
              <a:t>Занятия жителей колоний:</a:t>
            </a:r>
            <a:endParaRPr lang="ru-RU" sz="2800" b="1" dirty="0">
              <a:solidFill>
                <a:srgbClr val="FFFF00"/>
              </a:solidFill>
            </a:endParaRPr>
          </a:p>
        </p:txBody>
      </p:sp>
      <p:sp>
        <p:nvSpPr>
          <p:cNvPr id="6" name="Содержимое 5"/>
          <p:cNvSpPr>
            <a:spLocks noGrp="1"/>
          </p:cNvSpPr>
          <p:nvPr>
            <p:ph sz="half" idx="2"/>
          </p:nvPr>
        </p:nvSpPr>
        <p:spPr>
          <a:xfrm>
            <a:off x="685800" y="3886200"/>
            <a:ext cx="8229600" cy="2743200"/>
          </a:xfrm>
        </p:spPr>
        <p:txBody>
          <a:bodyPr/>
          <a:lstStyle/>
          <a:p>
            <a:pPr>
              <a:buNone/>
            </a:pPr>
            <a:r>
              <a:rPr lang="ru-RU" b="1" dirty="0" smtClean="0"/>
              <a:t>Северные штаты </a:t>
            </a:r>
            <a:r>
              <a:rPr lang="ru-RU" dirty="0" smtClean="0"/>
              <a:t>- мануфактурная промышленность (прядильные, ткацкие, железоделательные мануфактуры).</a:t>
            </a:r>
          </a:p>
          <a:p>
            <a:pPr>
              <a:buNone/>
            </a:pPr>
            <a:endParaRPr lang="ru-RU" b="1" dirty="0" smtClean="0"/>
          </a:p>
          <a:p>
            <a:pPr>
              <a:buNone/>
            </a:pPr>
            <a:r>
              <a:rPr lang="ru-RU" b="1" dirty="0" smtClean="0"/>
              <a:t>Южные штаты </a:t>
            </a:r>
            <a:r>
              <a:rPr lang="ru-RU" dirty="0" smtClean="0"/>
              <a:t>– плантации хлопка, табака и риса.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Заголовок 1"/>
          <p:cNvSpPr>
            <a:spLocks noGrp="1"/>
          </p:cNvSpPr>
          <p:nvPr>
            <p:ph type="title"/>
          </p:nvPr>
        </p:nvSpPr>
        <p:spPr>
          <a:xfrm>
            <a:off x="0" y="762000"/>
            <a:ext cx="8766048" cy="1955800"/>
          </a:xfrm>
        </p:spPr>
        <p:txBody>
          <a:bodyPr/>
          <a:lstStyle/>
          <a:p>
            <a:r>
              <a:rPr lang="ru-RU" altLang="de-DE" sz="4000" i="1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Использовали труд индейцев (в меньшей степени) и переселенцев из Европы, а также труд африканцев – рабов и законтрактованных слуг.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295400" y="3581400"/>
            <a:ext cx="6629400" cy="21852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dirty="0" smtClean="0"/>
              <a:t>Кто такие законтрактованные слуги?</a:t>
            </a:r>
          </a:p>
          <a:p>
            <a:pPr algn="ctr"/>
            <a:endParaRPr lang="ru-RU" sz="2800" dirty="0" smtClean="0"/>
          </a:p>
          <a:p>
            <a:pPr algn="ctr"/>
            <a:r>
              <a:rPr lang="ru-RU" sz="2800" dirty="0" smtClean="0"/>
              <a:t>Ответ найдите в учебнике на стр. 210</a:t>
            </a:r>
            <a:endParaRPr lang="ru-RU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Заголовок 1"/>
          <p:cNvSpPr>
            <a:spLocks noGrp="1"/>
          </p:cNvSpPr>
          <p:nvPr>
            <p:ph type="title"/>
          </p:nvPr>
        </p:nvSpPr>
        <p:spPr>
          <a:xfrm>
            <a:off x="0" y="1676400"/>
            <a:ext cx="8766048" cy="1955800"/>
          </a:xfrm>
        </p:spPr>
        <p:txBody>
          <a:bodyPr/>
          <a:lstStyle/>
          <a:p>
            <a:r>
              <a:rPr lang="ru-RU" sz="4000" b="1" i="1" dirty="0" smtClean="0"/>
              <a:t>Законтрактованные слуги </a:t>
            </a:r>
            <a:r>
              <a:rPr lang="ru-RU" sz="4000" i="1" dirty="0" smtClean="0"/>
              <a:t>– </a:t>
            </a:r>
            <a:br>
              <a:rPr lang="ru-RU" sz="4000" i="1" dirty="0" smtClean="0"/>
            </a:br>
            <a:r>
              <a:rPr lang="ru-RU" sz="4000" i="1" dirty="0" smtClean="0"/>
              <a:t/>
            </a:r>
            <a:br>
              <a:rPr lang="ru-RU" sz="4000" i="1" dirty="0" smtClean="0"/>
            </a:br>
            <a:r>
              <a:rPr lang="ru-RU" sz="4000" i="1" dirty="0" smtClean="0"/>
              <a:t>это иммигранты бедняки, не имеющие средств для переезда за океан. Они заключали кабальные соглашения с купцами или судовладельцами. Затем в Америке их перепродавали.</a:t>
            </a:r>
            <a:endParaRPr lang="ru-RU" altLang="de-DE" sz="4000" i="1" dirty="0" smtClean="0">
              <a:solidFill>
                <a:srgbClr val="FFFF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26" name="Picture 2" descr="C:\Users\Учителя\Desktop\png-clipart-black-logo-computer-icons-information-symbol-information-miscellaneous-text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77000" y="4724400"/>
            <a:ext cx="1924050" cy="19240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Заголовок 1"/>
          <p:cNvSpPr>
            <a:spLocks noGrp="1"/>
          </p:cNvSpPr>
          <p:nvPr>
            <p:ph type="title"/>
          </p:nvPr>
        </p:nvSpPr>
        <p:spPr>
          <a:xfrm>
            <a:off x="0" y="1676400"/>
            <a:ext cx="8766048" cy="1955800"/>
          </a:xfrm>
        </p:spPr>
        <p:txBody>
          <a:bodyPr/>
          <a:lstStyle/>
          <a:p>
            <a:r>
              <a:rPr lang="ru-RU" sz="4000" b="1" i="1" dirty="0" err="1" smtClean="0"/>
              <a:t>Скваттерство</a:t>
            </a:r>
            <a:r>
              <a:rPr lang="ru-RU" sz="4000" b="1" i="1" dirty="0" smtClean="0"/>
              <a:t> - </a:t>
            </a:r>
            <a:r>
              <a:rPr lang="ru-RU" sz="4000" dirty="0" smtClean="0"/>
              <a:t>(от англ. </a:t>
            </a:r>
            <a:r>
              <a:rPr lang="ru-RU" sz="4000" dirty="0" err="1" smtClean="0"/>
              <a:t>squat</a:t>
            </a:r>
            <a:r>
              <a:rPr lang="ru-RU" sz="4000" dirty="0" smtClean="0"/>
              <a:t> - селиться самовольно на чужой земле) - захват фермерами свободных земель.</a:t>
            </a:r>
            <a:r>
              <a:rPr lang="ru-RU" sz="4000" i="1" dirty="0" smtClean="0"/>
              <a:t/>
            </a:r>
            <a:br>
              <a:rPr lang="ru-RU" sz="4000" i="1" dirty="0" smtClean="0"/>
            </a:br>
            <a:r>
              <a:rPr lang="ru-RU" sz="4000" i="1" dirty="0" smtClean="0"/>
              <a:t/>
            </a:r>
            <a:br>
              <a:rPr lang="ru-RU" sz="4000" i="1" dirty="0" smtClean="0"/>
            </a:br>
            <a:r>
              <a:rPr lang="ru-RU" sz="4000" b="1" i="1" dirty="0" smtClean="0"/>
              <a:t>Скваттер</a:t>
            </a:r>
            <a:r>
              <a:rPr lang="ru-RU" sz="4000" i="1" dirty="0" smtClean="0"/>
              <a:t> - </a:t>
            </a:r>
            <a:r>
              <a:rPr lang="ru-RU" sz="4000" dirty="0" smtClean="0"/>
              <a:t>владелец крупного земельного участка, приобретенного захватническим путем.</a:t>
            </a:r>
            <a:endParaRPr lang="ru-RU" altLang="de-DE" sz="4000" i="1" dirty="0" smtClean="0">
              <a:solidFill>
                <a:srgbClr val="FFFF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Picture 2" descr="C:\Users\Учителя\Desktop\png-clipart-black-logo-computer-icons-information-symbol-information-miscellaneous-text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600" y="4800600"/>
            <a:ext cx="1924050" cy="19240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Заголовок 1"/>
          <p:cNvSpPr>
            <a:spLocks noGrp="1"/>
          </p:cNvSpPr>
          <p:nvPr>
            <p:ph type="title"/>
          </p:nvPr>
        </p:nvSpPr>
        <p:spPr>
          <a:xfrm>
            <a:off x="76200" y="2057400"/>
            <a:ext cx="8766048" cy="1955800"/>
          </a:xfrm>
        </p:spPr>
        <p:txBody>
          <a:bodyPr/>
          <a:lstStyle/>
          <a:p>
            <a:r>
              <a:rPr lang="ru-RU" altLang="de-DE" sz="4000" i="1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Группы населения, из которых состояло колониальное общество:</a:t>
            </a:r>
            <a:br>
              <a:rPr lang="ru-RU" altLang="de-DE" sz="4000" i="1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altLang="de-DE" sz="4000" i="1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altLang="de-DE" sz="4000" i="1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altLang="de-DE" sz="4000" i="1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фермеры,</a:t>
            </a:r>
            <a:br>
              <a:rPr lang="ru-RU" altLang="de-DE" sz="4000" i="1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altLang="de-DE" sz="4000" i="1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предприниматели;</a:t>
            </a:r>
            <a:br>
              <a:rPr lang="ru-RU" altLang="de-DE" sz="4000" i="1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altLang="de-DE" sz="4000" i="1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наёмные работники;</a:t>
            </a:r>
            <a:br>
              <a:rPr lang="ru-RU" altLang="de-DE" sz="4000" i="1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altLang="de-DE" sz="4000" i="1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плантаторы землевладельцы;</a:t>
            </a:r>
            <a:br>
              <a:rPr lang="ru-RU" altLang="de-DE" sz="4000" i="1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altLang="de-DE" sz="4000" i="1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законтрактованные слуги;</a:t>
            </a:r>
            <a:br>
              <a:rPr lang="ru-RU" altLang="de-DE" sz="4000" i="1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altLang="de-DE" sz="4000" i="1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негры-рабы.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Содержимое 2"/>
          <p:cNvSpPr>
            <a:spLocks noGrp="1"/>
          </p:cNvSpPr>
          <p:nvPr>
            <p:ph idx="1"/>
          </p:nvPr>
        </p:nvSpPr>
        <p:spPr>
          <a:xfrm>
            <a:off x="152400" y="1295400"/>
            <a:ext cx="8915400" cy="3200400"/>
          </a:xfrm>
        </p:spPr>
        <p:txBody>
          <a:bodyPr/>
          <a:lstStyle/>
          <a:p>
            <a:pPr eaLnBrk="1" hangingPunct="1"/>
            <a:endParaRPr lang="ru-RU" altLang="de-DE" sz="3600" dirty="0" smtClean="0"/>
          </a:p>
          <a:p>
            <a:pPr eaLnBrk="1" hangingPunct="1">
              <a:buFont typeface="Arial" charset="0"/>
              <a:buNone/>
            </a:pPr>
            <a:r>
              <a:rPr lang="ru-RU" altLang="de-DE" sz="3600" dirty="0" smtClean="0">
                <a:solidFill>
                  <a:srgbClr val="FFFF00"/>
                </a:solidFill>
              </a:rPr>
              <a:t>Задание:</a:t>
            </a:r>
          </a:p>
          <a:p>
            <a:pPr eaLnBrk="1" hangingPunct="1">
              <a:buFont typeface="Arial" charset="0"/>
              <a:buNone/>
            </a:pPr>
            <a:r>
              <a:rPr lang="ru-RU" altLang="de-DE" sz="3600" dirty="0" smtClean="0"/>
              <a:t>Прочитайте раздел параграфа     «Управление колониями» (стр.136-137). </a:t>
            </a:r>
          </a:p>
          <a:p>
            <a:pPr eaLnBrk="1" hangingPunct="1">
              <a:buFont typeface="Arial" charset="0"/>
              <a:buNone/>
            </a:pPr>
            <a:r>
              <a:rPr lang="ru-RU" altLang="de-DE" sz="3600" i="1" dirty="0" smtClean="0">
                <a:solidFill>
                  <a:srgbClr val="FFFF00"/>
                </a:solidFill>
              </a:rPr>
              <a:t>Заполните схему. </a:t>
            </a:r>
          </a:p>
        </p:txBody>
      </p:sp>
      <p:sp>
        <p:nvSpPr>
          <p:cNvPr id="6" name="Заголовок 6"/>
          <p:cNvSpPr>
            <a:spLocks noGrp="1"/>
          </p:cNvSpPr>
          <p:nvPr>
            <p:ph type="title"/>
          </p:nvPr>
        </p:nvSpPr>
        <p:spPr>
          <a:xfrm>
            <a:off x="533400" y="177800"/>
            <a:ext cx="8229600" cy="914400"/>
          </a:xfrm>
        </p:spPr>
        <p:txBody>
          <a:bodyPr/>
          <a:lstStyle/>
          <a:p>
            <a:pPr eaLnBrk="1" hangingPunct="1"/>
            <a:r>
              <a:rPr lang="ru-RU" altLang="de-DE" dirty="0" smtClean="0">
                <a:solidFill>
                  <a:srgbClr val="86EE6E"/>
                </a:solidFill>
                <a:latin typeface="Segoe Print" panose="02000600000000000000" pitchFamily="2" charset="0"/>
              </a:rPr>
              <a:t>3. Управление колониями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5" name="Прямая со стрелкой 54"/>
          <p:cNvCxnSpPr/>
          <p:nvPr/>
        </p:nvCxnSpPr>
        <p:spPr>
          <a:xfrm>
            <a:off x="3581400" y="5257800"/>
            <a:ext cx="0" cy="533400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Скругленный прямоугольник 3"/>
          <p:cNvSpPr/>
          <p:nvPr/>
        </p:nvSpPr>
        <p:spPr>
          <a:xfrm>
            <a:off x="1143000" y="2819400"/>
            <a:ext cx="1828800" cy="9144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sz="1500" dirty="0">
              <a:solidFill>
                <a:srgbClr val="FFFFFF"/>
              </a:solidFill>
              <a:latin typeface="Arial" charset="0"/>
              <a:cs typeface="Arial" charset="0"/>
            </a:endParaRPr>
          </a:p>
          <a:p>
            <a:pPr algn="ctr">
              <a:defRPr/>
            </a:pPr>
            <a:endParaRPr lang="ru-RU" sz="1500" dirty="0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3733800" y="3048000"/>
            <a:ext cx="1828800" cy="9144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sz="1500" dirty="0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6400800" y="2819400"/>
            <a:ext cx="1905000" cy="9144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sz="1500" dirty="0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3733800" y="1524000"/>
            <a:ext cx="1828800" cy="9144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sz="1600" dirty="0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5" name="Скругленный прямоугольник 14"/>
          <p:cNvSpPr/>
          <p:nvPr/>
        </p:nvSpPr>
        <p:spPr>
          <a:xfrm>
            <a:off x="5181600" y="5791200"/>
            <a:ext cx="1828800" cy="9144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600" dirty="0"/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600" dirty="0"/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600" dirty="0"/>
          </a:p>
        </p:txBody>
      </p:sp>
      <p:sp>
        <p:nvSpPr>
          <p:cNvPr id="16" name="Скругленный прямоугольник 15"/>
          <p:cNvSpPr/>
          <p:nvPr/>
        </p:nvSpPr>
        <p:spPr>
          <a:xfrm>
            <a:off x="2667000" y="5791200"/>
            <a:ext cx="1828800" cy="9144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600" dirty="0"/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800" dirty="0"/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600" dirty="0"/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600" dirty="0"/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600" dirty="0"/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600" dirty="0"/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3200400" y="4114800"/>
            <a:ext cx="2971800" cy="11430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600" dirty="0"/>
          </a:p>
        </p:txBody>
      </p:sp>
      <p:sp>
        <p:nvSpPr>
          <p:cNvPr id="29" name="Скругленный прямоугольник 28"/>
          <p:cNvSpPr/>
          <p:nvPr/>
        </p:nvSpPr>
        <p:spPr>
          <a:xfrm>
            <a:off x="3733800" y="152400"/>
            <a:ext cx="1828800" cy="9144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400" dirty="0"/>
          </a:p>
        </p:txBody>
      </p:sp>
      <p:cxnSp>
        <p:nvCxnSpPr>
          <p:cNvPr id="23566" name="Прямая со стрелкой 38"/>
          <p:cNvCxnSpPr>
            <a:cxnSpLocks noChangeShapeType="1"/>
          </p:cNvCxnSpPr>
          <p:nvPr/>
        </p:nvCxnSpPr>
        <p:spPr bwMode="auto">
          <a:xfrm flipH="1">
            <a:off x="2971800" y="2438400"/>
            <a:ext cx="1143000" cy="533400"/>
          </a:xfrm>
          <a:prstGeom prst="straightConnector1">
            <a:avLst/>
          </a:prstGeom>
          <a:noFill/>
          <a:ln w="38100" algn="ctr">
            <a:solidFill>
              <a:srgbClr val="4A7EBB"/>
            </a:solidFill>
            <a:round/>
            <a:headEnd/>
            <a:tailEnd type="arrow" w="med" len="med"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</p:cxnSp>
      <p:cxnSp>
        <p:nvCxnSpPr>
          <p:cNvPr id="41" name="Прямая со стрелкой 40"/>
          <p:cNvCxnSpPr/>
          <p:nvPr/>
        </p:nvCxnSpPr>
        <p:spPr>
          <a:xfrm>
            <a:off x="5334000" y="2438400"/>
            <a:ext cx="1066800" cy="457200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Прямая со стрелкой 43"/>
          <p:cNvCxnSpPr>
            <a:stCxn id="10" idx="2"/>
          </p:cNvCxnSpPr>
          <p:nvPr/>
        </p:nvCxnSpPr>
        <p:spPr>
          <a:xfrm>
            <a:off x="4648200" y="2438400"/>
            <a:ext cx="0" cy="609600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Прямая со стрелкой 52"/>
          <p:cNvCxnSpPr/>
          <p:nvPr/>
        </p:nvCxnSpPr>
        <p:spPr>
          <a:xfrm>
            <a:off x="4572000" y="1066800"/>
            <a:ext cx="0" cy="457200"/>
          </a:xfrm>
          <a:prstGeom prst="straightConnector1">
            <a:avLst/>
          </a:prstGeom>
          <a:ln w="38100"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Прямая со стрелкой 34"/>
          <p:cNvCxnSpPr/>
          <p:nvPr/>
        </p:nvCxnSpPr>
        <p:spPr>
          <a:xfrm>
            <a:off x="5867400" y="5257800"/>
            <a:ext cx="0" cy="533400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5" name="Прямая со стрелкой 54"/>
          <p:cNvCxnSpPr>
            <a:endCxn id="16" idx="0"/>
          </p:cNvCxnSpPr>
          <p:nvPr/>
        </p:nvCxnSpPr>
        <p:spPr>
          <a:xfrm>
            <a:off x="3581400" y="5410200"/>
            <a:ext cx="0" cy="533400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Скругленный прямоугольник 3"/>
          <p:cNvSpPr/>
          <p:nvPr/>
        </p:nvSpPr>
        <p:spPr>
          <a:xfrm>
            <a:off x="1143000" y="2819400"/>
            <a:ext cx="1828800" cy="9144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500" dirty="0">
                <a:solidFill>
                  <a:srgbClr val="FFFFFF"/>
                </a:solidFill>
                <a:cs typeface="Arial" charset="0"/>
              </a:rPr>
              <a:t>Судебная </a:t>
            </a:r>
            <a:endParaRPr lang="ru-RU" sz="1500" dirty="0">
              <a:solidFill>
                <a:srgbClr val="FFFFFF"/>
              </a:solidFill>
              <a:latin typeface="Arial" charset="0"/>
              <a:cs typeface="Arial" charset="0"/>
            </a:endParaRPr>
          </a:p>
          <a:p>
            <a:pPr algn="ctr">
              <a:defRPr/>
            </a:pPr>
            <a:r>
              <a:rPr lang="ru-RU" sz="1500" dirty="0">
                <a:solidFill>
                  <a:srgbClr val="FFFFFF"/>
                </a:solidFill>
                <a:cs typeface="Arial" charset="0"/>
              </a:rPr>
              <a:t>власть</a:t>
            </a: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3733800" y="3048000"/>
            <a:ext cx="1828800" cy="9144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500" dirty="0">
                <a:solidFill>
                  <a:srgbClr val="FFFFFF"/>
                </a:solidFill>
                <a:cs typeface="Arial" charset="0"/>
              </a:rPr>
              <a:t>Исполнительная  власть</a:t>
            </a: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6400800" y="2819400"/>
            <a:ext cx="1905000" cy="9144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500" dirty="0">
                <a:solidFill>
                  <a:srgbClr val="FFFFFF"/>
                </a:solidFill>
                <a:cs typeface="Arial" charset="0"/>
              </a:rPr>
              <a:t>Законодательная власть</a:t>
            </a: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3733800" y="1524000"/>
            <a:ext cx="1828800" cy="9144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600">
                <a:solidFill>
                  <a:srgbClr val="FFFFFF"/>
                </a:solidFill>
                <a:cs typeface="Arial" charset="0"/>
              </a:rPr>
              <a:t>ГУБЕРНАТОРЫ</a:t>
            </a:r>
          </a:p>
        </p:txBody>
      </p:sp>
      <p:sp>
        <p:nvSpPr>
          <p:cNvPr id="15" name="Скругленный прямоугольник 14"/>
          <p:cNvSpPr/>
          <p:nvPr/>
        </p:nvSpPr>
        <p:spPr>
          <a:xfrm>
            <a:off x="5181600" y="5943600"/>
            <a:ext cx="1828800" cy="9144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600" dirty="0"/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/>
              <a:t>Нижняя палата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600" dirty="0"/>
          </a:p>
        </p:txBody>
      </p:sp>
      <p:sp>
        <p:nvSpPr>
          <p:cNvPr id="16" name="Скругленный прямоугольник 15"/>
          <p:cNvSpPr/>
          <p:nvPr/>
        </p:nvSpPr>
        <p:spPr>
          <a:xfrm>
            <a:off x="2667000" y="5943600"/>
            <a:ext cx="1828800" cy="9144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600" dirty="0"/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800" dirty="0"/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/>
              <a:t>СОВЕТ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/>
              <a:t>Верхняя палата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600" dirty="0"/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600" dirty="0"/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3276600" y="4267200"/>
            <a:ext cx="2971800" cy="11430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/>
              <a:t>КОЛОНИАЛЬНЫЕ АССАМБЛЕИ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/>
              <a:t>представляли широкие права жителям колоний</a:t>
            </a:r>
          </a:p>
        </p:txBody>
      </p:sp>
      <p:sp>
        <p:nvSpPr>
          <p:cNvPr id="29" name="Скругленный прямоугольник 28"/>
          <p:cNvSpPr/>
          <p:nvPr/>
        </p:nvSpPr>
        <p:spPr>
          <a:xfrm>
            <a:off x="3733800" y="152400"/>
            <a:ext cx="1828800" cy="9144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dirty="0" smtClean="0"/>
              <a:t>Король Англии</a:t>
            </a:r>
            <a:endParaRPr lang="ru-RU" sz="2400" dirty="0"/>
          </a:p>
        </p:txBody>
      </p:sp>
      <p:cxnSp>
        <p:nvCxnSpPr>
          <p:cNvPr id="23566" name="Прямая со стрелкой 38"/>
          <p:cNvCxnSpPr>
            <a:cxnSpLocks noChangeShapeType="1"/>
          </p:cNvCxnSpPr>
          <p:nvPr/>
        </p:nvCxnSpPr>
        <p:spPr bwMode="auto">
          <a:xfrm flipH="1">
            <a:off x="2971800" y="2438400"/>
            <a:ext cx="1143000" cy="533400"/>
          </a:xfrm>
          <a:prstGeom prst="straightConnector1">
            <a:avLst/>
          </a:prstGeom>
          <a:noFill/>
          <a:ln w="38100" algn="ctr">
            <a:solidFill>
              <a:srgbClr val="4A7EBB"/>
            </a:solidFill>
            <a:round/>
            <a:headEnd/>
            <a:tailEnd type="arrow" w="med" len="med"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</p:cxnSp>
      <p:cxnSp>
        <p:nvCxnSpPr>
          <p:cNvPr id="41" name="Прямая со стрелкой 40"/>
          <p:cNvCxnSpPr/>
          <p:nvPr/>
        </p:nvCxnSpPr>
        <p:spPr>
          <a:xfrm>
            <a:off x="5334000" y="2438400"/>
            <a:ext cx="1066800" cy="457200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Прямая со стрелкой 43"/>
          <p:cNvCxnSpPr>
            <a:stCxn id="10" idx="2"/>
          </p:cNvCxnSpPr>
          <p:nvPr/>
        </p:nvCxnSpPr>
        <p:spPr>
          <a:xfrm>
            <a:off x="4648200" y="2438400"/>
            <a:ext cx="0" cy="609600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Прямая со стрелкой 52"/>
          <p:cNvCxnSpPr/>
          <p:nvPr/>
        </p:nvCxnSpPr>
        <p:spPr>
          <a:xfrm>
            <a:off x="4572000" y="1066800"/>
            <a:ext cx="0" cy="457200"/>
          </a:xfrm>
          <a:prstGeom prst="straightConnector1">
            <a:avLst/>
          </a:prstGeom>
          <a:ln w="38100"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Прямая со стрелкой 34"/>
          <p:cNvCxnSpPr/>
          <p:nvPr/>
        </p:nvCxnSpPr>
        <p:spPr>
          <a:xfrm>
            <a:off x="5867400" y="5410200"/>
            <a:ext cx="0" cy="533400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Заголовок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143000"/>
          </a:xfrm>
        </p:spPr>
        <p:txBody>
          <a:bodyPr/>
          <a:lstStyle/>
          <a:p>
            <a:r>
              <a:rPr lang="ru-RU" altLang="de-DE" dirty="0" smtClean="0"/>
              <a:t>Закрепление</a:t>
            </a:r>
          </a:p>
        </p:txBody>
      </p:sp>
      <p:sp>
        <p:nvSpPr>
          <p:cNvPr id="31747" name="Содержимое 2"/>
          <p:cNvSpPr>
            <a:spLocks noGrp="1"/>
          </p:cNvSpPr>
          <p:nvPr>
            <p:ph idx="1"/>
          </p:nvPr>
        </p:nvSpPr>
        <p:spPr>
          <a:xfrm>
            <a:off x="304800" y="1219200"/>
            <a:ext cx="8229600" cy="4525963"/>
          </a:xfrm>
        </p:spPr>
        <p:txBody>
          <a:bodyPr/>
          <a:lstStyle/>
          <a:p>
            <a:pPr>
              <a:buNone/>
            </a:pPr>
            <a:r>
              <a:rPr lang="ru-RU" sz="2400" b="1" dirty="0" smtClean="0"/>
              <a:t>1) Как называют основателей американских колоний</a:t>
            </a:r>
            <a:r>
              <a:rPr lang="ru-RU" sz="2400" dirty="0" smtClean="0"/>
              <a:t>:</a:t>
            </a:r>
          </a:p>
          <a:p>
            <a:r>
              <a:rPr lang="ru-RU" sz="2400" dirty="0" smtClean="0"/>
              <a:t>А. отцы-пилигримы,</a:t>
            </a:r>
          </a:p>
          <a:p>
            <a:r>
              <a:rPr lang="ru-RU" sz="2400" dirty="0" smtClean="0"/>
              <a:t>Б. отцы-основатели,</a:t>
            </a:r>
          </a:p>
          <a:p>
            <a:r>
              <a:rPr lang="ru-RU" sz="2400" dirty="0" smtClean="0"/>
              <a:t>В. отцы-землепашцы.</a:t>
            </a:r>
          </a:p>
          <a:p>
            <a:pPr>
              <a:buNone/>
            </a:pPr>
            <a:r>
              <a:rPr lang="ru-RU" sz="2400" b="1" dirty="0" smtClean="0"/>
              <a:t>2) Как зовут коренных жителей Америки:</a:t>
            </a:r>
            <a:endParaRPr lang="ru-RU" sz="2400" dirty="0" smtClean="0"/>
          </a:p>
          <a:p>
            <a:r>
              <a:rPr lang="ru-RU" sz="2400" dirty="0" smtClean="0"/>
              <a:t>А. индийцы,</a:t>
            </a:r>
          </a:p>
          <a:p>
            <a:r>
              <a:rPr lang="ru-RU" sz="2400" dirty="0" smtClean="0"/>
              <a:t>Б. индейцы,</a:t>
            </a:r>
          </a:p>
          <a:p>
            <a:r>
              <a:rPr lang="ru-RU" sz="2400" dirty="0" smtClean="0"/>
              <a:t>В. Негры-рабы.</a:t>
            </a:r>
          </a:p>
          <a:p>
            <a:pPr>
              <a:buNone/>
            </a:pPr>
            <a:r>
              <a:rPr lang="ru-RU" sz="2400" b="1" dirty="0" smtClean="0"/>
              <a:t>3) Кто управлял американскими колониями:</a:t>
            </a:r>
            <a:endParaRPr lang="ru-RU" sz="2400" dirty="0" smtClean="0"/>
          </a:p>
          <a:p>
            <a:r>
              <a:rPr lang="ru-RU" sz="2400" dirty="0" smtClean="0"/>
              <a:t>А. духовенство,</a:t>
            </a:r>
          </a:p>
          <a:p>
            <a:r>
              <a:rPr lang="ru-RU" sz="2400" dirty="0" smtClean="0"/>
              <a:t>Б. губернаторы, </a:t>
            </a:r>
          </a:p>
          <a:p>
            <a:r>
              <a:rPr lang="ru-RU" sz="2400" dirty="0" smtClean="0"/>
              <a:t>В. предприниматели.</a:t>
            </a:r>
          </a:p>
          <a:p>
            <a:pPr>
              <a:buNone/>
            </a:pPr>
            <a:endParaRPr lang="ru-RU" sz="2400" dirty="0" smtClean="0"/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altLang="de-DE" dirty="0" smtClean="0"/>
              <a:t>Проблемное задание: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idx="1"/>
          </p:nvPr>
        </p:nvSpPr>
        <p:spPr/>
        <p:txBody>
          <a:bodyPr rtlCol="0">
            <a:normAutofit/>
          </a:bodyPr>
          <a:lstStyle/>
          <a:p>
            <a:pPr>
              <a:buNone/>
            </a:pPr>
            <a:r>
              <a:rPr lang="ru-RU" dirty="0" smtClean="0"/>
              <a:t>«Однажды почувствовав свободу, ты от нее уже не откажешься».  Анна </a:t>
            </a:r>
            <a:r>
              <a:rPr lang="ru-RU" dirty="0" err="1" smtClean="0"/>
              <a:t>Тодд</a:t>
            </a:r>
            <a:endParaRPr lang="ru-RU" dirty="0"/>
          </a:p>
        </p:txBody>
      </p:sp>
      <p:pic>
        <p:nvPicPr>
          <p:cNvPr id="2050" name="Picture 2" descr="C:\Users\Учителя\Desktop\png-transparent-nagygombos-computer-icons-attention-miscellaneous-orange-words-phrases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67000" y="2743200"/>
            <a:ext cx="4050453" cy="39624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Заголовок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143000"/>
          </a:xfrm>
        </p:spPr>
        <p:txBody>
          <a:bodyPr/>
          <a:lstStyle/>
          <a:p>
            <a:r>
              <a:rPr lang="ru-RU" altLang="de-DE" dirty="0" smtClean="0"/>
              <a:t>Закрепление</a:t>
            </a:r>
          </a:p>
        </p:txBody>
      </p:sp>
      <p:sp>
        <p:nvSpPr>
          <p:cNvPr id="31747" name="Содержимое 2"/>
          <p:cNvSpPr>
            <a:spLocks noGrp="1"/>
          </p:cNvSpPr>
          <p:nvPr>
            <p:ph idx="1"/>
          </p:nvPr>
        </p:nvSpPr>
        <p:spPr>
          <a:xfrm>
            <a:off x="304800" y="1219200"/>
            <a:ext cx="8229600" cy="4525963"/>
          </a:xfrm>
        </p:spPr>
        <p:txBody>
          <a:bodyPr/>
          <a:lstStyle/>
          <a:p>
            <a:pPr>
              <a:buNone/>
            </a:pPr>
            <a:r>
              <a:rPr lang="ru-RU" sz="2400" b="1" dirty="0" smtClean="0"/>
              <a:t>4) В североамериканских колониях темнокожие рабы чаще всего использовались на:</a:t>
            </a:r>
            <a:endParaRPr lang="ru-RU" sz="2400" dirty="0" smtClean="0"/>
          </a:p>
          <a:p>
            <a:r>
              <a:rPr lang="ru-RU" sz="2400" dirty="0" smtClean="0"/>
              <a:t>А. флоте</a:t>
            </a:r>
          </a:p>
          <a:p>
            <a:r>
              <a:rPr lang="ru-RU" sz="2400" dirty="0" smtClean="0"/>
              <a:t>Б. мануфактурах</a:t>
            </a:r>
          </a:p>
          <a:p>
            <a:r>
              <a:rPr lang="ru-RU" sz="2400" dirty="0" smtClean="0"/>
              <a:t>В. плантациях</a:t>
            </a:r>
          </a:p>
          <a:p>
            <a:pPr>
              <a:buNone/>
            </a:pPr>
            <a:r>
              <a:rPr lang="ru-RU" sz="2400" b="1" dirty="0" smtClean="0"/>
              <a:t>5) В 1607 году:</a:t>
            </a:r>
            <a:endParaRPr lang="ru-RU" sz="2400" dirty="0" smtClean="0"/>
          </a:p>
          <a:p>
            <a:r>
              <a:rPr lang="ru-RU" sz="2400" dirty="0" smtClean="0"/>
              <a:t>А. Было основано первое английское поселение в Северной Америке</a:t>
            </a:r>
          </a:p>
          <a:p>
            <a:r>
              <a:rPr lang="ru-RU" sz="2400" dirty="0" smtClean="0"/>
              <a:t>Б. Был основан первый университет в Северной Америке</a:t>
            </a:r>
          </a:p>
          <a:p>
            <a:r>
              <a:rPr lang="ru-RU" sz="2400" dirty="0" smtClean="0"/>
              <a:t>В. Началась война за независимость США  </a:t>
            </a:r>
          </a:p>
          <a:p>
            <a:pPr>
              <a:buNone/>
            </a:pPr>
            <a:endParaRPr lang="ru-RU" sz="2400" dirty="0" smtClean="0"/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Заголовок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143000"/>
          </a:xfrm>
        </p:spPr>
        <p:txBody>
          <a:bodyPr/>
          <a:lstStyle/>
          <a:p>
            <a:r>
              <a:rPr lang="ru-RU" altLang="de-DE" sz="3600" dirty="0" smtClean="0"/>
              <a:t>Закрепление. Текст с ошибками.</a:t>
            </a:r>
          </a:p>
        </p:txBody>
      </p:sp>
      <p:sp>
        <p:nvSpPr>
          <p:cNvPr id="31747" name="Содержимое 2"/>
          <p:cNvSpPr>
            <a:spLocks noGrp="1"/>
          </p:cNvSpPr>
          <p:nvPr>
            <p:ph idx="1"/>
          </p:nvPr>
        </p:nvSpPr>
        <p:spPr>
          <a:xfrm>
            <a:off x="228600" y="990600"/>
            <a:ext cx="8229600" cy="4525963"/>
          </a:xfrm>
        </p:spPr>
        <p:txBody>
          <a:bodyPr/>
          <a:lstStyle/>
          <a:p>
            <a:r>
              <a:rPr lang="ru-RU" sz="1800" dirty="0" smtClean="0"/>
              <a:t>Инициатива создания новых колоний принадлежала английскому королю </a:t>
            </a:r>
            <a:r>
              <a:rPr lang="ru-RU" sz="1800" b="1" dirty="0" smtClean="0"/>
              <a:t>Карлу I</a:t>
            </a:r>
            <a:r>
              <a:rPr lang="ru-RU" sz="1800" dirty="0" smtClean="0"/>
              <a:t>. История английского колониального правления начинается в </a:t>
            </a:r>
            <a:r>
              <a:rPr lang="ru-RU" sz="1800" b="1" dirty="0" smtClean="0"/>
              <a:t>1620 г</a:t>
            </a:r>
            <a:r>
              <a:rPr lang="ru-RU" sz="1800" dirty="0" smtClean="0"/>
              <a:t>., когда было основано первое постоянное поселение на территории будущей </a:t>
            </a:r>
            <a:r>
              <a:rPr lang="ru-RU" sz="1800" b="1" dirty="0" smtClean="0"/>
              <a:t>Новой Англии.</a:t>
            </a:r>
            <a:endParaRPr lang="ru-RU" sz="1800" dirty="0" smtClean="0"/>
          </a:p>
          <a:p>
            <a:r>
              <a:rPr lang="ru-RU" sz="1800" dirty="0" smtClean="0"/>
              <a:t>Первыми поселенцами были пуритане – английские </a:t>
            </a:r>
            <a:r>
              <a:rPr lang="ru-RU" sz="1800" b="1" dirty="0" smtClean="0"/>
              <a:t>лютеране</a:t>
            </a:r>
            <a:r>
              <a:rPr lang="ru-RU" sz="1800" dirty="0" smtClean="0"/>
              <a:t>, надеявшиеся найти в Америке убежище и свободно проповедовать свои взгляды.</a:t>
            </a:r>
          </a:p>
          <a:p>
            <a:r>
              <a:rPr lang="ru-RU" sz="1800" dirty="0" smtClean="0"/>
              <a:t>Уезжали также и крестьяне, лишившиеся земель вследствие огораживания, бедняки, а также пригодные к труду преступники.</a:t>
            </a:r>
          </a:p>
          <a:p>
            <a:r>
              <a:rPr lang="ru-RU" sz="1800" dirty="0" smtClean="0"/>
              <a:t>Постепенно на Атлантическом побережье сформировались </a:t>
            </a:r>
            <a:r>
              <a:rPr lang="ru-RU" sz="1800" b="1" dirty="0" smtClean="0"/>
              <a:t>12</a:t>
            </a:r>
            <a:r>
              <a:rPr lang="ru-RU" sz="1800" dirty="0" smtClean="0"/>
              <a:t> колоний, которые находились на территориях, принадлежавших индейским племенам ирокезов и </a:t>
            </a:r>
            <a:r>
              <a:rPr lang="ru-RU" sz="1800" b="1" dirty="0" err="1" smtClean="0"/>
              <a:t>оттава</a:t>
            </a:r>
            <a:r>
              <a:rPr lang="ru-RU" sz="1800" dirty="0" smtClean="0"/>
              <a:t>. Отношения с индейцами были изначально добрососедскими, но позднее в результате колонизации индейцы были истреблены или изгнаны со своих земель.</a:t>
            </a:r>
          </a:p>
          <a:p>
            <a:r>
              <a:rPr lang="ru-RU" sz="1800" dirty="0" smtClean="0"/>
              <a:t>В северных штатах широкое распространение получили мелкие фермерские хозяйства, домашняя промышленность и мануфактурное производство, а в южных штатах – плантаторское хозяйство, основанное </a:t>
            </a:r>
            <a:r>
              <a:rPr lang="ru-RU" sz="1800" b="1" dirty="0" smtClean="0"/>
              <a:t>на наёмном труде</a:t>
            </a:r>
            <a:r>
              <a:rPr lang="ru-RU" sz="1800" dirty="0" smtClean="0"/>
              <a:t>.</a:t>
            </a:r>
          </a:p>
          <a:p>
            <a:r>
              <a:rPr lang="ru-RU" sz="1800" dirty="0" smtClean="0"/>
              <a:t>Управление колониями осуществлялось назначаемыми королем губернаторами и </a:t>
            </a:r>
            <a:r>
              <a:rPr lang="ru-RU" sz="1800" b="1" dirty="0" smtClean="0"/>
              <a:t>колониальными ассамблеями</a:t>
            </a:r>
            <a:r>
              <a:rPr lang="ru-RU" sz="1800" dirty="0" smtClean="0"/>
              <a:t>, </a:t>
            </a:r>
            <a:r>
              <a:rPr lang="ru-RU" sz="1800" b="1" dirty="0" smtClean="0"/>
              <a:t>члены которых утверждались английским парламентом.</a:t>
            </a:r>
            <a:endParaRPr lang="ru-RU" sz="1800" dirty="0" smtClean="0"/>
          </a:p>
          <a:p>
            <a:pPr>
              <a:buNone/>
            </a:pPr>
            <a:endParaRPr lang="ru-RU" sz="2400" dirty="0" smtClean="0"/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Заголовок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143000"/>
          </a:xfrm>
        </p:spPr>
        <p:txBody>
          <a:bodyPr/>
          <a:lstStyle/>
          <a:p>
            <a:r>
              <a:rPr lang="ru-RU" sz="3600" b="1" dirty="0" smtClean="0"/>
              <a:t>Рефлексия</a:t>
            </a:r>
            <a:endParaRPr lang="ru-RU" altLang="de-DE" sz="3600" dirty="0" smtClean="0"/>
          </a:p>
        </p:txBody>
      </p:sp>
      <p:sp>
        <p:nvSpPr>
          <p:cNvPr id="31747" name="Содержимое 2"/>
          <p:cNvSpPr>
            <a:spLocks noGrp="1"/>
          </p:cNvSpPr>
          <p:nvPr>
            <p:ph idx="1"/>
          </p:nvPr>
        </p:nvSpPr>
        <p:spPr>
          <a:xfrm>
            <a:off x="228600" y="990600"/>
            <a:ext cx="8229600" cy="4525963"/>
          </a:xfrm>
        </p:spPr>
        <p:txBody>
          <a:bodyPr/>
          <a:lstStyle/>
          <a:p>
            <a:pPr algn="ctr">
              <a:buNone/>
            </a:pPr>
            <a:r>
              <a:rPr lang="ru-RU" sz="2000" dirty="0" smtClean="0"/>
              <a:t>Из приведенных чувств, выберите те, которые вы испытали сегодня на уроке по отношению к жителям Северной Америки - переселенцам (не более 3-х). Поставьте в порядке значимости для вас. </a:t>
            </a:r>
          </a:p>
          <a:p>
            <a:pPr algn="ctr">
              <a:buNone/>
            </a:pPr>
            <a:endParaRPr lang="ru-RU" sz="2000" dirty="0" smtClean="0"/>
          </a:p>
          <a:p>
            <a:pPr lvl="0">
              <a:spcBef>
                <a:spcPts val="0"/>
              </a:spcBef>
            </a:pPr>
            <a:r>
              <a:rPr lang="ru-RU" sz="2000" dirty="0" smtClean="0"/>
              <a:t>Интерес, </a:t>
            </a:r>
          </a:p>
          <a:p>
            <a:pPr lvl="0">
              <a:spcBef>
                <a:spcPts val="0"/>
              </a:spcBef>
            </a:pPr>
            <a:r>
              <a:rPr lang="ru-RU" sz="2000" dirty="0" smtClean="0"/>
              <a:t>удивление, </a:t>
            </a:r>
          </a:p>
          <a:p>
            <a:pPr lvl="0">
              <a:spcBef>
                <a:spcPts val="0"/>
              </a:spcBef>
            </a:pPr>
            <a:r>
              <a:rPr lang="ru-RU" sz="2000" dirty="0" smtClean="0"/>
              <a:t>сострадание, </a:t>
            </a:r>
          </a:p>
          <a:p>
            <a:pPr lvl="0">
              <a:spcBef>
                <a:spcPts val="0"/>
              </a:spcBef>
            </a:pPr>
            <a:r>
              <a:rPr lang="ru-RU" sz="2000" dirty="0" smtClean="0"/>
              <a:t>радость, </a:t>
            </a:r>
          </a:p>
          <a:p>
            <a:pPr lvl="0">
              <a:spcBef>
                <a:spcPts val="0"/>
              </a:spcBef>
            </a:pPr>
            <a:r>
              <a:rPr lang="ru-RU" sz="2000" dirty="0" smtClean="0"/>
              <a:t>восхищение, </a:t>
            </a:r>
          </a:p>
          <a:p>
            <a:pPr lvl="0">
              <a:spcBef>
                <a:spcPts val="0"/>
              </a:spcBef>
            </a:pPr>
            <a:r>
              <a:rPr lang="ru-RU" sz="2000" dirty="0" smtClean="0"/>
              <a:t>презрение, </a:t>
            </a:r>
          </a:p>
          <a:p>
            <a:pPr lvl="0">
              <a:spcBef>
                <a:spcPts val="0"/>
              </a:spcBef>
            </a:pPr>
            <a:r>
              <a:rPr lang="ru-RU" sz="2000" dirty="0" smtClean="0"/>
              <a:t>страх, </a:t>
            </a:r>
          </a:p>
          <a:p>
            <a:pPr lvl="0">
              <a:spcBef>
                <a:spcPts val="0"/>
              </a:spcBef>
            </a:pPr>
            <a:r>
              <a:rPr lang="ru-RU" sz="2000" dirty="0" smtClean="0"/>
              <a:t>стыд, </a:t>
            </a:r>
          </a:p>
          <a:p>
            <a:pPr lvl="0">
              <a:spcBef>
                <a:spcPts val="0"/>
              </a:spcBef>
            </a:pPr>
            <a:r>
              <a:rPr lang="ru-RU" sz="2000" dirty="0" smtClean="0"/>
              <a:t>отвращение, </a:t>
            </a:r>
          </a:p>
          <a:p>
            <a:pPr lvl="0">
              <a:spcBef>
                <a:spcPts val="0"/>
              </a:spcBef>
            </a:pPr>
            <a:r>
              <a:rPr lang="ru-RU" sz="2000" dirty="0" smtClean="0"/>
              <a:t>гнев, </a:t>
            </a:r>
          </a:p>
          <a:p>
            <a:pPr lvl="0">
              <a:spcBef>
                <a:spcPts val="0"/>
              </a:spcBef>
            </a:pPr>
            <a:r>
              <a:rPr lang="ru-RU" sz="2000" dirty="0" smtClean="0"/>
              <a:t>обида,</a:t>
            </a:r>
          </a:p>
          <a:p>
            <a:pPr lvl="0">
              <a:spcBef>
                <a:spcPts val="0"/>
              </a:spcBef>
            </a:pPr>
            <a:r>
              <a:rPr lang="ru-RU" sz="2000" dirty="0" smtClean="0"/>
              <a:t>сочувствие</a:t>
            </a:r>
          </a:p>
          <a:p>
            <a:pPr lvl="0">
              <a:spcBef>
                <a:spcPts val="0"/>
              </a:spcBef>
            </a:pPr>
            <a:r>
              <a:rPr lang="ru-RU" sz="2000" dirty="0" smtClean="0"/>
              <a:t>гордость</a:t>
            </a:r>
          </a:p>
          <a:p>
            <a:pPr>
              <a:buNone/>
            </a:pPr>
            <a:endParaRPr lang="ru-RU" sz="2400" dirty="0" smtClean="0"/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Заголовок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143000"/>
          </a:xfrm>
        </p:spPr>
        <p:txBody>
          <a:bodyPr/>
          <a:lstStyle/>
          <a:p>
            <a:r>
              <a:rPr lang="ru-RU" sz="3600" b="1" dirty="0" smtClean="0"/>
              <a:t>Рефлексия</a:t>
            </a:r>
            <a:endParaRPr lang="ru-RU" altLang="de-DE" sz="3600" dirty="0" smtClean="0"/>
          </a:p>
        </p:txBody>
      </p:sp>
      <p:sp>
        <p:nvSpPr>
          <p:cNvPr id="31747" name="Содержимое 2"/>
          <p:cNvSpPr>
            <a:spLocks noGrp="1"/>
          </p:cNvSpPr>
          <p:nvPr>
            <p:ph idx="1"/>
          </p:nvPr>
        </p:nvSpPr>
        <p:spPr>
          <a:xfrm>
            <a:off x="228600" y="990600"/>
            <a:ext cx="8229600" cy="4525963"/>
          </a:xfrm>
        </p:spPr>
        <p:txBody>
          <a:bodyPr/>
          <a:lstStyle/>
          <a:p>
            <a:pPr>
              <a:buNone/>
            </a:pPr>
            <a:endParaRPr lang="ru-RU" sz="2800" dirty="0" smtClean="0"/>
          </a:p>
          <a:p>
            <a:pPr algn="ctr">
              <a:buNone/>
            </a:pPr>
            <a:r>
              <a:rPr lang="ru-RU" sz="2800" dirty="0" smtClean="0"/>
              <a:t>На столах лежат три карточки. Поднимите, пожалуйста, карточку такого цвета, как вы усвоили материал: розовую – ничего не понятно, белую – средне, зеленую – все понятно.</a:t>
            </a:r>
          </a:p>
          <a:p>
            <a:pPr>
              <a:buNone/>
            </a:pPr>
            <a:endParaRPr lang="ru-RU" sz="2400" dirty="0" smtClean="0"/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de-DE" b="1" u="sng" dirty="0" smtClean="0"/>
              <a:t>Домашнее задание</a:t>
            </a:r>
          </a:p>
        </p:txBody>
      </p:sp>
      <p:sp>
        <p:nvSpPr>
          <p:cNvPr id="31747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b="1" i="1" dirty="0" smtClean="0"/>
              <a:t>Параграф 12 пересказ до пункта  «Начало формирования североамериканской нации», стр.207-210, </a:t>
            </a:r>
            <a:endParaRPr lang="ru-RU" dirty="0" smtClean="0"/>
          </a:p>
          <a:p>
            <a:r>
              <a:rPr lang="ru-RU" b="1" i="1" dirty="0" smtClean="0"/>
              <a:t>вопросы 1-3 устно, сообщение о </a:t>
            </a:r>
            <a:r>
              <a:rPr lang="ru-RU" b="1" i="1" dirty="0" err="1" smtClean="0"/>
              <a:t>Бенджамине</a:t>
            </a:r>
            <a:r>
              <a:rPr lang="ru-RU" b="1" i="1" dirty="0" smtClean="0"/>
              <a:t> Франклине.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149</TotalTime>
  <Words>1126</Words>
  <Application>Microsoft Office PowerPoint</Application>
  <PresentationFormat>Экран (4:3)</PresentationFormat>
  <Paragraphs>163</Paragraphs>
  <Slides>43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43</vt:i4>
      </vt:variant>
    </vt:vector>
  </HeadingPairs>
  <TitlesOfParts>
    <vt:vector size="44" baseType="lpstr">
      <vt:lpstr>Office Theme</vt:lpstr>
      <vt:lpstr>  Урок Всеобщей истории в 8а классе</vt:lpstr>
      <vt:lpstr>  Проверка домашнего задания. </vt:lpstr>
      <vt:lpstr>Слайд 3</vt:lpstr>
      <vt:lpstr>Слайд 4</vt:lpstr>
      <vt:lpstr> Тема урока: Английские колонии в Северной Америке</vt:lpstr>
      <vt:lpstr> Вспомните: - что такое колония? - что такое метрополия?</vt:lpstr>
      <vt:lpstr>    Колония — это зависимая территория, находящаяся под властью иностранного государства (метрополии), без самостоятельной политической и экономической власти, управляемая на основе особого режима.  Метрополия– страна, владеющая колонией. </vt:lpstr>
      <vt:lpstr>Цели урока:</vt:lpstr>
      <vt:lpstr>Проблемное задание:</vt:lpstr>
      <vt:lpstr>План урока</vt:lpstr>
      <vt:lpstr>Слайд 11</vt:lpstr>
      <vt:lpstr>Слайд 12</vt:lpstr>
      <vt:lpstr>Слайд 13</vt:lpstr>
      <vt:lpstr>Кто относится к первым переселенцам в Америку?</vt:lpstr>
      <vt:lpstr>Слайд 15</vt:lpstr>
      <vt:lpstr>Слайд 16</vt:lpstr>
      <vt:lpstr>Слайд 17</vt:lpstr>
      <vt:lpstr>Слайд 18</vt:lpstr>
      <vt:lpstr>Прочитайте в парах документ в конце параграфа «Иначе было не выжить», стр.215-216 Сделайте вывод</vt:lpstr>
      <vt:lpstr>Слайд 20</vt:lpstr>
      <vt:lpstr>Слайд 21</vt:lpstr>
      <vt:lpstr>Расселение индейских племен  в Северной Америке:</vt:lpstr>
      <vt:lpstr>Слайд 23</vt:lpstr>
      <vt:lpstr>Как складывались отношения между переселенцами и индейцами?</vt:lpstr>
      <vt:lpstr>Слайд 25</vt:lpstr>
      <vt:lpstr>Слайд 26</vt:lpstr>
      <vt:lpstr>Слайд 27</vt:lpstr>
      <vt:lpstr>2. Колониальное общество и хозяйственная жизнь</vt:lpstr>
      <vt:lpstr>Слайд 29</vt:lpstr>
      <vt:lpstr>Использовали труд индейцев (в меньшей степени) и переселенцев из Европы, а также труд африканцев – рабов и законтрактованных слуг.</vt:lpstr>
      <vt:lpstr>Законтрактованные слуги –   это иммигранты бедняки, не имеющие средств для переезда за океан. Они заключали кабальные соглашения с купцами или судовладельцами. Затем в Америке их перепродавали.</vt:lpstr>
      <vt:lpstr>Скваттерство - (от англ. squat - селиться самовольно на чужой земле) - захват фермерами свободных земель.  Скваттер - владелец крупного земельного участка, приобретенного захватническим путем.</vt:lpstr>
      <vt:lpstr>Группы населения, из которых состояло колониальное общество:  - фермеры, - предприниматели; - наёмные работники; - плантаторы землевладельцы; - законтрактованные слуги; - негры-рабы.</vt:lpstr>
      <vt:lpstr>3. Управление колониями</vt:lpstr>
      <vt:lpstr>Слайд 35</vt:lpstr>
      <vt:lpstr>Слайд 36</vt:lpstr>
      <vt:lpstr>Закрепление</vt:lpstr>
      <vt:lpstr>Проблемное задание:</vt:lpstr>
      <vt:lpstr>Закрепление</vt:lpstr>
      <vt:lpstr>Закрепление. Текст с ошибками.</vt:lpstr>
      <vt:lpstr>Рефлексия</vt:lpstr>
      <vt:lpstr>Рефлексия</vt:lpstr>
      <vt:lpstr>Домашнее задание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Тема урока: Английские колонии в Северной Америке</dc:title>
  <dc:creator>1</dc:creator>
  <cp:lastModifiedBy>Учителя</cp:lastModifiedBy>
  <cp:revision>249</cp:revision>
  <dcterms:created xsi:type="dcterms:W3CDTF">2006-08-16T00:00:00Z</dcterms:created>
  <dcterms:modified xsi:type="dcterms:W3CDTF">2021-10-06T12:27:04Z</dcterms:modified>
</cp:coreProperties>
</file>