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7"/>
  </p:notesMasterIdLst>
  <p:sldIdLst>
    <p:sldId id="285" r:id="rId2"/>
    <p:sldId id="286" r:id="rId3"/>
    <p:sldId id="287" r:id="rId4"/>
    <p:sldId id="261" r:id="rId5"/>
    <p:sldId id="259" r:id="rId6"/>
    <p:sldId id="272" r:id="rId7"/>
    <p:sldId id="277" r:id="rId8"/>
    <p:sldId id="276" r:id="rId9"/>
    <p:sldId id="278" r:id="rId10"/>
    <p:sldId id="279" r:id="rId11"/>
    <p:sldId id="288" r:id="rId12"/>
    <p:sldId id="289" r:id="rId13"/>
    <p:sldId id="290" r:id="rId14"/>
    <p:sldId id="266" r:id="rId15"/>
    <p:sldId id="28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94626" autoAdjust="0"/>
  </p:normalViewPr>
  <p:slideViewPr>
    <p:cSldViewPr>
      <p:cViewPr varScale="1">
        <p:scale>
          <a:sx n="75" d="100"/>
          <a:sy n="75" d="100"/>
        </p:scale>
        <p:origin x="-1680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2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490"/>
    </p:cViewPr>
  </p:sorterViewPr>
  <p:notesViewPr>
    <p:cSldViewPr>
      <p:cViewPr>
        <p:scale>
          <a:sx n="70" d="100"/>
          <a:sy n="70" d="100"/>
        </p:scale>
        <p:origin x="-2286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6D6A96-BF0F-4C5A-9D87-227A0B250CAE}" type="doc">
      <dgm:prSet loTypeId="urn:microsoft.com/office/officeart/2008/layout/BendingPictureCaption" loCatId="picture" qsTypeId="urn:microsoft.com/office/officeart/2005/8/quickstyle/3d7" qsCatId="3D" csTypeId="urn:microsoft.com/office/officeart/2005/8/colors/accent2_1" csCatId="accent2" phldr="1"/>
      <dgm:spPr/>
    </dgm:pt>
    <dgm:pt modelId="{B2799E19-3E5D-4625-A581-46360C4D9B38}">
      <dgm:prSet phldrT="[Текст]"/>
      <dgm:spPr/>
      <dgm:t>
        <a:bodyPr/>
        <a:lstStyle/>
        <a:p>
          <a:r>
            <a:rPr lang="ru-RU" dirty="0" smtClean="0"/>
            <a:t>«Я дома»</a:t>
          </a:r>
          <a:endParaRPr lang="ru-RU" dirty="0"/>
        </a:p>
      </dgm:t>
    </dgm:pt>
    <dgm:pt modelId="{A09F969A-2615-40B1-AEC8-DB5633F1D338}" type="parTrans" cxnId="{61C79308-DD42-4BC4-98B1-3042772A3790}">
      <dgm:prSet/>
      <dgm:spPr/>
      <dgm:t>
        <a:bodyPr/>
        <a:lstStyle/>
        <a:p>
          <a:endParaRPr lang="ru-RU"/>
        </a:p>
      </dgm:t>
    </dgm:pt>
    <dgm:pt modelId="{79ECFE48-1C32-4438-BEF0-6722CDCB411E}" type="sibTrans" cxnId="{61C79308-DD42-4BC4-98B1-3042772A3790}">
      <dgm:prSet/>
      <dgm:spPr/>
      <dgm:t>
        <a:bodyPr/>
        <a:lstStyle/>
        <a:p>
          <a:endParaRPr lang="ru-RU"/>
        </a:p>
      </dgm:t>
    </dgm:pt>
    <dgm:pt modelId="{1E62554C-524B-48B4-AF09-E5D6E2ADAB4E}" type="pres">
      <dgm:prSet presAssocID="{BB6D6A96-BF0F-4C5A-9D87-227A0B250CAE}" presName="diagram" presStyleCnt="0">
        <dgm:presLayoutVars>
          <dgm:dir/>
        </dgm:presLayoutVars>
      </dgm:prSet>
      <dgm:spPr/>
    </dgm:pt>
    <dgm:pt modelId="{A6BC9959-EF3E-404C-AAB9-3FF4E44DCE86}" type="pres">
      <dgm:prSet presAssocID="{B2799E19-3E5D-4625-A581-46360C4D9B38}" presName="composite" presStyleCnt="0"/>
      <dgm:spPr/>
    </dgm:pt>
    <dgm:pt modelId="{EDA436A1-186A-4D58-9BA4-FD2F154E4297}" type="pres">
      <dgm:prSet presAssocID="{B2799E19-3E5D-4625-A581-46360C4D9B38}" presName="Image" presStyleLbl="bgShp" presStyleIdx="0" presStyleCnt="1" custLinFactNeighborX="-597" custLinFactNeighborY="-2552"/>
      <dgm:spPr/>
      <dgm:t>
        <a:bodyPr/>
        <a:lstStyle/>
        <a:p>
          <a:endParaRPr lang="ru-RU"/>
        </a:p>
      </dgm:t>
      <dgm:extLst/>
    </dgm:pt>
    <dgm:pt modelId="{3B15389D-3745-4A21-BE71-F92E4A9BD4BF}" type="pres">
      <dgm:prSet presAssocID="{B2799E19-3E5D-4625-A581-46360C4D9B38}" presName="Parent" presStyleLbl="node0" presStyleIdx="0" presStyleCnt="1" custAng="10800000" custFlipVert="1" custScaleX="74560" custScaleY="400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9DD2B33-777C-4B44-A547-40B2FBECFA1A}" type="presOf" srcId="{B2799E19-3E5D-4625-A581-46360C4D9B38}" destId="{3B15389D-3745-4A21-BE71-F92E4A9BD4BF}" srcOrd="0" destOrd="0" presId="urn:microsoft.com/office/officeart/2008/layout/BendingPictureCaption"/>
    <dgm:cxn modelId="{628C77DC-0356-411B-9076-323228DAD25B}" type="presOf" srcId="{BB6D6A96-BF0F-4C5A-9D87-227A0B250CAE}" destId="{1E62554C-524B-48B4-AF09-E5D6E2ADAB4E}" srcOrd="0" destOrd="0" presId="urn:microsoft.com/office/officeart/2008/layout/BendingPictureCaption"/>
    <dgm:cxn modelId="{61C79308-DD42-4BC4-98B1-3042772A3790}" srcId="{BB6D6A96-BF0F-4C5A-9D87-227A0B250CAE}" destId="{B2799E19-3E5D-4625-A581-46360C4D9B38}" srcOrd="0" destOrd="0" parTransId="{A09F969A-2615-40B1-AEC8-DB5633F1D338}" sibTransId="{79ECFE48-1C32-4438-BEF0-6722CDCB411E}"/>
    <dgm:cxn modelId="{B043AAED-4EEA-42DC-8C39-B6D71223B946}" type="presParOf" srcId="{1E62554C-524B-48B4-AF09-E5D6E2ADAB4E}" destId="{A6BC9959-EF3E-404C-AAB9-3FF4E44DCE86}" srcOrd="0" destOrd="0" presId="urn:microsoft.com/office/officeart/2008/layout/BendingPictureCaption"/>
    <dgm:cxn modelId="{CD0F3B05-2799-4086-9B5C-2BA25D1BB792}" type="presParOf" srcId="{A6BC9959-EF3E-404C-AAB9-3FF4E44DCE86}" destId="{EDA436A1-186A-4D58-9BA4-FD2F154E4297}" srcOrd="0" destOrd="0" presId="urn:microsoft.com/office/officeart/2008/layout/BendingPictureCaption"/>
    <dgm:cxn modelId="{DF2CE87E-6933-4219-8F99-A7760490BE26}" type="presParOf" srcId="{A6BC9959-EF3E-404C-AAB9-3FF4E44DCE86}" destId="{3B15389D-3745-4A21-BE71-F92E4A9BD4BF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DA436A1-186A-4D58-9BA4-FD2F154E4297}">
      <dsp:nvSpPr>
        <dsp:cNvPr id="0" name=""/>
        <dsp:cNvSpPr/>
      </dsp:nvSpPr>
      <dsp:spPr>
        <a:xfrm>
          <a:off x="537945" y="8113"/>
          <a:ext cx="644603" cy="476359"/>
        </a:xfrm>
        <a:prstGeom prst="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15389D-3745-4A21-BE71-F92E4A9BD4BF}">
      <dsp:nvSpPr>
        <dsp:cNvPr id="0" name=""/>
        <dsp:cNvSpPr/>
      </dsp:nvSpPr>
      <dsp:spPr>
        <a:xfrm rot="10800000" flipV="1">
          <a:off x="742740" y="450286"/>
          <a:ext cx="414148" cy="5342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500" kern="1200" dirty="0" smtClean="0"/>
            <a:t>«Я дома»</a:t>
          </a:r>
          <a:endParaRPr lang="ru-RU" sz="500" kern="1200" dirty="0"/>
        </a:p>
      </dsp:txBody>
      <dsp:txXfrm rot="10800000" flipV="1">
        <a:off x="742740" y="450286"/>
        <a:ext cx="414148" cy="534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E3B5DD-BB1B-4505-AF0F-E874998AD625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8D0E5B-472D-4197-A83E-E22766C3E6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85769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B0D7EA5-BE12-4A6C-87D8-B1523343E2A9}" type="datetimeFigureOut">
              <a:rPr lang="ru-RU" smtClean="0"/>
              <a:pPr/>
              <a:t>02.12.2024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F0FC471-AC3E-4892-9324-12877F4EDDF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image" Target="../media/image18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17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23528" y="548681"/>
            <a:ext cx="8712968" cy="6120679"/>
          </a:xfrm>
        </p:spPr>
        <p:txBody>
          <a:bodyPr>
            <a:normAutofit/>
          </a:bodyPr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Муниципальное казенное  дошкольное образовательное учреждение</a:t>
            </a:r>
            <a:endParaRPr lang="ru-RU" sz="1800" dirty="0" smtClean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«Детский сад №2 п.Теплое»</a:t>
            </a:r>
          </a:p>
          <a:p>
            <a:pPr algn="ctr">
              <a:spcAft>
                <a:spcPts val="0"/>
              </a:spcAft>
            </a:pPr>
            <a:endParaRPr lang="ru-RU" sz="2400" dirty="0" smtClean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 Краткосрочный проект старшей разновозрастной    группы </a:t>
            </a:r>
          </a:p>
          <a:p>
            <a:pPr>
              <a:spcAft>
                <a:spcPts val="0"/>
              </a:spcAft>
            </a:pPr>
            <a:endParaRPr lang="ru-RU" sz="2400" dirty="0" smtClean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ru-RU" sz="2400" dirty="0" smtClean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ru-RU" sz="2400" dirty="0" smtClean="0">
              <a:latin typeface="Times New Roman"/>
              <a:ea typeface="Times New Roman"/>
            </a:endParaRPr>
          </a:p>
          <a:p>
            <a:endParaRPr lang="ru-RU" dirty="0" smtClean="0"/>
          </a:p>
          <a:p>
            <a:r>
              <a:rPr lang="ru-RU" dirty="0" smtClean="0"/>
              <a:t>            </a:t>
            </a:r>
            <a:r>
              <a:rPr lang="ru-RU" dirty="0" smtClean="0"/>
              <a:t>                            п.Теплое 2024г.</a:t>
            </a:r>
            <a:endParaRPr lang="ru-RU" dirty="0" smtClean="0"/>
          </a:p>
          <a:p>
            <a:r>
              <a:rPr lang="ru-RU" dirty="0" smtClean="0"/>
              <a:t>            </a:t>
            </a:r>
            <a:r>
              <a:rPr lang="ru-RU" dirty="0" smtClean="0"/>
              <a:t> </a:t>
            </a:r>
            <a:r>
              <a:rPr lang="ru-RU" dirty="0" err="1" smtClean="0"/>
              <a:t>Воспитатель:Талерчик</a:t>
            </a:r>
            <a:r>
              <a:rPr lang="ru-RU" dirty="0" smtClean="0"/>
              <a:t> Е.В.                              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79512" y="2780928"/>
            <a:ext cx="9145016" cy="1872208"/>
          </a:xfrm>
        </p:spPr>
        <p:txBody>
          <a:bodyPr/>
          <a:lstStyle/>
          <a:p>
            <a:r>
              <a:rPr lang="ru-RU" dirty="0" smtClean="0"/>
              <a:t> «Семья-это счастье»</a:t>
            </a:r>
            <a:endParaRPr lang="ru-RU" dirty="0"/>
          </a:p>
        </p:txBody>
      </p:sp>
      <p:pic>
        <p:nvPicPr>
          <p:cNvPr id="4" name="Рисунок 3" descr="IMG_3843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4005064"/>
            <a:ext cx="3072341" cy="23042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001095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488831" cy="1656184"/>
          </a:xfrm>
        </p:spPr>
        <p:txBody>
          <a:bodyPr/>
          <a:lstStyle/>
          <a:p>
            <a:pPr algn="ctr"/>
            <a:r>
              <a:rPr lang="ru-RU" sz="4000" dirty="0" smtClean="0"/>
              <a:t>Творческое название проекта «Семья-это счастье»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2276872"/>
            <a:ext cx="7200800" cy="396044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нформационно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ориентированный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,по содержанию «ребёнок и его семья» 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детей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старший дошкольный возраст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Исполнители: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ети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старшего дошкольного возраста,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воспитатели, родители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Продолжительность: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неделя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Тематическое поле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Семья. Взаимоотношение в семье. Семейные традиции и обычаи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semy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35696" cy="23488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6974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24528" y="3140968"/>
            <a:ext cx="2736304" cy="2374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533456" cy="420964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глубить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детей о семье, родственных отношениях. Приучить активно, выражать в поступках и действиях доброе отношение к близким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людям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приобщать к семейным традициям и обычаям, повышать интерес к ценностям семьи, но содержание работы в ДОУ не обеспечивает решения поставленной задачи в полной мере.</a:t>
            </a:r>
          </a:p>
          <a:p>
            <a:endParaRPr lang="ru-RU" dirty="0"/>
          </a:p>
        </p:txBody>
      </p:sp>
      <p:pic>
        <p:nvPicPr>
          <p:cNvPr id="4" name="Рисунок 3" descr="img6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861048"/>
            <a:ext cx="3491880" cy="2618910"/>
          </a:xfrm>
          <a:prstGeom prst="rect">
            <a:avLst/>
          </a:prstGeom>
        </p:spPr>
      </p:pic>
      <p:pic>
        <p:nvPicPr>
          <p:cNvPr id="5" name="Рисунок 4" descr="67e46208-63eb-5f35-93b9-07b4e44568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3861048"/>
            <a:ext cx="4619425" cy="285797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3620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5904656" cy="936104"/>
          </a:xfrm>
        </p:spPr>
        <p:txBody>
          <a:bodyPr/>
          <a:lstStyle/>
          <a:p>
            <a:r>
              <a:rPr lang="ru-RU" dirty="0" smtClean="0"/>
              <a:t>Цель проекта: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772816"/>
            <a:ext cx="8208912" cy="4464496"/>
          </a:xfrm>
        </p:spPr>
        <p:txBody>
          <a:bodyPr>
            <a:normAutofit/>
          </a:bodyPr>
          <a:lstStyle/>
          <a:p>
            <a:pPr marL="352425" marR="66675" indent="-285750" algn="l">
              <a:lnSpc>
                <a:spcPct val="150000"/>
              </a:lnSpc>
              <a:spcBef>
                <a:spcPts val="375"/>
              </a:spcBef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Times New Roman" pitchFamily="18" charset="0"/>
                <a:ea typeface="Calibri"/>
                <a:cs typeface="Times New Roman" pitchFamily="18" charset="0"/>
              </a:rPr>
              <a:t>Создание условий для благоприятного климата взаимодействия с родителями. </a:t>
            </a:r>
          </a:p>
          <a:p>
            <a:pPr marL="352425" marR="66675" indent="-285750" algn="l">
              <a:lnSpc>
                <a:spcPct val="150000"/>
              </a:lnSpc>
              <a:spcBef>
                <a:spcPts val="375"/>
              </a:spcBef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Times New Roman" pitchFamily="18" charset="0"/>
                <a:ea typeface="Calibri"/>
                <a:cs typeface="Times New Roman" pitchFamily="18" charset="0"/>
              </a:rPr>
              <a:t>Установление доверительных и партнерских отношений с родителями. </a:t>
            </a:r>
          </a:p>
          <a:p>
            <a:pPr marL="352425" marR="66675" indent="-285750" algn="l">
              <a:lnSpc>
                <a:spcPct val="150000"/>
              </a:lnSpc>
              <a:spcBef>
                <a:spcPts val="375"/>
              </a:spcBef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Times New Roman" pitchFamily="18" charset="0"/>
                <a:ea typeface="Calibri"/>
                <a:cs typeface="Times New Roman" pitchFamily="18" charset="0"/>
              </a:rPr>
              <a:t>Вовлечение семьи в единое образовательное пространство. </a:t>
            </a:r>
            <a:endParaRPr lang="ru-RU" sz="2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52425" marR="66675" indent="-285750" algn="l">
              <a:lnSpc>
                <a:spcPct val="150000"/>
              </a:lnSpc>
              <a:spcBef>
                <a:spcPts val="375"/>
              </a:spcBef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Сформировать у детей интерес к своей семье, сохранению семейных традиций и обычаев</a:t>
            </a:r>
            <a:r>
              <a:rPr lang="ru-RU" sz="1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en-US" sz="1800" dirty="0" smtClean="0">
                <a:latin typeface="Calibri"/>
                <a:ea typeface="Times New Roman"/>
                <a:cs typeface="Times New Roman"/>
              </a:rPr>
              <a:t>  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8ef1b78ef551488a260b0753c523292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2664296" cy="15775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835241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404664"/>
            <a:ext cx="3537592" cy="864096"/>
          </a:xfrm>
        </p:spPr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340768"/>
            <a:ext cx="8208912" cy="4896544"/>
          </a:xfrm>
        </p:spPr>
        <p:txBody>
          <a:bodyPr>
            <a:normAutofit fontScale="92500" lnSpcReduction="20000"/>
          </a:bodyPr>
          <a:lstStyle/>
          <a:p>
            <a:pPr marL="342900" lvl="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dirty="0"/>
              <a:t>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интерес к своей семье,  сохранению семейных традиций и обычаев, воспитать уважение к членам семьи</a:t>
            </a: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к установлению в семье правил, норм поведения, обычаев, традиций, т.е. потребность к формированию семейных ценностей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и развивать у детей навыки исследовательской и творческой работы совместно с воспитателями и родителями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эмоционально благополучную атмосферу дома и в детском саду, где взаимоотношения между взрослыми и детьми построены на основе доброжелательности и взаимоуважении, где ребенок будет чувствовать себя желанным и защищенным.</a:t>
            </a:r>
            <a:endParaRPr lang="ru-RU" sz="2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8ef1b78ef551488a260b0753c523292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0"/>
            <a:ext cx="3419872" cy="14847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038305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1" y="260648"/>
            <a:ext cx="7162800" cy="1512168"/>
          </a:xfrm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/>
          <a:lstStyle/>
          <a:p>
            <a:pPr algn="ctr"/>
            <a:r>
              <a:rPr lang="ru-RU" dirty="0" smtClean="0">
                <a:effectLst/>
              </a:rPr>
              <a:t>Формы работы с детьми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sz="quarter" idx="13"/>
          </p:nvPr>
        </p:nvSpPr>
        <p:spPr>
          <a:xfrm>
            <a:off x="683568" y="2132856"/>
            <a:ext cx="8136904" cy="388843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Беседы; занятия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картин,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иллюстраций; выставки детских работ по проекту «Семья» в ДОУ;  дидактические и сюжетно-ролевые игры по проекту «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Семья;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заучивание стихов, пословиц, поговорок про семью; творческая речевая деятельность; утренники, развлечения; конкурсы; театрализованная деятельность; сочинение рассказов и сказок о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семье. 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67e46208-63eb-5f35-93b9-07b4e44568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221088"/>
            <a:ext cx="4572000" cy="2497932"/>
          </a:xfrm>
          <a:prstGeom prst="rect">
            <a:avLst/>
          </a:prstGeom>
        </p:spPr>
      </p:pic>
      <p:pic>
        <p:nvPicPr>
          <p:cNvPr id="5" name="Рисунок 4" descr="8ef1b78ef551488a260b0753c523292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4437112"/>
            <a:ext cx="3475484" cy="20578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112495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420762"/>
            <a:ext cx="7848872" cy="6120679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Организация самостоятельной деятельности:</a:t>
            </a:r>
          </a:p>
          <a:p>
            <a:pPr algn="l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Рисование </a:t>
            </a:r>
            <a:r>
              <a:rPr lang="ru-RU" sz="2400" dirty="0" smtClean="0"/>
              <a:t>:</a:t>
            </a:r>
          </a:p>
          <a:p>
            <a:pPr algn="l"/>
            <a:endParaRPr lang="ru-RU" sz="2400" dirty="0" smtClean="0"/>
          </a:p>
          <a:p>
            <a:pPr algn="l"/>
            <a:endParaRPr lang="ru-RU" sz="2400" dirty="0"/>
          </a:p>
          <a:p>
            <a:pPr algn="l"/>
            <a:endParaRPr lang="ru-RU" sz="2400" dirty="0" smtClean="0"/>
          </a:p>
          <a:p>
            <a:pPr algn="l"/>
            <a:endParaRPr lang="ru-RU" sz="2400" dirty="0" smtClean="0"/>
          </a:p>
          <a:p>
            <a:pPr algn="l"/>
            <a:endParaRPr lang="ru-RU" sz="2400" dirty="0" smtClean="0"/>
          </a:p>
          <a:p>
            <a:pPr algn="l"/>
            <a:endParaRPr lang="ru-RU" sz="2400" dirty="0" smtClean="0"/>
          </a:p>
          <a:p>
            <a:pPr algn="l"/>
            <a:endParaRPr lang="ru-RU" sz="2400" dirty="0"/>
          </a:p>
          <a:p>
            <a:pPr algn="l"/>
            <a:endParaRPr lang="ru-RU" sz="2400" dirty="0" smtClean="0"/>
          </a:p>
        </p:txBody>
      </p:sp>
      <p:pic>
        <p:nvPicPr>
          <p:cNvPr id="8" name="Рисунок 7" descr="IMG_2313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484784"/>
            <a:ext cx="2915816" cy="2186862"/>
          </a:xfrm>
          <a:prstGeom prst="rect">
            <a:avLst/>
          </a:prstGeom>
        </p:spPr>
      </p:pic>
      <p:pic>
        <p:nvPicPr>
          <p:cNvPr id="9" name="Рисунок 8" descr="IMG_3880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1484784"/>
            <a:ext cx="3000333" cy="2250250"/>
          </a:xfrm>
          <a:prstGeom prst="rect">
            <a:avLst/>
          </a:prstGeom>
        </p:spPr>
      </p:pic>
      <p:pic>
        <p:nvPicPr>
          <p:cNvPr id="10" name="Рисунок 9" descr="IMG_3879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31640" y="3933056"/>
            <a:ext cx="3131840" cy="2348880"/>
          </a:xfrm>
          <a:prstGeom prst="rect">
            <a:avLst/>
          </a:prstGeom>
        </p:spPr>
      </p:pic>
      <p:pic>
        <p:nvPicPr>
          <p:cNvPr id="6" name="Рисунок 5" descr="IMG_3889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6056" y="3861048"/>
            <a:ext cx="3168352" cy="2376264"/>
          </a:xfrm>
          <a:prstGeom prst="rect">
            <a:avLst/>
          </a:prstGeom>
        </p:spPr>
      </p:pic>
      <p:pic>
        <p:nvPicPr>
          <p:cNvPr id="7" name="Рисунок 6" descr="IMG_3890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1556792"/>
            <a:ext cx="2592288" cy="19442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15307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8644" y="631638"/>
            <a:ext cx="7895804" cy="6226361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Сюжетно - ролевая игра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«Моя Семья»</a:t>
            </a:r>
          </a:p>
          <a:p>
            <a:pPr algn="l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IMG_387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412776"/>
            <a:ext cx="3960440" cy="2970330"/>
          </a:xfrm>
          <a:prstGeom prst="rect">
            <a:avLst/>
          </a:prstGeom>
        </p:spPr>
      </p:pic>
      <p:pic>
        <p:nvPicPr>
          <p:cNvPr id="13" name="Рисунок 12" descr="IMG_3878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996952"/>
            <a:ext cx="4427984" cy="33209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45319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719138" y="476250"/>
            <a:ext cx="8424862" cy="5689600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Совместная деятельность детей и </a:t>
            </a: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родителей: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Моя родословная», </a:t>
            </a:r>
            <a:r>
              <a:rPr lang="ru-RU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выставки, создание  стенгазеты ко «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Дню матери».</a:t>
            </a:r>
            <a:endParaRPr lang="ru-RU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="" xmlns:p14="http://schemas.microsoft.com/office/powerpoint/2010/main" val="4074181483"/>
              </p:ext>
            </p:extLst>
          </p:nvPr>
        </p:nvGraphicFramePr>
        <p:xfrm>
          <a:off x="10908704" y="4993248"/>
          <a:ext cx="1728192" cy="523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Рисунок 8" descr="IMG_3847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844824"/>
            <a:ext cx="2627784" cy="1970838"/>
          </a:xfrm>
          <a:prstGeom prst="rect">
            <a:avLst/>
          </a:prstGeom>
        </p:spPr>
      </p:pic>
      <p:pic>
        <p:nvPicPr>
          <p:cNvPr id="10" name="Рисунок 9" descr="IMG_3848.jpe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3861048"/>
            <a:ext cx="3131840" cy="2736304"/>
          </a:xfrm>
          <a:prstGeom prst="rect">
            <a:avLst/>
          </a:prstGeom>
        </p:spPr>
      </p:pic>
      <p:pic>
        <p:nvPicPr>
          <p:cNvPr id="15" name="Рисунок 14" descr="IMG_3851.jpe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628117" y="1556792"/>
            <a:ext cx="3515883" cy="2636912"/>
          </a:xfrm>
          <a:prstGeom prst="rect">
            <a:avLst/>
          </a:prstGeom>
        </p:spPr>
      </p:pic>
      <p:pic>
        <p:nvPicPr>
          <p:cNvPr id="16" name="Рисунок 15" descr="IMG_3844 (2).jpe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108171" y="4365104"/>
            <a:ext cx="3035829" cy="2276872"/>
          </a:xfrm>
          <a:prstGeom prst="rect">
            <a:avLst/>
          </a:prstGeom>
        </p:spPr>
      </p:pic>
      <p:pic>
        <p:nvPicPr>
          <p:cNvPr id="17" name="Рисунок 16" descr="IMG_3838.jpe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843808" y="1844824"/>
            <a:ext cx="2747798" cy="2060848"/>
          </a:xfrm>
          <a:prstGeom prst="rect">
            <a:avLst/>
          </a:prstGeom>
        </p:spPr>
      </p:pic>
      <p:pic>
        <p:nvPicPr>
          <p:cNvPr id="18" name="Рисунок 17" descr="IMG_3875.jpe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347864" y="4509120"/>
            <a:ext cx="2483768" cy="18628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93945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332656"/>
            <a:ext cx="8208912" cy="5832648"/>
          </a:xfrm>
        </p:spPr>
        <p:txBody>
          <a:bodyPr/>
          <a:lstStyle/>
          <a:p>
            <a:pPr algn="l"/>
            <a:r>
              <a:rPr lang="ru-RU" i="1" dirty="0" smtClean="0">
                <a:solidFill>
                  <a:srgbClr val="FF0000"/>
                </a:solidFill>
                <a:latin typeface="Times New Roman"/>
                <a:ea typeface="Calibri"/>
              </a:rPr>
              <a:t> </a:t>
            </a:r>
            <a:r>
              <a:rPr lang="ru-RU" sz="2800" i="1" dirty="0" smtClean="0">
                <a:solidFill>
                  <a:schemeClr val="tx1"/>
                </a:solidFill>
                <a:latin typeface="Times New Roman"/>
                <a:ea typeface="Calibri"/>
              </a:rPr>
              <a:t>Организован и проведен праздник</a:t>
            </a:r>
            <a:r>
              <a:rPr lang="ru-RU" i="1" dirty="0" smtClean="0">
                <a:solidFill>
                  <a:schemeClr val="tx1"/>
                </a:solidFill>
                <a:latin typeface="Times New Roman"/>
                <a:ea typeface="Calibri"/>
              </a:rPr>
              <a:t> :</a:t>
            </a:r>
          </a:p>
          <a:p>
            <a:pPr algn="l"/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- День матери </a:t>
            </a:r>
            <a:endParaRPr lang="ru-RU" i="1" dirty="0">
              <a:solidFill>
                <a:schemeClr val="tx1"/>
              </a:solidFill>
              <a:latin typeface="Times New Roman"/>
              <a:ea typeface="Calibri"/>
            </a:endParaRPr>
          </a:p>
        </p:txBody>
      </p:sp>
      <p:pic>
        <p:nvPicPr>
          <p:cNvPr id="6" name="Рисунок 5" descr="20efKnCEdX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484784"/>
            <a:ext cx="3315846" cy="1520626"/>
          </a:xfrm>
          <a:prstGeom prst="rect">
            <a:avLst/>
          </a:prstGeom>
        </p:spPr>
      </p:pic>
      <p:pic>
        <p:nvPicPr>
          <p:cNvPr id="7" name="Рисунок 6" descr="MeadBgIAkv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1052736"/>
            <a:ext cx="3888432" cy="2573723"/>
          </a:xfrm>
          <a:prstGeom prst="rect">
            <a:avLst/>
          </a:prstGeom>
        </p:spPr>
      </p:pic>
      <p:pic>
        <p:nvPicPr>
          <p:cNvPr id="8" name="Рисунок 7" descr="EdRUoB-miJ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573016"/>
            <a:ext cx="4320480" cy="2448272"/>
          </a:xfrm>
          <a:prstGeom prst="rect">
            <a:avLst/>
          </a:prstGeom>
        </p:spPr>
      </p:pic>
      <p:pic>
        <p:nvPicPr>
          <p:cNvPr id="10" name="Рисунок 9" descr="kzvuLP4J_Hw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3717032"/>
            <a:ext cx="4356992" cy="22322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97704893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028261" cy="1080120"/>
          </a:xfrm>
        </p:spPr>
        <p:txBody>
          <a:bodyPr/>
          <a:lstStyle/>
          <a:p>
            <a:pPr algn="ctr"/>
            <a:r>
              <a:rPr lang="ru-RU" dirty="0" smtClean="0"/>
              <a:t>Занятие по теме «Моя семья»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flipH="1">
            <a:off x="11124728" y="1340768"/>
            <a:ext cx="1440160" cy="1008112"/>
          </a:xfrm>
        </p:spPr>
        <p:txBody>
          <a:bodyPr/>
          <a:lstStyle/>
          <a:p>
            <a:pPr algn="l"/>
            <a:endParaRPr lang="ru-RU" dirty="0"/>
          </a:p>
        </p:txBody>
      </p:sp>
      <p:pic>
        <p:nvPicPr>
          <p:cNvPr id="6" name="Рисунок 5" descr="IMG_2308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00808"/>
            <a:ext cx="3707904" cy="2780928"/>
          </a:xfrm>
          <a:prstGeom prst="rect">
            <a:avLst/>
          </a:prstGeom>
        </p:spPr>
      </p:pic>
      <p:pic>
        <p:nvPicPr>
          <p:cNvPr id="7" name="Рисунок 6" descr="IMG_2309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1628800"/>
            <a:ext cx="3323861" cy="2520280"/>
          </a:xfrm>
          <a:prstGeom prst="rect">
            <a:avLst/>
          </a:prstGeom>
        </p:spPr>
      </p:pic>
      <p:pic>
        <p:nvPicPr>
          <p:cNvPr id="8" name="Рисунок 7" descr="IMG_2311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4437112"/>
            <a:ext cx="2915816" cy="2186862"/>
          </a:xfrm>
          <a:prstGeom prst="rect">
            <a:avLst/>
          </a:prstGeom>
        </p:spPr>
      </p:pic>
      <p:pic>
        <p:nvPicPr>
          <p:cNvPr id="9" name="Рисунок 8" descr="IMG_3884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4365104"/>
            <a:ext cx="3323861" cy="21602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5295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3839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3384376" cy="2538282"/>
          </a:xfrm>
          <a:prstGeom prst="rect">
            <a:avLst/>
          </a:prstGeom>
        </p:spPr>
      </p:pic>
      <p:pic>
        <p:nvPicPr>
          <p:cNvPr id="5" name="Рисунок 4" descr="IMG_3838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116632"/>
            <a:ext cx="3851920" cy="2888940"/>
          </a:xfrm>
          <a:prstGeom prst="rect">
            <a:avLst/>
          </a:prstGeom>
        </p:spPr>
      </p:pic>
      <p:pic>
        <p:nvPicPr>
          <p:cNvPr id="6" name="Рисунок 5" descr="IMG_3873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2996952"/>
            <a:ext cx="4956043" cy="3717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6840760" cy="134076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Консультации  с родителями</a:t>
            </a:r>
            <a:endParaRPr lang="ru-RU" dirty="0"/>
          </a:p>
        </p:txBody>
      </p:sp>
      <p:pic>
        <p:nvPicPr>
          <p:cNvPr id="4" name="Рисунок 3" descr="IMG_3842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44824"/>
            <a:ext cx="4427984" cy="3320988"/>
          </a:xfrm>
          <a:prstGeom prst="rect">
            <a:avLst/>
          </a:prstGeom>
        </p:spPr>
      </p:pic>
      <p:pic>
        <p:nvPicPr>
          <p:cNvPr id="5" name="Рисунок 4" descr="IMG_3841 (1)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708920"/>
            <a:ext cx="4355976" cy="3266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2060848"/>
            <a:ext cx="7632848" cy="4104456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Организованны выставки творческих работ детей и родителей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Повысился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родительской активности в организации совместной деятельности по воспитанию детей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63688" y="764704"/>
            <a:ext cx="6236173" cy="864096"/>
          </a:xfrm>
        </p:spPr>
        <p:txBody>
          <a:bodyPr/>
          <a:lstStyle/>
          <a:p>
            <a:pPr algn="ctr"/>
            <a:r>
              <a:rPr lang="ru-RU" dirty="0" smtClean="0"/>
              <a:t>Результат</a:t>
            </a:r>
            <a:endParaRPr lang="ru-RU" dirty="0"/>
          </a:p>
        </p:txBody>
      </p:sp>
      <p:pic>
        <p:nvPicPr>
          <p:cNvPr id="5" name="Рисунок 4" descr="IMG_3873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4005064"/>
            <a:ext cx="3563888" cy="2726922"/>
          </a:xfrm>
          <a:prstGeom prst="rect">
            <a:avLst/>
          </a:prstGeom>
        </p:spPr>
      </p:pic>
      <p:pic>
        <p:nvPicPr>
          <p:cNvPr id="6" name="Рисунок 5" descr="IMG_3891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005064"/>
            <a:ext cx="4896544" cy="2852936"/>
          </a:xfrm>
          <a:prstGeom prst="rect">
            <a:avLst/>
          </a:prstGeom>
        </p:spPr>
      </p:pic>
      <p:pic>
        <p:nvPicPr>
          <p:cNvPr id="7" name="Рисунок 6" descr="IMG_3839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34634"/>
            <a:ext cx="2664296" cy="19982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332593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3" y="1772816"/>
            <a:ext cx="7046168" cy="4176464"/>
          </a:xfrm>
        </p:spPr>
        <p:txBody>
          <a:bodyPr/>
          <a:lstStyle/>
          <a:p>
            <a:pPr marL="1260475" indent="-1260475" algn="l"/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Спасибо за     внимание!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67e46208-63eb-5f35-93b9-07b4e44568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861048"/>
            <a:ext cx="4860032" cy="26552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74310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1172</TotalTime>
  <Words>303</Words>
  <Application>Microsoft Office PowerPoint</Application>
  <PresentationFormat>Экран (4:3)</PresentationFormat>
  <Paragraphs>57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Воздушный поток</vt:lpstr>
      <vt:lpstr> «Семья-это счастье»</vt:lpstr>
      <vt:lpstr>Творческое название проекта «Семья-это счастье»</vt:lpstr>
      <vt:lpstr>Слайд 3</vt:lpstr>
      <vt:lpstr>Цель проекта:</vt:lpstr>
      <vt:lpstr>Задачи:</vt:lpstr>
      <vt:lpstr>Формы работы с детьми</vt:lpstr>
      <vt:lpstr>Слайд 7</vt:lpstr>
      <vt:lpstr>Слайд 8</vt:lpstr>
      <vt:lpstr>Слайд 9</vt:lpstr>
      <vt:lpstr>Слайд 10</vt:lpstr>
      <vt:lpstr>Занятие по теме «Моя семья»</vt:lpstr>
      <vt:lpstr>Слайд 12</vt:lpstr>
      <vt:lpstr>Консультации  с родителями</vt:lpstr>
      <vt:lpstr>Результат</vt:lpstr>
      <vt:lpstr>Спасибо за    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семья</dc:title>
  <dc:creator>Admin</dc:creator>
  <cp:lastModifiedBy>Детский сад №2</cp:lastModifiedBy>
  <cp:revision>85</cp:revision>
  <dcterms:created xsi:type="dcterms:W3CDTF">2012-08-01T12:58:48Z</dcterms:created>
  <dcterms:modified xsi:type="dcterms:W3CDTF">2024-12-02T08:05:40Z</dcterms:modified>
</cp:coreProperties>
</file>