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8" r:id="rId3"/>
    <p:sldId id="261" r:id="rId4"/>
    <p:sldId id="262" r:id="rId5"/>
    <p:sldId id="281" r:id="rId6"/>
    <p:sldId id="263" r:id="rId7"/>
    <p:sldId id="264" r:id="rId8"/>
    <p:sldId id="265" r:id="rId9"/>
    <p:sldId id="266" r:id="rId10"/>
    <p:sldId id="267" r:id="rId11"/>
    <p:sldId id="279" r:id="rId12"/>
    <p:sldId id="280" r:id="rId13"/>
    <p:sldId id="268" r:id="rId14"/>
    <p:sldId id="274" r:id="rId15"/>
    <p:sldId id="278"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26"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1F6D6D-9D1C-4BCD-AD1E-A2DA712ECFAB}" type="datetimeFigureOut">
              <a:rPr lang="ru-RU" smtClean="0"/>
              <a:pPr/>
              <a:t>27.03.2024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2933DF-9769-49BA-9A9E-D15C5AE911BE}" type="slidenum">
              <a:rPr lang="ru-RU" smtClean="0"/>
              <a:pPr/>
              <a:t>‹#›</a:t>
            </a:fld>
            <a:endParaRPr lang="ru-RU"/>
          </a:p>
        </p:txBody>
      </p:sp>
    </p:spTree>
    <p:extLst>
      <p:ext uri="{BB962C8B-B14F-4D97-AF65-F5344CB8AC3E}">
        <p14:creationId xmlns:p14="http://schemas.microsoft.com/office/powerpoint/2010/main" val="791437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Образ слайда 1"/>
          <p:cNvSpPr>
            <a:spLocks noGrp="1" noRot="1" noChangeAspect="1" noTextEdit="1"/>
          </p:cNvSpPr>
          <p:nvPr>
            <p:ph type="sldImg"/>
          </p:nvPr>
        </p:nvSpPr>
        <p:spPr bwMode="auto">
          <a:noFill/>
          <a:ln>
            <a:solidFill>
              <a:srgbClr val="000000"/>
            </a:solidFill>
            <a:miter lim="800000"/>
            <a:headEnd/>
            <a:tailEnd/>
          </a:ln>
        </p:spPr>
      </p:sp>
      <p:sp>
        <p:nvSpPr>
          <p:cNvPr id="19459"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946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556AB94-A3FD-4554-B9B8-4A7DAC570DA0}" type="slidenum">
              <a:rPr lang="ru-RU"/>
              <a:pPr fontAlgn="base">
                <a:spcBef>
                  <a:spcPct val="0"/>
                </a:spcBef>
                <a:spcAft>
                  <a:spcPct val="0"/>
                </a:spcAft>
              </a:pPr>
              <a:t>14</a:t>
            </a:fld>
            <a:endParaRPr lang="ru-RU"/>
          </a:p>
        </p:txBody>
      </p:sp>
    </p:spTree>
    <p:extLst>
      <p:ext uri="{BB962C8B-B14F-4D97-AF65-F5344CB8AC3E}">
        <p14:creationId xmlns:p14="http://schemas.microsoft.com/office/powerpoint/2010/main" val="2863449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725C68B6-61C2-468F-89AB-4B9F7531AA6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25C68B6-61C2-468F-89AB-4B9F7531AA6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106E36-FD25-4E2D-B0AA-010F637433A0}" type="datetimeFigureOut">
              <a:rPr lang="ru-RU" smtClean="0"/>
              <a:pPr/>
              <a:t>27.03.2024</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25C68B6-61C2-468F-89AB-4B9F7531AA6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heckshorturl.com/"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1196752"/>
            <a:ext cx="7772400" cy="1872207"/>
          </a:xfrm>
        </p:spPr>
        <p:txBody>
          <a:bodyPr>
            <a:normAutofit fontScale="90000"/>
          </a:bodyPr>
          <a:lstStyle/>
          <a:p>
            <a:pPr algn="ctr"/>
            <a:r>
              <a:rPr lang="ru-RU" sz="6000" spc="460" dirty="0">
                <a:solidFill>
                  <a:srgbClr val="002060"/>
                </a:solidFill>
                <a:effectLst/>
              </a:rPr>
              <a:t>Мошенничество </a:t>
            </a:r>
            <a:r>
              <a:rPr lang="ru-RU" sz="6000" spc="460" dirty="0" smtClean="0">
                <a:solidFill>
                  <a:srgbClr val="002060"/>
                </a:solidFill>
                <a:effectLst/>
              </a:rPr>
              <a:t/>
            </a:r>
            <a:br>
              <a:rPr lang="ru-RU" sz="6000" spc="460" dirty="0" smtClean="0">
                <a:solidFill>
                  <a:srgbClr val="002060"/>
                </a:solidFill>
                <a:effectLst/>
              </a:rPr>
            </a:br>
            <a:r>
              <a:rPr lang="ru-RU" sz="6000" spc="460" dirty="0" smtClean="0">
                <a:solidFill>
                  <a:srgbClr val="002060"/>
                </a:solidFill>
                <a:effectLst/>
              </a:rPr>
              <a:t>в </a:t>
            </a:r>
            <a:r>
              <a:rPr lang="ru-RU" sz="6000" spc="460" dirty="0">
                <a:solidFill>
                  <a:srgbClr val="002060"/>
                </a:solidFill>
                <a:effectLst/>
              </a:rPr>
              <a:t>социальных</a:t>
            </a:r>
            <a:br>
              <a:rPr lang="ru-RU" sz="6000" spc="460" dirty="0">
                <a:solidFill>
                  <a:srgbClr val="002060"/>
                </a:solidFill>
                <a:effectLst/>
              </a:rPr>
            </a:br>
            <a:r>
              <a:rPr lang="ru-RU" sz="6000" spc="460" dirty="0">
                <a:solidFill>
                  <a:srgbClr val="002060"/>
                </a:solidFill>
                <a:effectLst/>
              </a:rPr>
              <a:t>сетях</a:t>
            </a:r>
            <a:r>
              <a:rPr lang="ru-RU" dirty="0">
                <a:effectLst/>
              </a:rPr>
              <a:t/>
            </a:r>
            <a:br>
              <a:rPr lang="ru-RU" dirty="0">
                <a:effectLst/>
              </a:rPr>
            </a:br>
            <a:r>
              <a:rPr lang="ru-RU" b="1" dirty="0" smtClean="0">
                <a:solidFill>
                  <a:schemeClr val="accent2"/>
                </a:solidFill>
                <a:effectLst>
                  <a:outerShdw blurRad="38100" dist="38100" dir="2700000" algn="tl">
                    <a:srgbClr val="000000"/>
                  </a:outerShdw>
                </a:effectLst>
                <a:latin typeface="Garamond" pitchFamily="18" charset="0"/>
              </a:rPr>
              <a:t/>
            </a:r>
            <a:br>
              <a:rPr lang="ru-RU" b="1" dirty="0" smtClean="0">
                <a:solidFill>
                  <a:schemeClr val="accent2"/>
                </a:solidFill>
                <a:effectLst>
                  <a:outerShdw blurRad="38100" dist="38100" dir="2700000" algn="tl">
                    <a:srgbClr val="000000"/>
                  </a:outerShdw>
                </a:effectLst>
                <a:latin typeface="Garamond" pitchFamily="18" charset="0"/>
              </a:rPr>
            </a:br>
            <a:endParaRPr lang="ru-RU" dirty="0"/>
          </a:p>
        </p:txBody>
      </p:sp>
    </p:spTree>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58959" y="332656"/>
            <a:ext cx="7772400" cy="648072"/>
          </a:xfrm>
        </p:spPr>
        <p:txBody>
          <a:bodyPr/>
          <a:lstStyle/>
          <a:p>
            <a:pPr algn="ctr"/>
            <a:r>
              <a:rPr lang="ru-RU" dirty="0" smtClean="0">
                <a:solidFill>
                  <a:srgbClr val="C00000"/>
                </a:solidFill>
                <a:effectLst/>
              </a:rPr>
              <a:t>Мошенничество в интернете  </a:t>
            </a:r>
            <a:endParaRPr lang="ru-RU" dirty="0">
              <a:solidFill>
                <a:srgbClr val="C00000"/>
              </a:solidFill>
              <a:effectLst/>
            </a:endParaRPr>
          </a:p>
        </p:txBody>
      </p:sp>
      <p:sp>
        <p:nvSpPr>
          <p:cNvPr id="3" name="Подзаголовок 2"/>
          <p:cNvSpPr>
            <a:spLocks noGrp="1"/>
          </p:cNvSpPr>
          <p:nvPr>
            <p:ph type="subTitle" idx="1"/>
          </p:nvPr>
        </p:nvSpPr>
        <p:spPr>
          <a:xfrm>
            <a:off x="107504" y="1124744"/>
            <a:ext cx="8784976" cy="3600400"/>
          </a:xfrm>
        </p:spPr>
        <p:txBody>
          <a:bodyPr>
            <a:normAutofit/>
          </a:bodyPr>
          <a:lstStyle/>
          <a:p>
            <a:pPr algn="just"/>
            <a:r>
              <a:rPr lang="ru-RU" dirty="0" smtClean="0">
                <a:solidFill>
                  <a:srgbClr val="002060"/>
                </a:solidFill>
                <a:latin typeface="Times New Roman" panose="02020603050405020304" pitchFamily="18" charset="0"/>
                <a:cs typeface="Times New Roman" panose="02020603050405020304" pitchFamily="18" charset="0"/>
              </a:rPr>
              <a:t>В отличие от таких интернет-угроз, как вирусы, троянские программы, программы-шпионы, SMS-</a:t>
            </a:r>
            <a:r>
              <a:rPr lang="ru-RU" dirty="0" err="1" smtClean="0">
                <a:solidFill>
                  <a:srgbClr val="002060"/>
                </a:solidFill>
                <a:latin typeface="Times New Roman" panose="02020603050405020304" pitchFamily="18" charset="0"/>
                <a:cs typeface="Times New Roman" panose="02020603050405020304" pitchFamily="18" charset="0"/>
              </a:rPr>
              <a:t>блокеры</a:t>
            </a:r>
            <a:r>
              <a:rPr lang="ru-RU" dirty="0" smtClean="0">
                <a:solidFill>
                  <a:srgbClr val="002060"/>
                </a:solidFill>
                <a:latin typeface="Times New Roman" panose="02020603050405020304" pitchFamily="18" charset="0"/>
                <a:cs typeface="Times New Roman" panose="02020603050405020304" pitchFamily="18" charset="0"/>
              </a:rPr>
              <a:t>, спам и т.д., мошенничество </a:t>
            </a:r>
            <a:r>
              <a:rPr lang="ru-RU" dirty="0" smtClean="0">
                <a:solidFill>
                  <a:srgbClr val="002060"/>
                </a:solidFill>
                <a:latin typeface="Times New Roman" panose="02020603050405020304" pitchFamily="18" charset="0"/>
                <a:cs typeface="Times New Roman" panose="02020603050405020304" pitchFamily="18" charset="0"/>
              </a:rPr>
              <a:t>в интернете характерно тем, что </a:t>
            </a:r>
            <a:r>
              <a:rPr lang="ru-RU" dirty="0" smtClean="0">
                <a:solidFill>
                  <a:srgbClr val="002060"/>
                </a:solidFill>
                <a:latin typeface="Times New Roman" panose="02020603050405020304" pitchFamily="18" charset="0"/>
                <a:cs typeface="Times New Roman" panose="02020603050405020304" pitchFamily="18" charset="0"/>
              </a:rPr>
              <a:t>мишень злоумышленника — не компьютер, защиту которого надо обойти, а человек, у которого, как известно, свои слабости. Поэтому, с одной стороны, ни одна программа не обезопасит пользователя полностью, а с другой — он в значительной мере отвечает за свою безопасность сам.</a:t>
            </a:r>
          </a:p>
          <a:p>
            <a:endParaRPr lang="ru-RU" dirty="0"/>
          </a:p>
        </p:txBody>
      </p:sp>
      <p:sp>
        <p:nvSpPr>
          <p:cNvPr id="4" name="Rectangle 5"/>
          <p:cNvSpPr>
            <a:spLocks noChangeArrowheads="1"/>
          </p:cNvSpPr>
          <p:nvPr/>
        </p:nvSpPr>
        <p:spPr bwMode="auto">
          <a:xfrm>
            <a:off x="251520" y="4149080"/>
            <a:ext cx="5616624" cy="2308324"/>
          </a:xfrm>
          <a:prstGeom prst="rect">
            <a:avLst/>
          </a:prstGeom>
          <a:noFill/>
          <a:ln w="9525">
            <a:noFill/>
            <a:miter lim="800000"/>
            <a:headEnd/>
            <a:tailEnd/>
          </a:ln>
          <a:effectLst/>
        </p:spPr>
        <p:txBody>
          <a:bodyPr wrap="square" anchor="ctr">
            <a:spAutoFit/>
          </a:bodyPr>
          <a:lstStyle/>
          <a:p>
            <a:endParaRPr lang="ru-RU" sz="2400" b="1" dirty="0">
              <a:solidFill>
                <a:srgbClr val="000066"/>
              </a:solidFill>
              <a:latin typeface="Garamond" pitchFamily="18" charset="0"/>
              <a:cs typeface="Times New Roman" pitchFamily="18" charset="0"/>
            </a:endParaRPr>
          </a:p>
          <a:p>
            <a:r>
              <a:rPr lang="ru-RU" sz="2400" b="1" dirty="0">
                <a:solidFill>
                  <a:srgbClr val="000066"/>
                </a:solidFill>
                <a:latin typeface="Garamond" pitchFamily="18" charset="0"/>
                <a:cs typeface="Times New Roman" pitchFamily="18" charset="0"/>
              </a:rPr>
              <a:t>По последним данным, в России:</a:t>
            </a:r>
            <a:endParaRPr lang="ru-RU" sz="2400" b="1" dirty="0">
              <a:solidFill>
                <a:srgbClr val="000066"/>
              </a:solidFill>
              <a:latin typeface="Garamond" pitchFamily="18" charset="0"/>
            </a:endParaRPr>
          </a:p>
          <a:p>
            <a:pPr algn="l"/>
            <a:r>
              <a:rPr lang="ru-RU" sz="2400" b="1" dirty="0">
                <a:latin typeface="Garamond" pitchFamily="18" charset="0"/>
                <a:cs typeface="Times New Roman" pitchFamily="18" charset="0"/>
              </a:rPr>
              <a:t>средний возраст начала самостоятельной работы в Сети - 10 лет </a:t>
            </a:r>
            <a:r>
              <a:rPr lang="ru-RU" sz="2400" b="1" dirty="0" smtClean="0">
                <a:latin typeface="Garamond" pitchFamily="18" charset="0"/>
                <a:cs typeface="Times New Roman" pitchFamily="18" charset="0"/>
              </a:rPr>
              <a:t>и </a:t>
            </a:r>
            <a:r>
              <a:rPr lang="ru-RU" sz="2400" b="1" dirty="0">
                <a:latin typeface="Garamond" pitchFamily="18" charset="0"/>
                <a:cs typeface="Times New Roman" pitchFamily="18" charset="0"/>
              </a:rPr>
              <a:t>сегодня </a:t>
            </a:r>
            <a:r>
              <a:rPr lang="ru-RU" sz="2400" b="1" dirty="0" smtClean="0">
                <a:latin typeface="Times New Roman" pitchFamily="18" charset="0"/>
              </a:rPr>
              <a:t>наблюдается </a:t>
            </a:r>
            <a:r>
              <a:rPr lang="ru-RU" sz="2400" b="1" dirty="0">
                <a:latin typeface="Times New Roman" pitchFamily="18" charset="0"/>
              </a:rPr>
              <a:t>тенденция к снижению возраста до 9 лет;</a:t>
            </a:r>
          </a:p>
        </p:txBody>
      </p:sp>
      <p:pic>
        <p:nvPicPr>
          <p:cNvPr id="5" name="Picture 10" descr="1311273811"/>
          <p:cNvPicPr>
            <a:picLocks noChangeAspect="1" noChangeArrowheads="1"/>
          </p:cNvPicPr>
          <p:nvPr/>
        </p:nvPicPr>
        <p:blipFill>
          <a:blip r:embed="rId3" cstate="print"/>
          <a:srcRect/>
          <a:stretch>
            <a:fillRect/>
          </a:stretch>
        </p:blipFill>
        <p:spPr bwMode="auto">
          <a:xfrm>
            <a:off x="6059628" y="4166133"/>
            <a:ext cx="2808436" cy="246024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332656"/>
            <a:ext cx="7340352" cy="720080"/>
          </a:xfrm>
        </p:spPr>
        <p:txBody>
          <a:bodyPr>
            <a:noAutofit/>
          </a:bodyPr>
          <a:lstStyle/>
          <a:p>
            <a:pPr algn="ctr"/>
            <a:r>
              <a:rPr lang="ru-RU" cap="none" dirty="0" smtClean="0">
                <a:ln w="0"/>
                <a:solidFill>
                  <a:srgbClr val="C00000"/>
                </a:solidFill>
                <a:effectLst>
                  <a:outerShdw blurRad="38100" dist="19050" dir="2700000" algn="tl" rotWithShape="0">
                    <a:schemeClr val="dk1">
                      <a:alpha val="40000"/>
                    </a:schemeClr>
                  </a:outerShdw>
                </a:effectLst>
              </a:rPr>
              <a:t>Виды мошенничества </a:t>
            </a: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AutoShape 2" descr="https://cdnn21.img.ria.ru/images/07e5/07/10/1741540813_0:0:3384:2047_1440x900_80_0_1_6269fcd3ef9d9080e66ee6439104b31f.jpg.webp?source-sid=deposit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rotWithShape="1">
          <a:blip r:embed="rId2"/>
          <a:srcRect l="16809" t="18200" r="20585" b="14601"/>
          <a:stretch/>
        </p:blipFill>
        <p:spPr>
          <a:xfrm>
            <a:off x="495385" y="1412776"/>
            <a:ext cx="8109901" cy="4896544"/>
          </a:xfrm>
          <a:prstGeom prst="rect">
            <a:avLst/>
          </a:prstGeom>
        </p:spPr>
      </p:pic>
    </p:spTree>
  </p:cSld>
  <p:clrMapOvr>
    <a:masterClrMapping/>
  </p:clrMapOvr>
  <p:transition spd="slow">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6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2676" y="188640"/>
            <a:ext cx="2950096" cy="794519"/>
          </a:xfrm>
        </p:spPr>
        <p:txBody>
          <a:bodyPr>
            <a:normAutofit/>
          </a:bodyPr>
          <a:lstStyle/>
          <a:p>
            <a:r>
              <a:rPr lang="ru-RU" sz="4400" cap="none" dirty="0" err="1" smtClean="0">
                <a:ln w="0"/>
                <a:solidFill>
                  <a:srgbClr val="C00000"/>
                </a:solidFill>
                <a:effectLst>
                  <a:outerShdw blurRad="38100" dist="19050" dir="2700000" algn="tl" rotWithShape="0">
                    <a:schemeClr val="dk1">
                      <a:alpha val="40000"/>
                    </a:schemeClr>
                  </a:outerShdw>
                </a:effectLst>
              </a:rPr>
              <a:t>Фишинг</a:t>
            </a:r>
            <a:endParaRPr lang="ru-RU" sz="4400"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395536" y="1268760"/>
            <a:ext cx="8568952" cy="5184576"/>
          </a:xfrm>
        </p:spPr>
        <p:txBody>
          <a:bodyPr>
            <a:normAutofit fontScale="77500" lnSpcReduction="20000"/>
          </a:bodyPr>
          <a:lstStyle/>
          <a:p>
            <a:pPr algn="just"/>
            <a:r>
              <a:rPr lang="ru-RU" sz="3400" b="1" u="sng" dirty="0" err="1" smtClean="0">
                <a:solidFill>
                  <a:srgbClr val="002060"/>
                </a:solidFill>
                <a:latin typeface="Times New Roman" panose="02020603050405020304" pitchFamily="18" charset="0"/>
                <a:cs typeface="Times New Roman" panose="02020603050405020304" pitchFamily="18" charset="0"/>
              </a:rPr>
              <a:t>Фишинг</a:t>
            </a:r>
            <a:r>
              <a:rPr lang="ru-RU" sz="3400" b="1" u="sng" dirty="0" smtClean="0">
                <a:solidFill>
                  <a:srgbClr val="002060"/>
                </a:solidFill>
                <a:latin typeface="Times New Roman" panose="02020603050405020304" pitchFamily="18" charset="0"/>
                <a:cs typeface="Times New Roman" panose="02020603050405020304" pitchFamily="18" charset="0"/>
              </a:rPr>
              <a:t> </a:t>
            </a:r>
            <a:r>
              <a:rPr lang="ru-RU" sz="3400" b="1" dirty="0" smtClean="0">
                <a:solidFill>
                  <a:srgbClr val="002060"/>
                </a:solidFill>
                <a:latin typeface="Times New Roman" panose="02020603050405020304" pitchFamily="18" charset="0"/>
                <a:cs typeface="Times New Roman" panose="02020603050405020304" pitchFamily="18" charset="0"/>
              </a:rPr>
              <a:t>(от англ. </a:t>
            </a:r>
            <a:r>
              <a:rPr lang="ru-RU" sz="3400" b="1" dirty="0" err="1" smtClean="0">
                <a:solidFill>
                  <a:srgbClr val="002060"/>
                </a:solidFill>
                <a:latin typeface="Times New Roman" panose="02020603050405020304" pitchFamily="18" charset="0"/>
                <a:cs typeface="Times New Roman" panose="02020603050405020304" pitchFamily="18" charset="0"/>
              </a:rPr>
              <a:t>fishing</a:t>
            </a:r>
            <a:r>
              <a:rPr lang="ru-RU" sz="3400" b="1" dirty="0" smtClean="0">
                <a:solidFill>
                  <a:srgbClr val="002060"/>
                </a:solidFill>
                <a:latin typeface="Times New Roman" panose="02020603050405020304" pitchFamily="18" charset="0"/>
                <a:cs typeface="Times New Roman" panose="02020603050405020304" pitchFamily="18" charset="0"/>
              </a:rPr>
              <a:t> - рыбная ловля, выуживание) - вид </a:t>
            </a:r>
            <a:r>
              <a:rPr lang="ru-RU" sz="3400" b="1" dirty="0" err="1" smtClean="0">
                <a:solidFill>
                  <a:srgbClr val="002060"/>
                </a:solidFill>
                <a:latin typeface="Times New Roman" panose="02020603050405020304" pitchFamily="18" charset="0"/>
                <a:cs typeface="Times New Roman" panose="02020603050405020304" pitchFamily="18" charset="0"/>
              </a:rPr>
              <a:t>интернет-мошенничества</a:t>
            </a:r>
            <a:r>
              <a:rPr lang="ru-RU" sz="3400" b="1" dirty="0" smtClean="0">
                <a:solidFill>
                  <a:srgbClr val="002060"/>
                </a:solidFill>
                <a:latin typeface="Times New Roman" panose="02020603050405020304" pitchFamily="18" charset="0"/>
                <a:cs typeface="Times New Roman" panose="02020603050405020304" pitchFamily="18" charset="0"/>
              </a:rPr>
              <a:t>, цель которого - получить данные, содержащиеся на вашей пластиковой карте.</a:t>
            </a:r>
          </a:p>
          <a:p>
            <a:pPr algn="just"/>
            <a:r>
              <a:rPr lang="ru-RU" sz="3400" b="1" dirty="0" smtClean="0">
                <a:solidFill>
                  <a:srgbClr val="002060"/>
                </a:solidFill>
                <a:latin typeface="Times New Roman" panose="02020603050405020304" pitchFamily="18" charset="0"/>
                <a:cs typeface="Times New Roman" panose="02020603050405020304" pitchFamily="18" charset="0"/>
              </a:rPr>
              <a:t>Злоумышленники рассылают электронные письма от имени банков или платежных систем. Пользователю предлагается зайти на сайт, который является точной копией настоящего сайта банка, где можно увидеть объявления, например, об изменении системы безопасности банка. Для дальнейшей возможности использовать свою пластиковую карту вас просят указать </a:t>
            </a:r>
            <a:r>
              <a:rPr lang="ru-RU" sz="3400" b="1" dirty="0" err="1" smtClean="0">
                <a:solidFill>
                  <a:srgbClr val="002060"/>
                </a:solidFill>
                <a:latin typeface="Times New Roman" panose="02020603050405020304" pitchFamily="18" charset="0"/>
                <a:cs typeface="Times New Roman" panose="02020603050405020304" pitchFamily="18" charset="0"/>
              </a:rPr>
              <a:t>пин-код</a:t>
            </a:r>
            <a:r>
              <a:rPr lang="ru-RU" sz="3400" b="1" dirty="0" smtClean="0">
                <a:solidFill>
                  <a:srgbClr val="002060"/>
                </a:solidFill>
                <a:latin typeface="Times New Roman" panose="02020603050405020304" pitchFamily="18" charset="0"/>
                <a:cs typeface="Times New Roman" panose="02020603050405020304" pitchFamily="18" charset="0"/>
              </a:rPr>
              <a:t> и данные, содержащиеся на карте. Оставив свои данные, вы фактически преподносите мошенникам деньги на блюдечке.</a:t>
            </a:r>
          </a:p>
          <a:p>
            <a:endParaRPr lang="ru-RU" dirty="0"/>
          </a:p>
        </p:txBody>
      </p:sp>
    </p:spTree>
  </p:cSld>
  <p:clrMapOvr>
    <a:masterClrMapping/>
  </p:clrMapOvr>
  <p:transition spd="slow">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8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60648"/>
            <a:ext cx="8686800" cy="838200"/>
          </a:xfrm>
        </p:spPr>
        <p:txBody>
          <a:bodyPr/>
          <a:lstStyle/>
          <a:p>
            <a:r>
              <a:rPr lang="ru-RU" cap="none" dirty="0" err="1">
                <a:ln w="0"/>
                <a:solidFill>
                  <a:srgbClr val="C00000"/>
                </a:solidFill>
                <a:effectLst>
                  <a:outerShdw blurRad="38100" dist="19050" dir="2700000" algn="tl" rotWithShape="0">
                    <a:schemeClr val="dk1">
                      <a:alpha val="40000"/>
                    </a:schemeClr>
                  </a:outerShdw>
                </a:effectLst>
              </a:rPr>
              <a:t>Кликбейт</a:t>
            </a: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Объект 2"/>
          <p:cNvSpPr>
            <a:spLocks noGrp="1"/>
          </p:cNvSpPr>
          <p:nvPr>
            <p:ph idx="1"/>
          </p:nvPr>
        </p:nvSpPr>
        <p:spPr/>
        <p:txBody>
          <a:bodyPr>
            <a:normAutofit fontScale="70000" lnSpcReduction="20000"/>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	</a:t>
            </a:r>
            <a:r>
              <a:rPr lang="ru-RU" sz="3600" b="1" dirty="0" smtClean="0">
                <a:solidFill>
                  <a:srgbClr val="002060"/>
                </a:solidFill>
                <a:latin typeface="Times New Roman" panose="02020603050405020304" pitchFamily="18" charset="0"/>
                <a:cs typeface="Times New Roman" panose="02020603050405020304" pitchFamily="18" charset="0"/>
              </a:rPr>
              <a:t>Злоумышленники </a:t>
            </a:r>
            <a:r>
              <a:rPr lang="ru-RU" sz="3600" b="1" dirty="0">
                <a:solidFill>
                  <a:srgbClr val="002060"/>
                </a:solidFill>
                <a:latin typeface="Times New Roman" panose="02020603050405020304" pitchFamily="18" charset="0"/>
                <a:cs typeface="Times New Roman" panose="02020603050405020304" pitchFamily="18" charset="0"/>
              </a:rPr>
              <a:t>тратят много сил на создание ярких заголовков, по которым хочется перейти. Они должны быть такими, чтобы устоять было невозможно: заманчивыми и невероятными, но при этом правдоподобными. Чем больше у злоумышленников ваших данных, тем проще им создать </a:t>
            </a:r>
            <a:r>
              <a:rPr lang="ru-RU" sz="3600" b="1" dirty="0" err="1">
                <a:solidFill>
                  <a:srgbClr val="002060"/>
                </a:solidFill>
                <a:latin typeface="Times New Roman" panose="02020603050405020304" pitchFamily="18" charset="0"/>
                <a:cs typeface="Times New Roman" panose="02020603050405020304" pitchFamily="18" charset="0"/>
              </a:rPr>
              <a:t>кликбейтный</a:t>
            </a:r>
            <a:r>
              <a:rPr lang="ru-RU" sz="3600" b="1" dirty="0">
                <a:solidFill>
                  <a:srgbClr val="002060"/>
                </a:solidFill>
                <a:latin typeface="Times New Roman" panose="02020603050405020304" pitchFamily="18" charset="0"/>
                <a:cs typeface="Times New Roman" panose="02020603050405020304" pitchFamily="18" charset="0"/>
              </a:rPr>
              <a:t> заголовок, который вас привлечет. Если вы на него нажмете, то вас смогут перенаправить куда </a:t>
            </a:r>
            <a:r>
              <a:rPr lang="ru-RU" sz="3600" b="1" dirty="0" smtClean="0">
                <a:solidFill>
                  <a:srgbClr val="002060"/>
                </a:solidFill>
                <a:latin typeface="Times New Roman" panose="02020603050405020304" pitchFamily="18" charset="0"/>
                <a:cs typeface="Times New Roman" panose="02020603050405020304" pitchFamily="18" charset="0"/>
              </a:rPr>
              <a:t>угодно.</a:t>
            </a:r>
          </a:p>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	</a:t>
            </a:r>
            <a:r>
              <a:rPr lang="ru-RU" sz="3600" b="1" dirty="0" smtClean="0">
                <a:solidFill>
                  <a:srgbClr val="002060"/>
                </a:solidFill>
                <a:latin typeface="Times New Roman" panose="02020603050405020304" pitchFamily="18" charset="0"/>
                <a:cs typeface="Times New Roman" panose="02020603050405020304" pitchFamily="18" charset="0"/>
              </a:rPr>
              <a:t>Это </a:t>
            </a:r>
            <a:r>
              <a:rPr lang="ru-RU" sz="3600" b="1" dirty="0">
                <a:solidFill>
                  <a:srgbClr val="002060"/>
                </a:solidFill>
                <a:latin typeface="Times New Roman" panose="02020603050405020304" pitchFamily="18" charset="0"/>
                <a:cs typeface="Times New Roman" panose="02020603050405020304" pitchFamily="18" charset="0"/>
              </a:rPr>
              <a:t>может быть страницей входа на сайт через аккаунт на </a:t>
            </a:r>
            <a:r>
              <a:rPr lang="ru-RU" sz="3600" b="1" dirty="0" err="1">
                <a:solidFill>
                  <a:srgbClr val="002060"/>
                </a:solidFill>
                <a:latin typeface="Times New Roman" panose="02020603050405020304" pitchFamily="18" charset="0"/>
                <a:cs typeface="Times New Roman" panose="02020603050405020304" pitchFamily="18" charset="0"/>
              </a:rPr>
              <a:t>Facebook</a:t>
            </a:r>
            <a:r>
              <a:rPr lang="ru-RU" sz="3600" b="1" dirty="0">
                <a:solidFill>
                  <a:srgbClr val="002060"/>
                </a:solidFill>
                <a:latin typeface="Times New Roman" panose="02020603050405020304" pitchFamily="18" charset="0"/>
                <a:cs typeface="Times New Roman" panose="02020603050405020304" pitchFamily="18" charset="0"/>
              </a:rPr>
              <a:t> или </a:t>
            </a:r>
            <a:r>
              <a:rPr lang="ru-RU" sz="3600" b="1" dirty="0" err="1">
                <a:solidFill>
                  <a:srgbClr val="002060"/>
                </a:solidFill>
                <a:latin typeface="Times New Roman" panose="02020603050405020304" pitchFamily="18" charset="0"/>
                <a:cs typeface="Times New Roman" panose="02020603050405020304" pitchFamily="18" charset="0"/>
              </a:rPr>
              <a:t>ВКонтакте</a:t>
            </a:r>
            <a:r>
              <a:rPr lang="ru-RU" sz="3600" b="1" dirty="0">
                <a:solidFill>
                  <a:srgbClr val="002060"/>
                </a:solidFill>
                <a:latin typeface="Times New Roman" panose="02020603050405020304" pitchFamily="18" charset="0"/>
                <a:cs typeface="Times New Roman" panose="02020603050405020304" pitchFamily="18" charset="0"/>
              </a:rPr>
              <a:t>. Вас может смутить тот факт, что нужно заново выполнить вход, но вы можете просто сделать это машинально. Они надеются, что вы сделаете это, ведь если вы все-таки введете учетные данные для входа, они завладеют страницей.</a:t>
            </a:r>
          </a:p>
          <a:p>
            <a:endParaRPr lang="ru-RU" dirty="0"/>
          </a:p>
        </p:txBody>
      </p:sp>
    </p:spTree>
    <p:extLst>
      <p:ext uri="{BB962C8B-B14F-4D97-AF65-F5344CB8AC3E}">
        <p14:creationId xmlns:p14="http://schemas.microsoft.com/office/powerpoint/2010/main" val="3853899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404664"/>
            <a:ext cx="7772400" cy="576063"/>
          </a:xfrm>
        </p:spPr>
        <p:txBody>
          <a:bodyPr>
            <a:normAutofit fontScale="90000"/>
          </a:bodyPr>
          <a:lstStyle/>
          <a:p>
            <a:r>
              <a:rPr lang="ru-RU" cap="none" dirty="0" smtClean="0">
                <a:ln w="0"/>
                <a:solidFill>
                  <a:srgbClr val="C00000"/>
                </a:solidFill>
                <a:effectLst>
                  <a:outerShdw blurRad="38100" dist="19050" dir="2700000" algn="tl" rotWithShape="0">
                    <a:schemeClr val="dk1">
                      <a:alpha val="40000"/>
                    </a:schemeClr>
                  </a:outerShdw>
                </a:effectLst>
              </a:rPr>
              <a:t>Интернет – попрошайничество </a:t>
            </a: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251520" y="1457400"/>
            <a:ext cx="8496944" cy="5400600"/>
          </a:xfrm>
        </p:spPr>
        <p:txBody>
          <a:bodyPr>
            <a:normAutofit fontScale="92500"/>
          </a:bodyPr>
          <a:lstStyle/>
          <a:p>
            <a:pPr algn="just"/>
            <a:r>
              <a:rPr lang="ru-RU" dirty="0" smtClean="0">
                <a:solidFill>
                  <a:srgbClr val="002060"/>
                </a:solidFill>
                <a:latin typeface="Bookman Old Style" pitchFamily="18" charset="0"/>
              </a:rPr>
              <a:t>	</a:t>
            </a:r>
            <a:r>
              <a:rPr lang="ru-RU" sz="2800" b="1" dirty="0" smtClean="0">
                <a:solidFill>
                  <a:srgbClr val="002060"/>
                </a:solidFill>
                <a:latin typeface="Times New Roman" panose="02020603050405020304" pitchFamily="18" charset="0"/>
                <a:cs typeface="Times New Roman" panose="02020603050405020304" pitchFamily="18" charset="0"/>
              </a:rPr>
              <a:t>В </a:t>
            </a:r>
            <a:r>
              <a:rPr lang="ru-RU" sz="2800" b="1" dirty="0" smtClean="0">
                <a:solidFill>
                  <a:srgbClr val="002060"/>
                </a:solidFill>
                <a:latin typeface="Times New Roman" panose="02020603050405020304" pitchFamily="18" charset="0"/>
                <a:cs typeface="Times New Roman" panose="02020603050405020304" pitchFamily="18" charset="0"/>
              </a:rPr>
              <a:t>Интернете могут появиться объявления от благотворительной организации, детского дома, приюта с просьбой о материальной помощи больным детям. Злоумышленники создают сайт-дублер, который является точной копией настоящего, меняют реквизиты для перечисления денег.</a:t>
            </a:r>
          </a:p>
          <a:p>
            <a:pPr algn="just"/>
            <a:r>
              <a:rPr lang="ru-RU" sz="2800" b="1" dirty="0" smtClean="0">
                <a:solidFill>
                  <a:srgbClr val="002060"/>
                </a:solidFill>
                <a:latin typeface="Times New Roman" panose="02020603050405020304" pitchFamily="18" charset="0"/>
                <a:cs typeface="Times New Roman" panose="02020603050405020304" pitchFamily="18" charset="0"/>
              </a:rPr>
              <a:t>	Для </a:t>
            </a:r>
            <a:r>
              <a:rPr lang="ru-RU" sz="2800" b="1" dirty="0" smtClean="0">
                <a:solidFill>
                  <a:srgbClr val="002060"/>
                </a:solidFill>
                <a:latin typeface="Times New Roman" panose="02020603050405020304" pitchFamily="18" charset="0"/>
                <a:cs typeface="Times New Roman" panose="02020603050405020304" pitchFamily="18" charset="0"/>
              </a:rPr>
              <a:t>того, чтобы не попасться на крючок и не отдать свои деньги в руки мошенников, не поленитесь перезвонить в указанную организацию, уточнить номер расчетного счета либо посетить ее лично, убедиться в достоверности размещенной информации, выяснить все подробности дела, а затем уже решать - передавать деньги или нет.</a:t>
            </a:r>
          </a:p>
          <a:p>
            <a:endParaRPr lang="ru-RU" dirty="0"/>
          </a:p>
        </p:txBody>
      </p:sp>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02380" y="0"/>
            <a:ext cx="8784976" cy="1224136"/>
          </a:xfrm>
        </p:spPr>
        <p:txBody>
          <a:bodyPr>
            <a:normAutofit/>
          </a:bodyPr>
          <a:lstStyle/>
          <a:p>
            <a:r>
              <a:rPr lang="ru-RU" sz="3200" cap="none" dirty="0" smtClean="0">
                <a:ln w="0"/>
                <a:solidFill>
                  <a:srgbClr val="C00000"/>
                </a:solidFill>
                <a:effectLst>
                  <a:outerShdw blurRad="38100" dist="19050" dir="2700000" algn="tl" rotWithShape="0">
                    <a:schemeClr val="dk1">
                      <a:alpha val="40000"/>
                    </a:schemeClr>
                  </a:outerShdw>
                </a:effectLst>
              </a:rPr>
              <a:t>Мошенничество, связанные с интернет - магазинами</a:t>
            </a:r>
            <a:endParaRPr lang="ru-RU" sz="3200"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323528" y="1700809"/>
            <a:ext cx="5616624" cy="4608511"/>
          </a:xfrm>
        </p:spPr>
        <p:txBody>
          <a:bodyPr>
            <a:normAutofit fontScale="92500" lnSpcReduction="20000"/>
          </a:bodyPr>
          <a:lstStyle/>
          <a:p>
            <a:pPr algn="just"/>
            <a:r>
              <a:rPr lang="ru-RU" b="1" dirty="0" smtClean="0">
                <a:solidFill>
                  <a:srgbClr val="002060"/>
                </a:solidFill>
              </a:rPr>
              <a:t>	</a:t>
            </a:r>
            <a:r>
              <a:rPr lang="ru-RU" sz="2600" b="1" dirty="0" smtClean="0">
                <a:solidFill>
                  <a:srgbClr val="002060"/>
                </a:solidFill>
                <a:latin typeface="Times New Roman" panose="02020603050405020304" pitchFamily="18" charset="0"/>
                <a:cs typeface="Times New Roman" panose="02020603050405020304" pitchFamily="18" charset="0"/>
              </a:rPr>
              <a:t>Через </a:t>
            </a:r>
            <a:r>
              <a:rPr lang="ru-RU" sz="2600" b="1" dirty="0" smtClean="0">
                <a:solidFill>
                  <a:srgbClr val="002060"/>
                </a:solidFill>
                <a:latin typeface="Times New Roman" panose="02020603050405020304" pitchFamily="18" charset="0"/>
                <a:cs typeface="Times New Roman" panose="02020603050405020304" pitchFamily="18" charset="0"/>
              </a:rPr>
              <a:t>Интернет вам могут предложить приобрести все, что угодно, а распознать подделку при покупке через сеть бывает сложно. Однако, соблюдая некоторые правила покупки товаров через Интернет, можно оградить себя от возможных неприятностей.</a:t>
            </a:r>
          </a:p>
          <a:p>
            <a:pPr algn="just"/>
            <a:r>
              <a:rPr lang="ru-RU" sz="2600" b="1" dirty="0" smtClean="0">
                <a:solidFill>
                  <a:srgbClr val="002060"/>
                </a:solidFill>
                <a:latin typeface="Times New Roman" panose="02020603050405020304" pitchFamily="18" charset="0"/>
                <a:cs typeface="Times New Roman" panose="02020603050405020304" pitchFamily="18" charset="0"/>
              </a:rPr>
              <a:t>	Вас </a:t>
            </a:r>
            <a:r>
              <a:rPr lang="ru-RU" sz="2600" b="1" dirty="0" smtClean="0">
                <a:solidFill>
                  <a:srgbClr val="002060"/>
                </a:solidFill>
                <a:latin typeface="Times New Roman" panose="02020603050405020304" pitchFamily="18" charset="0"/>
                <a:cs typeface="Times New Roman" panose="02020603050405020304" pitchFamily="18" charset="0"/>
              </a:rPr>
              <a:t>должна насторожить слишком низкая цена на определенный товар, а также отсутствие фактического адреса или телефона продавца. Скорее всего, вам предлагают приобрести подделку либо хотят присвоить ваши деньги.</a:t>
            </a:r>
          </a:p>
          <a:p>
            <a:endParaRPr lang="ru-RU" dirty="0">
              <a:solidFill>
                <a:srgbClr val="7030A0"/>
              </a:solidFill>
            </a:endParaRPr>
          </a:p>
        </p:txBody>
      </p:sp>
      <p:pic>
        <p:nvPicPr>
          <p:cNvPr id="3074" name="Picture 2" descr="C:\Documents and Settings\Школа\Рабочий стол\Оксана\deshevo.jpg"/>
          <p:cNvPicPr>
            <a:picLocks noChangeAspect="1" noChangeArrowheads="1"/>
          </p:cNvPicPr>
          <p:nvPr/>
        </p:nvPicPr>
        <p:blipFill>
          <a:blip r:embed="rId3" cstate="print"/>
          <a:srcRect/>
          <a:stretch>
            <a:fillRect/>
          </a:stretch>
        </p:blipFill>
        <p:spPr bwMode="auto">
          <a:xfrm>
            <a:off x="6025497" y="2276872"/>
            <a:ext cx="2920496" cy="2592288"/>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l="-6000" r="-6000"/>
          </a:stretch>
        </a:blipFill>
        <a:effectLst/>
      </p:bgPr>
    </p:bg>
    <p:spTree>
      <p:nvGrpSpPr>
        <p:cNvPr id="1" name=""/>
        <p:cNvGrpSpPr/>
        <p:nvPr/>
      </p:nvGrpSpPr>
      <p:grpSpPr>
        <a:xfrm>
          <a:off x="0" y="0"/>
          <a:ext cx="0" cy="0"/>
          <a:chOff x="0" y="0"/>
          <a:chExt cx="0" cy="0"/>
        </a:xfrm>
      </p:grpSpPr>
      <p:sp>
        <p:nvSpPr>
          <p:cNvPr id="5" name="Заголовок 4"/>
          <p:cNvSpPr>
            <a:spLocks noGrp="1"/>
          </p:cNvSpPr>
          <p:nvPr>
            <p:ph type="ctrTitle"/>
          </p:nvPr>
        </p:nvSpPr>
        <p:spPr>
          <a:xfrm>
            <a:off x="395536" y="330025"/>
            <a:ext cx="7772400" cy="866527"/>
          </a:xfrm>
        </p:spPr>
        <p:txBody>
          <a:bodyPr>
            <a:normAutofit/>
          </a:bodyPr>
          <a:lstStyle/>
          <a:p>
            <a:r>
              <a:rPr lang="ru-RU" cap="none" dirty="0" smtClean="0">
                <a:ln w="0"/>
                <a:solidFill>
                  <a:srgbClr val="C00000"/>
                </a:solidFill>
                <a:effectLst>
                  <a:outerShdw blurRad="38100" dist="19050" dir="2700000" algn="tl" rotWithShape="0">
                    <a:schemeClr val="dk1">
                      <a:alpha val="40000"/>
                    </a:schemeClr>
                  </a:outerShdw>
                </a:effectLst>
              </a:rPr>
              <a:t>SMS-мошенничество в спаме</a:t>
            </a: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611560" y="1556792"/>
            <a:ext cx="5184576" cy="4968552"/>
          </a:xfrm>
        </p:spPr>
        <p:txBody>
          <a:bodyPr>
            <a:normAutofit fontScale="92500" lnSpcReduction="20000"/>
          </a:bodyPr>
          <a:lstStyle/>
          <a:p>
            <a:pPr lvl="0" algn="just"/>
            <a:r>
              <a:rPr lang="ru-RU" b="1" dirty="0" smtClean="0">
                <a:solidFill>
                  <a:srgbClr val="002060"/>
                </a:solidFill>
              </a:rPr>
              <a:t>	</a:t>
            </a:r>
            <a:r>
              <a:rPr lang="ru-RU" sz="2800" b="1" dirty="0" smtClean="0">
                <a:solidFill>
                  <a:srgbClr val="002060"/>
                </a:solidFill>
                <a:latin typeface="Times New Roman" panose="02020603050405020304" pitchFamily="18" charset="0"/>
                <a:cs typeface="Times New Roman" panose="02020603050405020304" pitchFamily="18" charset="0"/>
              </a:rPr>
              <a:t>Письма</a:t>
            </a:r>
            <a:r>
              <a:rPr lang="ru-RU" sz="2800" b="1" dirty="0" smtClean="0">
                <a:solidFill>
                  <a:srgbClr val="002060"/>
                </a:solidFill>
                <a:latin typeface="Times New Roman" panose="02020603050405020304" pitchFamily="18" charset="0"/>
                <a:cs typeface="Times New Roman" panose="02020603050405020304" pitchFamily="18" charset="0"/>
              </a:rPr>
              <a:t>, в которых под разными предлогами вас просят послать SMS-сообщение на короткий номер. Сюда же относятся и письма, содержащие ссылки на сайты, на которых в качестве платы за якобы предоставляемую услугу также предлагается послать SMS-сообщение на короткий номер. Что бы в таких письмах ни обещали мошенники, дело кончится тем, что вы заплатите за несуществующую </a:t>
            </a:r>
            <a:r>
              <a:rPr lang="ru-RU" sz="2800" b="1" dirty="0" smtClean="0">
                <a:solidFill>
                  <a:srgbClr val="002060"/>
                </a:solidFill>
                <a:latin typeface="Times New Roman" panose="02020603050405020304" pitchFamily="18" charset="0"/>
                <a:cs typeface="Times New Roman" panose="02020603050405020304" pitchFamily="18" charset="0"/>
              </a:rPr>
              <a:t>услугу. </a:t>
            </a:r>
            <a:endParaRPr lang="ru-RU" sz="2800" b="1" dirty="0" smtClean="0">
              <a:solidFill>
                <a:srgbClr val="002060"/>
              </a:solidFill>
              <a:latin typeface="Times New Roman" panose="02020603050405020304" pitchFamily="18" charset="0"/>
              <a:cs typeface="Times New Roman" panose="02020603050405020304" pitchFamily="18" charset="0"/>
            </a:endParaRPr>
          </a:p>
          <a:p>
            <a:endParaRPr lang="ru-RU" dirty="0">
              <a:solidFill>
                <a:schemeClr val="tx1"/>
              </a:solidFill>
            </a:endParaRPr>
          </a:p>
        </p:txBody>
      </p:sp>
      <p:pic>
        <p:nvPicPr>
          <p:cNvPr id="2050" name="Picture 2" descr="C:\Documents and Settings\Школа\Рабочий стол\Оксана\block_PK.jpg"/>
          <p:cNvPicPr>
            <a:picLocks noChangeAspect="1" noChangeArrowheads="1"/>
          </p:cNvPicPr>
          <p:nvPr/>
        </p:nvPicPr>
        <p:blipFill>
          <a:blip r:embed="rId3" cstate="print"/>
          <a:srcRect/>
          <a:stretch>
            <a:fillRect/>
          </a:stretch>
        </p:blipFill>
        <p:spPr bwMode="auto">
          <a:xfrm>
            <a:off x="6156176" y="1700808"/>
            <a:ext cx="2199874" cy="2311511"/>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6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60648"/>
            <a:ext cx="8686800" cy="841248"/>
          </a:xfrm>
        </p:spPr>
        <p:txBody>
          <a:bodyPr>
            <a:noAutofit/>
          </a:bodyPr>
          <a:lstStyle/>
          <a:p>
            <a:r>
              <a:rPr lang="ru-RU" cap="none" dirty="0" smtClean="0">
                <a:ln w="0"/>
                <a:solidFill>
                  <a:srgbClr val="C00000"/>
                </a:solidFill>
                <a:effectLst>
                  <a:outerShdw blurRad="38100" dist="19050" dir="2700000" algn="tl" rotWithShape="0">
                    <a:schemeClr val="dk1">
                      <a:alpha val="40000"/>
                    </a:schemeClr>
                  </a:outerShdw>
                </a:effectLst>
              </a:rPr>
              <a:t>"Горящие" путевки</a:t>
            </a: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sz="half" idx="1"/>
          </p:nvPr>
        </p:nvSpPr>
        <p:spPr>
          <a:xfrm>
            <a:off x="304800" y="1600200"/>
            <a:ext cx="8371656" cy="4061048"/>
          </a:xfrm>
        </p:spPr>
        <p:txBody>
          <a:bodyPr>
            <a:normAutofit/>
          </a:bodyPr>
          <a:lstStyle/>
          <a:p>
            <a:pPr lvl="0" algn="just">
              <a:buNone/>
            </a:pPr>
            <a:r>
              <a:rPr lang="ru-RU" dirty="0" smtClean="0"/>
              <a:t>   </a:t>
            </a:r>
            <a:r>
              <a:rPr lang="ru-RU" dirty="0" smtClean="0"/>
              <a:t>	 	</a:t>
            </a:r>
            <a:r>
              <a:rPr lang="ru-RU" sz="2600" b="1" dirty="0" smtClean="0">
                <a:solidFill>
                  <a:srgbClr val="002060"/>
                </a:solidFill>
                <a:latin typeface="Times New Roman" panose="02020603050405020304" pitchFamily="18" charset="0"/>
                <a:cs typeface="Times New Roman" panose="02020603050405020304" pitchFamily="18" charset="0"/>
              </a:rPr>
              <a:t>Здесь </a:t>
            </a:r>
            <a:r>
              <a:rPr lang="ru-RU" sz="2600" b="1" dirty="0" smtClean="0">
                <a:solidFill>
                  <a:srgbClr val="002060"/>
                </a:solidFill>
                <a:latin typeface="Times New Roman" panose="02020603050405020304" pitchFamily="18" charset="0"/>
                <a:cs typeface="Times New Roman" panose="02020603050405020304" pitchFamily="18" charset="0"/>
              </a:rPr>
              <a:t>мошенничество довольно элементарно </a:t>
            </a:r>
            <a:r>
              <a:rPr lang="ru-RU" sz="2600" b="1" dirty="0" smtClean="0">
                <a:solidFill>
                  <a:srgbClr val="002060"/>
                </a:solidFill>
                <a:latin typeface="Times New Roman" panose="02020603050405020304" pitchFamily="18" charset="0"/>
                <a:cs typeface="Times New Roman" panose="02020603050405020304" pitchFamily="18" charset="0"/>
              </a:rPr>
              <a:t>-малоизвестные </a:t>
            </a:r>
            <a:r>
              <a:rPr lang="ru-RU" sz="2600" b="1" dirty="0" smtClean="0">
                <a:solidFill>
                  <a:srgbClr val="002060"/>
                </a:solidFill>
                <a:latin typeface="Times New Roman" panose="02020603050405020304" pitchFamily="18" charset="0"/>
                <a:cs typeface="Times New Roman" panose="02020603050405020304" pitchFamily="18" charset="0"/>
              </a:rPr>
              <a:t>туристические фирмы, постоянно намекающие на "демпинговые" цены на высококлассные туры, на самом деле продают весьма дешевые пакеты услуг, которые совсем не соответствуют описаниям и фотографиям на сайте.</a:t>
            </a:r>
            <a:r>
              <a:rPr lang="ru-RU" sz="3600" b="1" dirty="0" smtClean="0"/>
              <a:t/>
            </a:r>
            <a:br>
              <a:rPr lang="ru-RU" sz="3600" b="1" dirty="0" smtClean="0"/>
            </a:br>
            <a:r>
              <a:rPr lang="ru-RU" dirty="0" smtClean="0"/>
              <a:t/>
            </a:r>
            <a:br>
              <a:rPr lang="ru-RU" dirty="0" smtClean="0"/>
            </a:br>
            <a:endParaRPr lang="ru-RU" dirty="0"/>
          </a:p>
        </p:txBody>
      </p:sp>
    </p:spTree>
  </p:cSld>
  <p:clrMapOvr>
    <a:masterClrMapping/>
  </p:clrMapOvr>
  <p:transition spd="slow">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8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7504" y="404664"/>
            <a:ext cx="8928992" cy="1222375"/>
          </a:xfrm>
        </p:spPr>
        <p:txBody>
          <a:bodyPr>
            <a:normAutofit/>
          </a:bodyPr>
          <a:lstStyle/>
          <a:p>
            <a:r>
              <a:rPr lang="ru-RU" sz="3200" cap="none" dirty="0" smtClean="0">
                <a:ln w="0"/>
                <a:solidFill>
                  <a:srgbClr val="C00000"/>
                </a:solidFill>
                <a:effectLst>
                  <a:outerShdw blurRad="38100" dist="19050" dir="2700000" algn="tl" rotWithShape="0">
                    <a:schemeClr val="dk1">
                      <a:alpha val="40000"/>
                    </a:schemeClr>
                  </a:outerShdw>
                </a:effectLst>
              </a:rPr>
              <a:t>Поддельные уведомления о выигрыше в лотерею</a:t>
            </a:r>
            <a:endParaRPr lang="ru-RU" sz="3200"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424272" y="1555912"/>
            <a:ext cx="8295456" cy="1944216"/>
          </a:xfrm>
        </p:spPr>
        <p:txBody>
          <a:bodyPr>
            <a:normAutofit/>
          </a:bodyPr>
          <a:lstStyle/>
          <a:p>
            <a:pPr lvl="0" algn="just"/>
            <a:r>
              <a:rPr lang="ru-RU" sz="3600" b="1" dirty="0" smtClean="0">
                <a:solidFill>
                  <a:srgbClr val="002060"/>
                </a:solidFill>
                <a:latin typeface="Times New Roman" panose="02020603050405020304" pitchFamily="18" charset="0"/>
                <a:cs typeface="Times New Roman" panose="02020603050405020304" pitchFamily="18" charset="0"/>
              </a:rPr>
              <a:t>	</a:t>
            </a:r>
            <a:r>
              <a:rPr lang="ru-RU" sz="2600" b="1" dirty="0" smtClean="0">
                <a:solidFill>
                  <a:srgbClr val="002060"/>
                </a:solidFill>
                <a:latin typeface="Times New Roman" panose="02020603050405020304" pitchFamily="18" charset="0"/>
                <a:cs typeface="Times New Roman" panose="02020603050405020304" pitchFamily="18" charset="0"/>
              </a:rPr>
              <a:t>В </a:t>
            </a:r>
            <a:r>
              <a:rPr lang="ru-RU" sz="2600" b="1" dirty="0" smtClean="0">
                <a:solidFill>
                  <a:srgbClr val="002060"/>
                </a:solidFill>
                <a:latin typeface="Times New Roman" panose="02020603050405020304" pitchFamily="18" charset="0"/>
                <a:cs typeface="Times New Roman" panose="02020603050405020304" pitchFamily="18" charset="0"/>
              </a:rPr>
              <a:t>письме сообщается о том, что вы якобы выиграли в лотерею. Цель мошенников — выманить у вас некоторое количество денег за «перевод» вашего денежного приза.</a:t>
            </a:r>
          </a:p>
          <a:p>
            <a:endParaRPr lang="ru-RU" b="1" dirty="0">
              <a:solidFill>
                <a:srgbClr val="0070C0"/>
              </a:solidFill>
            </a:endParaRPr>
          </a:p>
        </p:txBody>
      </p:sp>
      <p:pic>
        <p:nvPicPr>
          <p:cNvPr id="3074" name="Picture 2" descr="C:\Documents and Settings\Школа\Рабочий стол\Оксана\scam_nz_lottery_5.gif"/>
          <p:cNvPicPr>
            <a:picLocks noChangeAspect="1" noChangeArrowheads="1"/>
          </p:cNvPicPr>
          <p:nvPr/>
        </p:nvPicPr>
        <p:blipFill>
          <a:blip r:embed="rId3" cstate="print"/>
          <a:srcRect/>
          <a:stretch>
            <a:fillRect/>
          </a:stretch>
        </p:blipFill>
        <p:spPr bwMode="auto">
          <a:xfrm>
            <a:off x="1403648" y="3429000"/>
            <a:ext cx="6408712" cy="3185565"/>
          </a:xfrm>
          <a:prstGeom prst="rect">
            <a:avLst/>
          </a:prstGeom>
          <a:noFill/>
        </p:spPr>
      </p:pic>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to="" calcmode="lin" valueType="num">
                                      <p:cBhvr>
                                        <p:cTn id="7" dur="1" fill="hold"/>
                                        <p:tgtEl>
                                          <p:spTgt spid="307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8980" y="116632"/>
            <a:ext cx="8686800" cy="838200"/>
          </a:xfrm>
        </p:spPr>
        <p:txBody>
          <a:bodyPr>
            <a:normAutofit fontScale="90000"/>
          </a:bodyPr>
          <a:lstStyle/>
          <a:p>
            <a:r>
              <a:rPr lang="ru-RU" cap="none" dirty="0">
                <a:ln w="0"/>
                <a:solidFill>
                  <a:srgbClr val="C00000"/>
                </a:solidFill>
                <a:effectLst>
                  <a:outerShdw blurRad="38100" dist="19050" dir="2700000" algn="tl" rotWithShape="0">
                    <a:schemeClr val="dk1">
                      <a:alpha val="40000"/>
                    </a:schemeClr>
                  </a:outerShdw>
                </a:effectLst>
              </a:rPr>
              <a:t>Запросы от людей, которые уже были в списке друзей</a:t>
            </a:r>
          </a:p>
        </p:txBody>
      </p:sp>
      <p:sp>
        <p:nvSpPr>
          <p:cNvPr id="3" name="Объект 2"/>
          <p:cNvSpPr>
            <a:spLocks noGrp="1"/>
          </p:cNvSpPr>
          <p:nvPr>
            <p:ph idx="1"/>
          </p:nvPr>
        </p:nvSpPr>
        <p:spPr/>
        <p:txBody>
          <a:bodyPr>
            <a:normAutofit/>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	</a:t>
            </a:r>
            <a:r>
              <a:rPr lang="ru-RU" sz="2600" b="1" dirty="0" smtClean="0">
                <a:solidFill>
                  <a:srgbClr val="002060"/>
                </a:solidFill>
                <a:latin typeface="Times New Roman" panose="02020603050405020304" pitchFamily="18" charset="0"/>
                <a:cs typeface="Times New Roman" panose="02020603050405020304" pitchFamily="18" charset="0"/>
              </a:rPr>
              <a:t>Вы </a:t>
            </a:r>
            <a:r>
              <a:rPr lang="ru-RU" sz="2600" b="1" dirty="0">
                <a:solidFill>
                  <a:srgbClr val="002060"/>
                </a:solidFill>
                <a:latin typeface="Times New Roman" panose="02020603050405020304" pitchFamily="18" charset="0"/>
                <a:cs typeface="Times New Roman" panose="02020603050405020304" pitchFamily="18" charset="0"/>
              </a:rPr>
              <a:t>получаете запрос на добавление в друзья от пользователя, который уже есть в вашем списке контактов, легко объясняете это как его новую страницу или странный сбой в системе и добавляете пользователя. Это ведь ваш друг. На деле это не всегда так. Это прием социальной инженерии в ее самом ужасном проявлении, рассчитанный на то, что вы сами без задней мысли добавите мошенника и будете считать, что на другом конце — ваш знакомый.</a:t>
            </a:r>
            <a:endParaRPr lang="ru-RU" sz="2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909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9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cap="none" dirty="0">
                <a:ln w="0"/>
                <a:solidFill>
                  <a:srgbClr val="C00000"/>
                </a:solidFill>
                <a:effectLst>
                  <a:outerShdw blurRad="38100" dist="19050" dir="2700000" algn="tl" rotWithShape="0">
                    <a:schemeClr val="dk1">
                      <a:alpha val="40000"/>
                    </a:schemeClr>
                  </a:outerShdw>
                </a:effectLst>
              </a:rPr>
              <a:t>Сокращенные </a:t>
            </a:r>
            <a:r>
              <a:rPr lang="en-US" cap="none" dirty="0">
                <a:ln w="0"/>
                <a:solidFill>
                  <a:srgbClr val="C00000"/>
                </a:solidFill>
                <a:effectLst>
                  <a:outerShdw blurRad="38100" dist="19050" dir="2700000" algn="tl" rotWithShape="0">
                    <a:schemeClr val="dk1">
                      <a:alpha val="40000"/>
                    </a:schemeClr>
                  </a:outerShdw>
                </a:effectLst>
              </a:rPr>
              <a:t>URL-</a:t>
            </a:r>
            <a:r>
              <a:rPr lang="ru-RU" cap="none" dirty="0">
                <a:ln w="0"/>
                <a:solidFill>
                  <a:srgbClr val="C00000"/>
                </a:solidFill>
                <a:effectLst>
                  <a:outerShdw blurRad="38100" dist="19050" dir="2700000" algn="tl" rotWithShape="0">
                    <a:schemeClr val="dk1">
                      <a:alpha val="40000"/>
                    </a:schemeClr>
                  </a:outerShdw>
                </a:effectLst>
              </a:rPr>
              <a:t>адреса</a:t>
            </a:r>
            <a:r>
              <a:rPr lang="ru-RU" b="1" dirty="0">
                <a:effectLst/>
              </a:rPr>
              <a:t/>
            </a:r>
            <a:br>
              <a:rPr lang="ru-RU" b="1" dirty="0">
                <a:effectLst/>
              </a:rPr>
            </a:br>
            <a:endParaRPr lang="ru-RU" dirty="0"/>
          </a:p>
        </p:txBody>
      </p:sp>
      <p:sp>
        <p:nvSpPr>
          <p:cNvPr id="3" name="Объект 2"/>
          <p:cNvSpPr>
            <a:spLocks noGrp="1"/>
          </p:cNvSpPr>
          <p:nvPr>
            <p:ph idx="1"/>
          </p:nvPr>
        </p:nvSpPr>
        <p:spPr/>
        <p:txBody>
          <a:bodyPr>
            <a:normAutofit fontScale="85000" lnSpcReduction="20000"/>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	Сокращенные </a:t>
            </a:r>
            <a:r>
              <a:rPr lang="ru-RU" b="1" dirty="0">
                <a:solidFill>
                  <a:srgbClr val="002060"/>
                </a:solidFill>
                <a:latin typeface="Times New Roman" panose="02020603050405020304" pitchFamily="18" charset="0"/>
                <a:cs typeface="Times New Roman" panose="02020603050405020304" pitchFamily="18" charset="0"/>
              </a:rPr>
              <a:t>URL-адреса выглядят короткими и симпатичными, начинаясь, например, с bit.ly (популярный сервис для сокращения ссылок), но злоумышленники используют их для скрытия подозрительных сайтов, распространяя подобные ссылки в социальных сетях и мотивируя перейти по ним.</a:t>
            </a:r>
          </a:p>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	Такие </a:t>
            </a:r>
            <a:r>
              <a:rPr lang="ru-RU" b="1" dirty="0">
                <a:solidFill>
                  <a:srgbClr val="002060"/>
                </a:solidFill>
                <a:latin typeface="Times New Roman" panose="02020603050405020304" pitchFamily="18" charset="0"/>
                <a:cs typeface="Times New Roman" panose="02020603050405020304" pitchFamily="18" charset="0"/>
              </a:rPr>
              <a:t>сокращенные URL-адреса могут маскироваться под официальные сайты, поэтому, прежде чем переходить по ним, проверьте эти адреса с помощью сервисов вроде </a:t>
            </a:r>
            <a:r>
              <a:rPr lang="ru-RU" b="1" dirty="0" err="1">
                <a:solidFill>
                  <a:srgbClr val="002060"/>
                </a:solidFill>
                <a:latin typeface="Times New Roman" panose="02020603050405020304" pitchFamily="18" charset="0"/>
                <a:cs typeface="Times New Roman" panose="02020603050405020304" pitchFamily="18" charset="0"/>
                <a:hlinkClick r:id="rId3"/>
              </a:rPr>
              <a:t>CheckShortURL</a:t>
            </a:r>
            <a:r>
              <a:rPr lang="ru-RU" b="1" dirty="0">
                <a:solidFill>
                  <a:srgbClr val="002060"/>
                </a:solidFill>
                <a:latin typeface="Times New Roman" panose="02020603050405020304" pitchFamily="18" charset="0"/>
                <a:cs typeface="Times New Roman" panose="02020603050405020304" pitchFamily="18" charset="0"/>
              </a:rPr>
              <a:t> на наличие вредоносных программ.</a:t>
            </a:r>
          </a:p>
          <a:p>
            <a:endParaRPr lang="ru-RU" dirty="0"/>
          </a:p>
        </p:txBody>
      </p:sp>
    </p:spTree>
    <p:extLst>
      <p:ext uri="{BB962C8B-B14F-4D97-AF65-F5344CB8AC3E}">
        <p14:creationId xmlns:p14="http://schemas.microsoft.com/office/powerpoint/2010/main" val="1480978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1"/>
            <a:ext cx="7772400" cy="648072"/>
          </a:xfrm>
        </p:spPr>
        <p:txBody>
          <a:bodyPr>
            <a:normAutofit fontScale="90000"/>
          </a:bodyPr>
          <a:lstStyle/>
          <a:p>
            <a:r>
              <a:rPr lang="ru-RU" b="1" dirty="0" smtClean="0">
                <a:effectLst/>
              </a:rPr>
              <a:t> </a:t>
            </a:r>
            <a:r>
              <a:rPr lang="ru-RU" cap="none" dirty="0" smtClean="0">
                <a:ln w="0"/>
                <a:solidFill>
                  <a:srgbClr val="C00000"/>
                </a:solidFill>
                <a:effectLst>
                  <a:outerShdw blurRad="38100" dist="19050" dir="2700000" algn="tl" rotWithShape="0">
                    <a:schemeClr val="dk1">
                      <a:alpha val="40000"/>
                    </a:schemeClr>
                  </a:outerShdw>
                </a:effectLst>
              </a:rPr>
              <a:t>Осторожно!!!!! Вирус!!!!!</a:t>
            </a:r>
            <a:br>
              <a:rPr lang="ru-RU" cap="none" dirty="0" smtClean="0">
                <a:ln w="0"/>
                <a:solidFill>
                  <a:srgbClr val="C00000"/>
                </a:solidFill>
                <a:effectLst>
                  <a:outerShdw blurRad="38100" dist="19050" dir="2700000" algn="tl" rotWithShape="0">
                    <a:schemeClr val="dk1">
                      <a:alpha val="40000"/>
                    </a:schemeClr>
                  </a:outerShdw>
                </a:effectLst>
              </a:rPr>
            </a:br>
            <a:endParaRPr lang="ru-RU" cap="none" dirty="0">
              <a:ln w="0"/>
              <a:solidFill>
                <a:srgbClr val="C00000"/>
              </a:solidFill>
              <a:effectLst>
                <a:outerShdw blurRad="38100" dist="19050" dir="2700000" algn="tl" rotWithShape="0">
                  <a:schemeClr val="dk1">
                    <a:alpha val="40000"/>
                  </a:schemeClr>
                </a:outerShdw>
              </a:effectLst>
            </a:endParaRPr>
          </a:p>
        </p:txBody>
      </p:sp>
      <p:sp>
        <p:nvSpPr>
          <p:cNvPr id="3" name="Подзаголовок 2"/>
          <p:cNvSpPr>
            <a:spLocks noGrp="1"/>
          </p:cNvSpPr>
          <p:nvPr>
            <p:ph type="subTitle" idx="1"/>
          </p:nvPr>
        </p:nvSpPr>
        <p:spPr>
          <a:xfrm>
            <a:off x="467544" y="908720"/>
            <a:ext cx="8136904" cy="5472608"/>
          </a:xfrm>
        </p:spPr>
        <p:txBody>
          <a:bodyPr>
            <a:normAutofit fontScale="92500" lnSpcReduction="20000"/>
          </a:bodyPr>
          <a:lstStyle/>
          <a:p>
            <a:r>
              <a:rPr lang="ru-RU" dirty="0" smtClean="0"/>
              <a:t> </a:t>
            </a:r>
          </a:p>
          <a:p>
            <a:pPr algn="just"/>
            <a:r>
              <a:rPr lang="ru-RU" b="1" dirty="0" smtClean="0">
                <a:solidFill>
                  <a:srgbClr val="002060"/>
                </a:solidFill>
                <a:latin typeface="Times New Roman" panose="02020603050405020304" pitchFamily="18" charset="0"/>
                <a:cs typeface="Times New Roman" panose="02020603050405020304" pitchFamily="18" charset="0"/>
              </a:rPr>
              <a:t>	</a:t>
            </a:r>
            <a:r>
              <a:rPr lang="ru-RU" sz="2800" b="1" dirty="0" smtClean="0">
                <a:solidFill>
                  <a:srgbClr val="002060"/>
                </a:solidFill>
                <a:latin typeface="Times New Roman" panose="02020603050405020304" pitchFamily="18" charset="0"/>
                <a:cs typeface="Times New Roman" panose="02020603050405020304" pitchFamily="18" charset="0"/>
              </a:rPr>
              <a:t>Сущность </a:t>
            </a:r>
            <a:r>
              <a:rPr lang="ru-RU" sz="2800" b="1" dirty="0" smtClean="0">
                <a:solidFill>
                  <a:srgbClr val="002060"/>
                </a:solidFill>
                <a:latin typeface="Times New Roman" panose="02020603050405020304" pitchFamily="18" charset="0"/>
                <a:cs typeface="Times New Roman" panose="02020603050405020304" pitchFamily="18" charset="0"/>
              </a:rPr>
              <a:t>вируса - переадресация со страницы запрашиваемого ресурса на фиктивную, скопированную с настоящей. Подмена осуществлялась для самых популярных ресурсов Рунета: </a:t>
            </a:r>
            <a:r>
              <a:rPr lang="ru-RU" sz="2800" b="1" dirty="0" err="1" smtClean="0">
                <a:solidFill>
                  <a:srgbClr val="002060"/>
                </a:solidFill>
                <a:latin typeface="Times New Roman" panose="02020603050405020304" pitchFamily="18" charset="0"/>
                <a:cs typeface="Times New Roman" panose="02020603050405020304" pitchFamily="18" charset="0"/>
              </a:rPr>
              <a:t>Яндекс</a:t>
            </a:r>
            <a:r>
              <a:rPr lang="ru-RU" sz="2800" b="1" dirty="0" smtClean="0">
                <a:solidFill>
                  <a:srgbClr val="002060"/>
                </a:solidFill>
                <a:latin typeface="Times New Roman" panose="02020603050405020304" pitchFamily="18" charset="0"/>
                <a:cs typeface="Times New Roman" panose="02020603050405020304" pitchFamily="18" charset="0"/>
              </a:rPr>
              <a:t>, </a:t>
            </a:r>
            <a:r>
              <a:rPr lang="ru-RU" sz="2800" b="1" dirty="0" err="1" smtClean="0">
                <a:solidFill>
                  <a:srgbClr val="002060"/>
                </a:solidFill>
                <a:latin typeface="Times New Roman" panose="02020603050405020304" pitchFamily="18" charset="0"/>
                <a:cs typeface="Times New Roman" panose="02020603050405020304" pitchFamily="18" charset="0"/>
              </a:rPr>
              <a:t>Рамблер</a:t>
            </a:r>
            <a:r>
              <a:rPr lang="ru-RU" sz="2800" b="1" dirty="0" smtClean="0">
                <a:solidFill>
                  <a:srgbClr val="002060"/>
                </a:solidFill>
                <a:latin typeface="Times New Roman" panose="02020603050405020304" pitchFamily="18" charset="0"/>
                <a:cs typeface="Times New Roman" panose="02020603050405020304" pitchFamily="18" charset="0"/>
              </a:rPr>
              <a:t>, </a:t>
            </a:r>
            <a:r>
              <a:rPr lang="ru-RU" sz="2800" b="1" dirty="0" err="1" smtClean="0">
                <a:solidFill>
                  <a:srgbClr val="002060"/>
                </a:solidFill>
                <a:latin typeface="Times New Roman" panose="02020603050405020304" pitchFamily="18" charset="0"/>
                <a:cs typeface="Times New Roman" panose="02020603050405020304" pitchFamily="18" charset="0"/>
              </a:rPr>
              <a:t>Майл</a:t>
            </a:r>
            <a:r>
              <a:rPr lang="ru-RU" sz="2800" b="1" dirty="0" smtClean="0">
                <a:solidFill>
                  <a:srgbClr val="002060"/>
                </a:solidFill>
                <a:latin typeface="Times New Roman" panose="02020603050405020304" pitchFamily="18" charset="0"/>
                <a:cs typeface="Times New Roman" panose="02020603050405020304" pitchFamily="18" charset="0"/>
              </a:rPr>
              <a:t>, </a:t>
            </a:r>
            <a:r>
              <a:rPr lang="ru-RU" sz="2800" b="1" dirty="0" err="1" smtClean="0">
                <a:solidFill>
                  <a:srgbClr val="002060"/>
                </a:solidFill>
                <a:latin typeface="Times New Roman" panose="02020603050405020304" pitchFamily="18" charset="0"/>
                <a:cs typeface="Times New Roman" panose="02020603050405020304" pitchFamily="18" charset="0"/>
              </a:rPr>
              <a:t>ВКонтакте</a:t>
            </a:r>
            <a:r>
              <a:rPr lang="ru-RU" sz="2800" b="1" dirty="0" smtClean="0">
                <a:solidFill>
                  <a:srgbClr val="002060"/>
                </a:solidFill>
                <a:latin typeface="Times New Roman" panose="02020603050405020304" pitchFamily="18" charset="0"/>
                <a:cs typeface="Times New Roman" panose="02020603050405020304" pitchFamily="18" charset="0"/>
              </a:rPr>
              <a:t>, Одноклассники.</a:t>
            </a:r>
          </a:p>
          <a:p>
            <a:pPr algn="just"/>
            <a:r>
              <a:rPr lang="ru-RU" sz="2800" b="1" dirty="0" smtClean="0">
                <a:solidFill>
                  <a:srgbClr val="002060"/>
                </a:solidFill>
                <a:latin typeface="Times New Roman" panose="02020603050405020304" pitchFamily="18" charset="0"/>
                <a:cs typeface="Times New Roman" panose="02020603050405020304" pitchFamily="18" charset="0"/>
              </a:rPr>
              <a:t>	Набирая </a:t>
            </a:r>
            <a:r>
              <a:rPr lang="ru-RU" sz="2800" b="1" dirty="0" smtClean="0">
                <a:solidFill>
                  <a:srgbClr val="002060"/>
                </a:solidFill>
                <a:latin typeface="Times New Roman" panose="02020603050405020304" pitchFamily="18" charset="0"/>
                <a:cs typeface="Times New Roman" panose="02020603050405020304" pitchFamily="18" charset="0"/>
              </a:rPr>
              <a:t>на «зараженном» компьютере адрес одного из указанных ресурсов, пользователь попадает на сервер-подмену, где ему предлагается страница для входа в систему (имя и пароль). С учетом того, что в адресной строке указано корректное имя, а внешний вид скопирован с оригинального сервера, у большинства пользователей не возникает подозрений в подлинности страницы.</a:t>
            </a:r>
          </a:p>
          <a:p>
            <a:endParaRPr lang="ru-RU" dirty="0"/>
          </a:p>
        </p:txBody>
      </p:sp>
    </p:spTree>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1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76672"/>
            <a:ext cx="7472386" cy="692696"/>
          </a:xfrm>
        </p:spPr>
        <p:txBody>
          <a:bodyPr>
            <a:normAutofit fontScale="90000"/>
          </a:bodyPr>
          <a:lstStyle/>
          <a:p>
            <a:pPr algn="ctr" fontAlgn="auto">
              <a:spcAft>
                <a:spcPts val="0"/>
              </a:spcAft>
              <a:defRPr/>
            </a:pPr>
            <a:r>
              <a:rPr lang="ru-RU" cap="none" dirty="0" smtClean="0">
                <a:ln w="0"/>
                <a:solidFill>
                  <a:srgbClr val="C00000"/>
                </a:solidFill>
                <a:effectLst>
                  <a:outerShdw blurRad="38100" dist="19050" dir="2700000" algn="tl" rotWithShape="0">
                    <a:schemeClr val="dk1">
                      <a:alpha val="40000"/>
                    </a:schemeClr>
                  </a:outerShdw>
                </a:effectLst>
              </a:rPr>
              <a:t>Основные правила безопасного поведения в сети интернет</a:t>
            </a:r>
            <a:r>
              <a:rPr lang="ru-RU" sz="2000" dirty="0" smtClean="0">
                <a:effectLst/>
              </a:rPr>
              <a:t/>
            </a:r>
            <a:br>
              <a:rPr lang="ru-RU" sz="2000" dirty="0" smtClean="0">
                <a:effectLst/>
              </a:rPr>
            </a:br>
            <a:r>
              <a:rPr lang="ru-RU" sz="2000" dirty="0" smtClean="0"/>
              <a:t/>
            </a:r>
            <a:br>
              <a:rPr lang="ru-RU" sz="2000" dirty="0" smtClean="0"/>
            </a:br>
            <a:endParaRPr lang="ru-RU" sz="2000" dirty="0"/>
          </a:p>
        </p:txBody>
      </p:sp>
      <p:sp>
        <p:nvSpPr>
          <p:cNvPr id="3" name="Содержимое 2"/>
          <p:cNvSpPr>
            <a:spLocks noGrp="1"/>
          </p:cNvSpPr>
          <p:nvPr>
            <p:ph idx="1"/>
          </p:nvPr>
        </p:nvSpPr>
        <p:spPr>
          <a:xfrm>
            <a:off x="179512" y="1169542"/>
            <a:ext cx="8534151" cy="5184575"/>
          </a:xfrm>
        </p:spPr>
        <p:txBody>
          <a:bodyPr>
            <a:normAutofit fontScale="25000" lnSpcReduction="20000"/>
          </a:bodyPr>
          <a:lstStyle/>
          <a:p>
            <a:pPr marL="274320" indent="-274320" algn="just" fontAlgn="auto">
              <a:spcBef>
                <a:spcPts val="0"/>
              </a:spcBef>
              <a:spcAft>
                <a:spcPts val="0"/>
              </a:spcAft>
              <a:buNone/>
              <a:defRPr/>
            </a:pPr>
            <a:r>
              <a:rPr lang="ru-RU" sz="9600" b="1" i="1" u="sng" dirty="0" smtClean="0">
                <a:solidFill>
                  <a:srgbClr val="00B050"/>
                </a:solidFill>
              </a:rPr>
              <a:t>Вы должны это знать</a:t>
            </a:r>
            <a:r>
              <a:rPr lang="ru-RU" sz="9600" b="1" i="1" u="sng" dirty="0" smtClean="0">
                <a:solidFill>
                  <a:srgbClr val="00B050"/>
                </a:solidFill>
              </a:rPr>
              <a:t>:</a:t>
            </a:r>
          </a:p>
          <a:p>
            <a:pPr marL="274320" indent="-274320" algn="just" fontAlgn="auto">
              <a:spcBef>
                <a:spcPts val="0"/>
              </a:spcBef>
              <a:spcAft>
                <a:spcPts val="0"/>
              </a:spcAft>
              <a:buNone/>
              <a:defRPr/>
            </a:pPr>
            <a:r>
              <a:rPr lang="ru-RU" dirty="0" smtClean="0"/>
              <a:t/>
            </a:r>
            <a:br>
              <a:rPr lang="ru-RU" dirty="0" smtClean="0"/>
            </a:br>
            <a:r>
              <a:rPr lang="ru-RU" dirty="0" smtClean="0"/>
              <a:t/>
            </a:r>
            <a:br>
              <a:rPr lang="ru-RU" dirty="0" smtClean="0"/>
            </a:br>
            <a:r>
              <a:rPr lang="ru-RU" sz="7400" dirty="0" smtClean="0">
                <a:solidFill>
                  <a:srgbClr val="002060"/>
                </a:solidFill>
                <a:latin typeface="Times New Roman" panose="02020603050405020304" pitchFamily="18" charset="0"/>
                <a:cs typeface="Times New Roman" panose="02020603050405020304" pitchFamily="18" charset="0"/>
              </a:rPr>
              <a:t>* </a:t>
            </a:r>
            <a:r>
              <a:rPr lang="ru-RU" sz="7400" b="1" dirty="0" smtClean="0">
                <a:solidFill>
                  <a:srgbClr val="002060"/>
                </a:solidFill>
                <a:latin typeface="Times New Roman" panose="02020603050405020304" pitchFamily="18" charset="0"/>
                <a:cs typeface="Times New Roman" panose="02020603050405020304" pitchFamily="18" charset="0"/>
              </a:rPr>
              <a:t>При регистрации на сайтах, старайтесь не указывать личную информацию, т.к. она может быть доступна незнакомым людям. Так же, не рекомендуется размещать свою фотографию, давая, тем самым, представление о том, как вы выглядите, посторонним людям.</a:t>
            </a:r>
          </a:p>
          <a:p>
            <a:pPr marL="274320" indent="-274320" algn="just" fontAlgn="auto">
              <a:spcBef>
                <a:spcPts val="0"/>
              </a:spcBef>
              <a:spcAft>
                <a:spcPts val="0"/>
              </a:spcAft>
              <a:buNone/>
              <a:defRPr/>
            </a:pPr>
            <a:r>
              <a:rPr lang="ru-RU" sz="7400" b="1" dirty="0" smtClean="0">
                <a:solidFill>
                  <a:srgbClr val="002060"/>
                </a:solidFill>
                <a:latin typeface="Times New Roman" panose="02020603050405020304" pitchFamily="18" charset="0"/>
                <a:cs typeface="Times New Roman" panose="02020603050405020304" pitchFamily="18" charset="0"/>
              </a:rPr>
              <a:t/>
            </a:r>
            <a:br>
              <a:rPr lang="ru-RU" sz="7400" b="1" dirty="0" smtClean="0">
                <a:solidFill>
                  <a:srgbClr val="002060"/>
                </a:solidFill>
                <a:latin typeface="Times New Roman" panose="02020603050405020304" pitchFamily="18" charset="0"/>
                <a:cs typeface="Times New Roman" panose="02020603050405020304" pitchFamily="18" charset="0"/>
              </a:rPr>
            </a:br>
            <a:r>
              <a:rPr lang="ru-RU" sz="7400" b="1" dirty="0" smtClean="0">
                <a:solidFill>
                  <a:srgbClr val="002060"/>
                </a:solidFill>
                <a:latin typeface="Times New Roman" panose="02020603050405020304" pitchFamily="18" charset="0"/>
                <a:cs typeface="Times New Roman" panose="02020603050405020304" pitchFamily="18" charset="0"/>
              </a:rPr>
              <a:t>* Используйте </a:t>
            </a:r>
            <a:r>
              <a:rPr lang="ru-RU" sz="7400" b="1" dirty="0" err="1" smtClean="0">
                <a:solidFill>
                  <a:srgbClr val="002060"/>
                </a:solidFill>
                <a:latin typeface="Times New Roman" panose="02020603050405020304" pitchFamily="18" charset="0"/>
                <a:cs typeface="Times New Roman" panose="02020603050405020304" pitchFamily="18" charset="0"/>
              </a:rPr>
              <a:t>веб-камеру</a:t>
            </a:r>
            <a:r>
              <a:rPr lang="ru-RU" sz="7400" b="1" dirty="0" smtClean="0">
                <a:solidFill>
                  <a:srgbClr val="002060"/>
                </a:solidFill>
                <a:latin typeface="Times New Roman" panose="02020603050405020304" pitchFamily="18" charset="0"/>
                <a:cs typeface="Times New Roman" panose="02020603050405020304" pitchFamily="18" charset="0"/>
              </a:rPr>
              <a:t> только при общении с друзьями. Проследите, чтобы посторонние люди не имели возможности видеть ваш разговор, т.к. он может быть записан.</a:t>
            </a:r>
          </a:p>
          <a:p>
            <a:pPr marL="274320" indent="-274320" algn="just" fontAlgn="auto">
              <a:spcBef>
                <a:spcPts val="0"/>
              </a:spcBef>
              <a:spcAft>
                <a:spcPts val="0"/>
              </a:spcAft>
              <a:buNone/>
              <a:defRPr/>
            </a:pPr>
            <a:r>
              <a:rPr lang="ru-RU" sz="7400" b="1" dirty="0" smtClean="0">
                <a:solidFill>
                  <a:srgbClr val="002060"/>
                </a:solidFill>
                <a:latin typeface="Times New Roman" panose="02020603050405020304" pitchFamily="18" charset="0"/>
                <a:cs typeface="Times New Roman" panose="02020603050405020304" pitchFamily="18" charset="0"/>
              </a:rPr>
              <a:t/>
            </a:r>
            <a:br>
              <a:rPr lang="ru-RU" sz="7400" b="1" dirty="0" smtClean="0">
                <a:solidFill>
                  <a:srgbClr val="002060"/>
                </a:solidFill>
                <a:latin typeface="Times New Roman" panose="02020603050405020304" pitchFamily="18" charset="0"/>
                <a:cs typeface="Times New Roman" panose="02020603050405020304" pitchFamily="18" charset="0"/>
              </a:rPr>
            </a:br>
            <a:r>
              <a:rPr lang="ru-RU" sz="7400" b="1" dirty="0" smtClean="0">
                <a:solidFill>
                  <a:srgbClr val="002060"/>
                </a:solidFill>
                <a:latin typeface="Times New Roman" panose="02020603050405020304" pitchFamily="18" charset="0"/>
                <a:cs typeface="Times New Roman" panose="02020603050405020304" pitchFamily="18" charset="0"/>
              </a:rPr>
              <a:t>* Нежелательные письма от незнакомых людей называются «Спам». Если вы получили такое письмо, не отвечайте на него. В случае, если Вы ответите на подобное письмо, отправитель будет знать, что вы пользуетесь своим электронным почтовым ящиком и будет продолжать </a:t>
            </a:r>
            <a:r>
              <a:rPr lang="ru-RU" sz="7400" b="1" dirty="0" err="1" smtClean="0">
                <a:solidFill>
                  <a:srgbClr val="002060"/>
                </a:solidFill>
                <a:latin typeface="Times New Roman" panose="02020603050405020304" pitchFamily="18" charset="0"/>
                <a:cs typeface="Times New Roman" panose="02020603050405020304" pitchFamily="18" charset="0"/>
              </a:rPr>
              <a:t>посылась</a:t>
            </a:r>
            <a:r>
              <a:rPr lang="ru-RU" sz="7400" b="1" dirty="0" smtClean="0">
                <a:solidFill>
                  <a:srgbClr val="002060"/>
                </a:solidFill>
                <a:latin typeface="Times New Roman" panose="02020603050405020304" pitchFamily="18" charset="0"/>
                <a:cs typeface="Times New Roman" panose="02020603050405020304" pitchFamily="18" charset="0"/>
              </a:rPr>
              <a:t> вам спам.</a:t>
            </a:r>
          </a:p>
          <a:p>
            <a:pPr marL="274320" indent="-274320" algn="just" fontAlgn="auto">
              <a:spcBef>
                <a:spcPts val="0"/>
              </a:spcBef>
              <a:spcAft>
                <a:spcPts val="0"/>
              </a:spcAft>
              <a:buNone/>
              <a:defRPr/>
            </a:pPr>
            <a:r>
              <a:rPr lang="ru-RU" sz="7400" b="1" dirty="0" smtClean="0">
                <a:solidFill>
                  <a:srgbClr val="002060"/>
                </a:solidFill>
                <a:latin typeface="Times New Roman" panose="02020603050405020304" pitchFamily="18" charset="0"/>
                <a:cs typeface="Times New Roman" panose="02020603050405020304" pitchFamily="18" charset="0"/>
              </a:rPr>
              <a:t/>
            </a:r>
            <a:br>
              <a:rPr lang="ru-RU" sz="7400" b="1" dirty="0" smtClean="0">
                <a:solidFill>
                  <a:srgbClr val="002060"/>
                </a:solidFill>
                <a:latin typeface="Times New Roman" panose="02020603050405020304" pitchFamily="18" charset="0"/>
                <a:cs typeface="Times New Roman" panose="02020603050405020304" pitchFamily="18" charset="0"/>
              </a:rPr>
            </a:br>
            <a:r>
              <a:rPr lang="ru-RU" sz="7400" b="1" dirty="0" smtClean="0">
                <a:solidFill>
                  <a:srgbClr val="002060"/>
                </a:solidFill>
                <a:latin typeface="Times New Roman" panose="02020603050405020304" pitchFamily="18" charset="0"/>
                <a:cs typeface="Times New Roman" panose="02020603050405020304" pitchFamily="18" charset="0"/>
              </a:rPr>
              <a:t>* Если вам пришло сообщение с незнакомого адреса, его лучше не открывать. Подобные письма могут содержать вирусы.</a:t>
            </a:r>
          </a:p>
          <a:p>
            <a:pPr marL="274320" indent="-274320" algn="just" fontAlgn="auto">
              <a:spcBef>
                <a:spcPts val="0"/>
              </a:spcBef>
              <a:spcAft>
                <a:spcPts val="0"/>
              </a:spcAft>
              <a:buNone/>
              <a:defRPr/>
            </a:pPr>
            <a:r>
              <a:rPr lang="ru-RU" sz="7400" b="1" dirty="0" smtClean="0">
                <a:solidFill>
                  <a:srgbClr val="002060"/>
                </a:solidFill>
                <a:latin typeface="Times New Roman" panose="02020603050405020304" pitchFamily="18" charset="0"/>
                <a:cs typeface="Times New Roman" panose="02020603050405020304" pitchFamily="18" charset="0"/>
              </a:rPr>
              <a:t/>
            </a:r>
            <a:br>
              <a:rPr lang="ru-RU" sz="7400" b="1" dirty="0" smtClean="0">
                <a:solidFill>
                  <a:srgbClr val="002060"/>
                </a:solidFill>
                <a:latin typeface="Times New Roman" panose="02020603050405020304" pitchFamily="18" charset="0"/>
                <a:cs typeface="Times New Roman" panose="02020603050405020304" pitchFamily="18" charset="0"/>
              </a:rPr>
            </a:br>
            <a:r>
              <a:rPr lang="ru-RU" sz="7400" b="1" dirty="0" smtClean="0">
                <a:solidFill>
                  <a:srgbClr val="002060"/>
                </a:solidFill>
                <a:latin typeface="Times New Roman" panose="02020603050405020304" pitchFamily="18" charset="0"/>
                <a:cs typeface="Times New Roman" panose="02020603050405020304" pitchFamily="18" charset="0"/>
              </a:rPr>
              <a:t>* Если вам приходят письма с неприятным и оскорбляющим вас содержанием, если кто-то ведет себя в вашем отношении неподобающим образом, сообщите об этом</a:t>
            </a:r>
          </a:p>
          <a:p>
            <a:pPr marL="274320" lvl="0" indent="-274320">
              <a:spcBef>
                <a:spcPts val="0"/>
              </a:spcBef>
              <a:buNone/>
              <a:defRPr/>
            </a:pPr>
            <a:r>
              <a:rPr lang="ru-RU" sz="7400" b="1" dirty="0" smtClean="0">
                <a:solidFill>
                  <a:srgbClr val="7030A0"/>
                </a:solidFill>
              </a:rPr>
              <a:t/>
            </a:r>
            <a:br>
              <a:rPr lang="ru-RU" sz="7400" b="1" dirty="0" smtClean="0">
                <a:solidFill>
                  <a:srgbClr val="7030A0"/>
                </a:solidFill>
              </a:rPr>
            </a:br>
            <a:r>
              <a:rPr lang="ru-RU" sz="7400" b="1" dirty="0" smtClean="0">
                <a:solidFill>
                  <a:srgbClr val="7030A0"/>
                </a:solidFill>
              </a:rPr>
              <a:t/>
            </a:r>
            <a:br>
              <a:rPr lang="ru-RU" sz="7400" b="1" dirty="0" smtClean="0">
                <a:solidFill>
                  <a:srgbClr val="7030A0"/>
                </a:solidFill>
              </a:rPr>
            </a:br>
            <a:endParaRPr lang="ru-RU" sz="7400" b="1" dirty="0">
              <a:solidFill>
                <a:srgbClr val="7030A0"/>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par>
                                <p:cTn id="17" presetID="53"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par>
                                <p:cTn id="22" presetID="53"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p:cTn id="2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6" dur="500"/>
                                        <p:tgtEl>
                                          <p:spTgt spid="3">
                                            <p:txEl>
                                              <p:pRg st="3" end="3"/>
                                            </p:txEl>
                                          </p:spTgt>
                                        </p:tgtEl>
                                      </p:cBhvr>
                                    </p:animEffect>
                                  </p:childTnLst>
                                </p:cTn>
                              </p:par>
                              <p:par>
                                <p:cTn id="27" presetID="53"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1" dur="500"/>
                                        <p:tgtEl>
                                          <p:spTgt spid="3">
                                            <p:txEl>
                                              <p:pRg st="4" end="4"/>
                                            </p:txEl>
                                          </p:spTgt>
                                        </p:tgtEl>
                                      </p:cBhvr>
                                    </p:animEffect>
                                  </p:childTnLst>
                                </p:cTn>
                              </p:par>
                              <p:par>
                                <p:cTn id="32" presetID="53"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p:cTn id="34"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l="-6000" r="-6000"/>
          </a:stretch>
        </a:blipFill>
        <a:effectLst/>
      </p:bgPr>
    </p:bg>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395536" y="547519"/>
            <a:ext cx="7992888"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Мошенничество, увы, неискоренимо. И на просторах интернета оно подстерегает нас везде: в электронной почте, социальных сетях, на различных сайтах. С годами злоумышленники изобретают новые приемы, но основные механизмы обмана не меняются. Только сам пользователь может сделать свою жизнь в виртуальном пространстве безопасной. </a:t>
            </a:r>
            <a:endParaRPr kumimoji="0" lang="ru-RU" sz="2800" b="0"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p:txBody>
      </p:sp>
      <p:pic>
        <p:nvPicPr>
          <p:cNvPr id="2050" name="Picture 2" descr="https://laishevskyi.ru/images/uploads/news/2018/4/26/01b2e40d82ca45a6dda123a1e5fb3ac1_X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25682" y="4086949"/>
            <a:ext cx="4375766" cy="22266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diamon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457</TotalTime>
  <Words>317</Words>
  <Application>Microsoft Office PowerPoint</Application>
  <PresentationFormat>Экран (4:3)</PresentationFormat>
  <Paragraphs>44</Paragraphs>
  <Slides>15</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15</vt:i4>
      </vt:variant>
    </vt:vector>
  </HeadingPairs>
  <TitlesOfParts>
    <vt:vector size="24" baseType="lpstr">
      <vt:lpstr>Arial</vt:lpstr>
      <vt:lpstr>Bookman Old Style</vt:lpstr>
      <vt:lpstr>Calibri</vt:lpstr>
      <vt:lpstr>Franklin Gothic Book</vt:lpstr>
      <vt:lpstr>Franklin Gothic Medium</vt:lpstr>
      <vt:lpstr>Garamond</vt:lpstr>
      <vt:lpstr>Times New Roman</vt:lpstr>
      <vt:lpstr>Wingdings 2</vt:lpstr>
      <vt:lpstr>Трек</vt:lpstr>
      <vt:lpstr>Мошенничество  в социальных сетях  </vt:lpstr>
      <vt:lpstr>Мошенничество в интернете  </vt:lpstr>
      <vt:lpstr>Виды мошенничества </vt:lpstr>
      <vt:lpstr>Фишинг</vt:lpstr>
      <vt:lpstr>Кликбейт</vt:lpstr>
      <vt:lpstr>Интернет – попрошайничество </vt:lpstr>
      <vt:lpstr>Мошенничество, связанные с интернет - магазинами</vt:lpstr>
      <vt:lpstr>SMS-мошенничество в спаме</vt:lpstr>
      <vt:lpstr>"Горящие" путевки</vt:lpstr>
      <vt:lpstr>Поддельные уведомления о выигрыше в лотерею</vt:lpstr>
      <vt:lpstr>Запросы от людей, которые уже были в списке друзей</vt:lpstr>
      <vt:lpstr>Сокращенные URL-адреса </vt:lpstr>
      <vt:lpstr> Осторожно!!!!! Вирус!!!!! </vt:lpstr>
      <vt:lpstr>Основные правила безопасного поведения в сети интернет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Информационная безопасность  в сети Интернет</dc:title>
  <dc:creator>Мензинская Алла</dc:creator>
  <cp:lastModifiedBy>Мензинская Алла</cp:lastModifiedBy>
  <cp:revision>28</cp:revision>
  <dcterms:modified xsi:type="dcterms:W3CDTF">2024-03-27T12:20:47Z</dcterms:modified>
</cp:coreProperties>
</file>