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5" r:id="rId9"/>
    <p:sldId id="279" r:id="rId10"/>
    <p:sldId id="276" r:id="rId11"/>
    <p:sldId id="271" r:id="rId12"/>
    <p:sldId id="272" r:id="rId13"/>
    <p:sldId id="273" r:id="rId14"/>
    <p:sldId id="274" r:id="rId15"/>
  </p:sldIdLst>
  <p:sldSz cx="9906000" cy="6858000" type="A4"/>
  <p:notesSz cx="6858000" cy="9144000"/>
  <p:defaultTextStyle>
    <a:defPPr>
      <a:defRPr lang="x-none"/>
    </a:defPPr>
    <a:lvl1pPr marL="0" algn="l" defTabSz="8089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4485" algn="l" defTabSz="8089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08970" algn="l" defTabSz="8089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13455" algn="l" defTabSz="8089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17939" algn="l" defTabSz="8089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22424" algn="l" defTabSz="8089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26909" algn="l" defTabSz="8089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31394" algn="l" defTabSz="8089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35879" algn="l" defTabSz="8089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97B"/>
    <a:srgbClr val="FC9F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5814"/>
  </p:normalViewPr>
  <p:slideViewPr>
    <p:cSldViewPr snapToGrid="0" snapToObjects="1">
      <p:cViewPr varScale="1">
        <p:scale>
          <a:sx n="74" d="100"/>
          <a:sy n="74" d="100"/>
        </p:scale>
        <p:origin x="-1092" y="-90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553680DC-12CA-9C4D-8208-D46B1C58B9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BD4F6F48-03F5-7842-B415-89F7EE14AE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1" y="1122363"/>
            <a:ext cx="7429500" cy="2387600"/>
          </a:xfrm>
        </p:spPr>
        <p:txBody>
          <a:bodyPr anchor="b"/>
          <a:lstStyle>
            <a:lvl1pPr algn="ctr">
              <a:defRPr sz="53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79C62917-52F7-A540-B918-D7DC42B4F7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1" y="3602038"/>
            <a:ext cx="7429500" cy="1655762"/>
          </a:xfrm>
        </p:spPr>
        <p:txBody>
          <a:bodyPr/>
          <a:lstStyle>
            <a:lvl1pPr marL="0" indent="0" algn="ctr">
              <a:buNone/>
              <a:defRPr sz="2100"/>
            </a:lvl1pPr>
            <a:lvl2pPr marL="404485" indent="0" algn="ctr">
              <a:buNone/>
              <a:defRPr sz="1800"/>
            </a:lvl2pPr>
            <a:lvl3pPr marL="808970" indent="0" algn="ctr">
              <a:buNone/>
              <a:defRPr sz="1600"/>
            </a:lvl3pPr>
            <a:lvl4pPr marL="1213455" indent="0" algn="ctr">
              <a:buNone/>
              <a:defRPr sz="1400"/>
            </a:lvl4pPr>
            <a:lvl5pPr marL="1617939" indent="0" algn="ctr">
              <a:buNone/>
              <a:defRPr sz="1400"/>
            </a:lvl5pPr>
            <a:lvl6pPr marL="2022424" indent="0" algn="ctr">
              <a:buNone/>
              <a:defRPr sz="1400"/>
            </a:lvl6pPr>
            <a:lvl7pPr marL="2426909" indent="0" algn="ctr">
              <a:buNone/>
              <a:defRPr sz="1400"/>
            </a:lvl7pPr>
            <a:lvl8pPr marL="2831394" indent="0" algn="ctr">
              <a:buNone/>
              <a:defRPr sz="1400"/>
            </a:lvl8pPr>
            <a:lvl9pPr marL="3235879" indent="0" algn="ctr">
              <a:buNone/>
              <a:defRPr sz="1400"/>
            </a:lvl9pPr>
          </a:lstStyle>
          <a:p>
            <a:r>
              <a:rPr lang="en-GB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45AF00C-CE3C-844B-82DE-1CC01A3CE8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8166-A98D-504F-AE33-D5255E14ABCC}" type="datetimeFigureOut">
              <a:rPr lang="x-none" smtClean="0"/>
              <a:t>28.01.2026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2AE09C6-7545-7045-B8F7-77009E90D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924F035-18D8-C345-9F45-43F176A66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C9A4-3A5E-454F-A56C-FA769100099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47536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27A560B-3179-894F-803B-2E30B3BDA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89EAFC94-F1E6-0D45-9CFB-32C5BDFC13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44A064B-7885-F146-AF28-42B3D5CAF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8166-A98D-504F-AE33-D5255E14ABCC}" type="datetimeFigureOut">
              <a:rPr lang="x-none" smtClean="0"/>
              <a:t>28.01.2026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D489FA0-D2B6-584F-B56D-0CCEB3798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4820573-791B-C946-B778-4A8DF835D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C9A4-3A5E-454F-A56C-FA769100099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09482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5973B14A-C8C5-1A41-941C-F9A4E46C5A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22C4B730-0909-314E-8E7A-D7F5A6F658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36068F5-6611-E74A-BE29-0F4B6D169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8166-A98D-504F-AE33-D5255E14ABCC}" type="datetimeFigureOut">
              <a:rPr lang="x-none" smtClean="0"/>
              <a:t>28.01.2026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B999571-EC7C-E34D-8CFF-8E1441418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02E58A2-62D6-3049-9D52-A36E2CFD5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C9A4-3A5E-454F-A56C-FA769100099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1889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A951491-EEAD-F446-AF33-BDA737AF7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619ED8E-1554-7944-A115-11B9E3EF16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2CB86B4-BA17-C142-8B82-9E2CE0510B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8166-A98D-504F-AE33-D5255E14ABCC}" type="datetimeFigureOut">
              <a:rPr lang="x-none" smtClean="0"/>
              <a:t>28.01.2026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25A83AA-D4CC-8547-B3E1-0C0E6C6EA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FD5D8E7-B520-8C4B-864A-28EE282554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C9A4-3A5E-454F-A56C-FA769100099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4448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BACF7E0-1EA6-1440-9C8C-DEB9E8F82A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81" y="1709738"/>
            <a:ext cx="8543925" cy="2852737"/>
          </a:xfrm>
        </p:spPr>
        <p:txBody>
          <a:bodyPr anchor="b"/>
          <a:lstStyle>
            <a:lvl1pPr>
              <a:defRPr sz="53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FB0A2FA-0C78-264E-9509-8F01342DC1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881" y="4589466"/>
            <a:ext cx="8543925" cy="1500187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0448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0897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2134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61793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0224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4269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283139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23587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DD4D012-E465-A241-84D6-B4D479899A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8166-A98D-504F-AE33-D5255E14ABCC}" type="datetimeFigureOut">
              <a:rPr lang="x-none" smtClean="0"/>
              <a:t>28.01.2026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9073FF7-6822-8C41-B79D-D5A528F89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94C2F09-3DAE-804A-B5DD-7BF8F2A24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C9A4-3A5E-454F-A56C-FA769100099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77895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90F4AD1-0424-A04C-8C58-1CD87F5A43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16757C7-281C-CC41-A013-DA97248D19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9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D69EF2F-3B85-4742-84B1-BA5F7C3E1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4914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E08D0852-128F-9B45-9F5F-DC9939691D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8166-A98D-504F-AE33-D5255E14ABCC}" type="datetimeFigureOut">
              <a:rPr lang="x-none" smtClean="0"/>
              <a:t>28.01.2026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F6D8AAA-D18A-814A-A99D-E85A5849A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B2B4031-F532-7043-A944-4E6E9BF3A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C9A4-3A5E-454F-A56C-FA769100099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72752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8359AF7-77E6-0C4C-BB87-738DF57C3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9" y="365126"/>
            <a:ext cx="8543925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1C64975-600E-DA46-907A-5FCF2000AA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331" y="1681164"/>
            <a:ext cx="4190702" cy="82391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4485" indent="0">
              <a:buNone/>
              <a:defRPr sz="1800" b="1"/>
            </a:lvl2pPr>
            <a:lvl3pPr marL="808970" indent="0">
              <a:buNone/>
              <a:defRPr sz="1600" b="1"/>
            </a:lvl3pPr>
            <a:lvl4pPr marL="1213455" indent="0">
              <a:buNone/>
              <a:defRPr sz="1400" b="1"/>
            </a:lvl4pPr>
            <a:lvl5pPr marL="1617939" indent="0">
              <a:buNone/>
              <a:defRPr sz="1400" b="1"/>
            </a:lvl5pPr>
            <a:lvl6pPr marL="2022424" indent="0">
              <a:buNone/>
              <a:defRPr sz="1400" b="1"/>
            </a:lvl6pPr>
            <a:lvl7pPr marL="2426909" indent="0">
              <a:buNone/>
              <a:defRPr sz="1400" b="1"/>
            </a:lvl7pPr>
            <a:lvl8pPr marL="2831394" indent="0">
              <a:buNone/>
              <a:defRPr sz="1400" b="1"/>
            </a:lvl8pPr>
            <a:lvl9pPr marL="3235879" indent="0">
              <a:buNone/>
              <a:defRPr sz="1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F15D8D3-F7F3-9C4E-872A-CBCB7513E8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331" y="2505077"/>
            <a:ext cx="4190702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30363E73-057C-2640-A873-F5C9D6ACFB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6" y="1681164"/>
            <a:ext cx="4211340" cy="82391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4485" indent="0">
              <a:buNone/>
              <a:defRPr sz="1800" b="1"/>
            </a:lvl2pPr>
            <a:lvl3pPr marL="808970" indent="0">
              <a:buNone/>
              <a:defRPr sz="1600" b="1"/>
            </a:lvl3pPr>
            <a:lvl4pPr marL="1213455" indent="0">
              <a:buNone/>
              <a:defRPr sz="1400" b="1"/>
            </a:lvl4pPr>
            <a:lvl5pPr marL="1617939" indent="0">
              <a:buNone/>
              <a:defRPr sz="1400" b="1"/>
            </a:lvl5pPr>
            <a:lvl6pPr marL="2022424" indent="0">
              <a:buNone/>
              <a:defRPr sz="1400" b="1"/>
            </a:lvl6pPr>
            <a:lvl7pPr marL="2426909" indent="0">
              <a:buNone/>
              <a:defRPr sz="1400" b="1"/>
            </a:lvl7pPr>
            <a:lvl8pPr marL="2831394" indent="0">
              <a:buNone/>
              <a:defRPr sz="1400" b="1"/>
            </a:lvl8pPr>
            <a:lvl9pPr marL="3235879" indent="0">
              <a:buNone/>
              <a:defRPr sz="1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9B51BDEB-BFE6-7D43-B84E-CA515AED35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6" y="2505077"/>
            <a:ext cx="4211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DAFE0CD4-12A9-A046-8799-63B571298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8166-A98D-504F-AE33-D5255E14ABCC}" type="datetimeFigureOut">
              <a:rPr lang="x-none" smtClean="0"/>
              <a:t>28.01.2026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564F36A6-36D6-EE44-A130-CD2CD8C149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45D5CC61-57B0-E74C-AAF9-D3CD92683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C9A4-3A5E-454F-A56C-FA769100099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40075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4D8B2CC-48F8-7748-A1F2-976082079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D792755F-E51D-7A40-A856-8FE3CE4055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8166-A98D-504F-AE33-D5255E14ABCC}" type="datetimeFigureOut">
              <a:rPr lang="x-none" smtClean="0"/>
              <a:t>28.01.2026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C4BCBCA-48BD-1642-B915-030EB41D5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9E5EF5C-614C-CD4F-859D-FEE327E2A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C9A4-3A5E-454F-A56C-FA769100099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87085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1C83D877-75C1-8448-8039-54CCA0916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8166-A98D-504F-AE33-D5255E14ABCC}" type="datetimeFigureOut">
              <a:rPr lang="x-none" smtClean="0"/>
              <a:t>28.01.2026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5DE58E59-120E-FB40-9EAA-608BFE198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8F92F6B-29AB-3744-94D5-BE6F8A3A3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C9A4-3A5E-454F-A56C-FA769100099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8072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A2C1B4E-0A39-EC4C-8E13-923A6297A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31" y="457201"/>
            <a:ext cx="3194941" cy="1600200"/>
          </a:xfrm>
        </p:spPr>
        <p:txBody>
          <a:bodyPr anchor="b"/>
          <a:lstStyle>
            <a:lvl1pPr>
              <a:defRPr sz="28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D390ADB-9108-0E4D-BBA0-DDF504ADF2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343" y="987425"/>
            <a:ext cx="5014913" cy="4873625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E765C09-23B5-A545-AD18-A4A920CB52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31" y="2057400"/>
            <a:ext cx="3194941" cy="3811588"/>
          </a:xfrm>
        </p:spPr>
        <p:txBody>
          <a:bodyPr/>
          <a:lstStyle>
            <a:lvl1pPr marL="0" indent="0">
              <a:buNone/>
              <a:defRPr sz="1400"/>
            </a:lvl1pPr>
            <a:lvl2pPr marL="404485" indent="0">
              <a:buNone/>
              <a:defRPr sz="1200"/>
            </a:lvl2pPr>
            <a:lvl3pPr marL="808970" indent="0">
              <a:buNone/>
              <a:defRPr sz="1100"/>
            </a:lvl3pPr>
            <a:lvl4pPr marL="1213455" indent="0">
              <a:buNone/>
              <a:defRPr sz="900"/>
            </a:lvl4pPr>
            <a:lvl5pPr marL="1617939" indent="0">
              <a:buNone/>
              <a:defRPr sz="900"/>
            </a:lvl5pPr>
            <a:lvl6pPr marL="2022424" indent="0">
              <a:buNone/>
              <a:defRPr sz="900"/>
            </a:lvl6pPr>
            <a:lvl7pPr marL="2426909" indent="0">
              <a:buNone/>
              <a:defRPr sz="900"/>
            </a:lvl7pPr>
            <a:lvl8pPr marL="2831394" indent="0">
              <a:buNone/>
              <a:defRPr sz="900"/>
            </a:lvl8pPr>
            <a:lvl9pPr marL="3235879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87CCF9D-BA4C-824B-86D8-BB36164A3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8166-A98D-504F-AE33-D5255E14ABCC}" type="datetimeFigureOut">
              <a:rPr lang="x-none" smtClean="0"/>
              <a:t>28.01.2026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2F440B6-16D3-E049-9636-906C19EF7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6050C03-79BF-C24C-AFFA-B1DFFFF42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C9A4-3A5E-454F-A56C-FA769100099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02340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AD8D32E-7E10-FA4C-92BA-DC5E1EAF8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31" y="457201"/>
            <a:ext cx="3194941" cy="1600200"/>
          </a:xfrm>
        </p:spPr>
        <p:txBody>
          <a:bodyPr anchor="b"/>
          <a:lstStyle>
            <a:lvl1pPr>
              <a:defRPr sz="28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8042E9F0-C38E-AD49-87D0-885568E804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343" y="987425"/>
            <a:ext cx="5014913" cy="4873625"/>
          </a:xfrm>
        </p:spPr>
        <p:txBody>
          <a:bodyPr/>
          <a:lstStyle>
            <a:lvl1pPr marL="0" indent="0">
              <a:buNone/>
              <a:defRPr sz="2800"/>
            </a:lvl1pPr>
            <a:lvl2pPr marL="404485" indent="0">
              <a:buNone/>
              <a:defRPr sz="2500"/>
            </a:lvl2pPr>
            <a:lvl3pPr marL="808970" indent="0">
              <a:buNone/>
              <a:defRPr sz="2100"/>
            </a:lvl3pPr>
            <a:lvl4pPr marL="1213455" indent="0">
              <a:buNone/>
              <a:defRPr sz="1800"/>
            </a:lvl4pPr>
            <a:lvl5pPr marL="1617939" indent="0">
              <a:buNone/>
              <a:defRPr sz="1800"/>
            </a:lvl5pPr>
            <a:lvl6pPr marL="2022424" indent="0">
              <a:buNone/>
              <a:defRPr sz="1800"/>
            </a:lvl6pPr>
            <a:lvl7pPr marL="2426909" indent="0">
              <a:buNone/>
              <a:defRPr sz="1800"/>
            </a:lvl7pPr>
            <a:lvl8pPr marL="2831394" indent="0">
              <a:buNone/>
              <a:defRPr sz="1800"/>
            </a:lvl8pPr>
            <a:lvl9pPr marL="3235879" indent="0">
              <a:buNone/>
              <a:defRPr sz="18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2133322F-77FD-2544-97FE-4F93F0D671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31" y="2057400"/>
            <a:ext cx="3194941" cy="3811588"/>
          </a:xfrm>
        </p:spPr>
        <p:txBody>
          <a:bodyPr/>
          <a:lstStyle>
            <a:lvl1pPr marL="0" indent="0">
              <a:buNone/>
              <a:defRPr sz="1400"/>
            </a:lvl1pPr>
            <a:lvl2pPr marL="404485" indent="0">
              <a:buNone/>
              <a:defRPr sz="1200"/>
            </a:lvl2pPr>
            <a:lvl3pPr marL="808970" indent="0">
              <a:buNone/>
              <a:defRPr sz="1100"/>
            </a:lvl3pPr>
            <a:lvl4pPr marL="1213455" indent="0">
              <a:buNone/>
              <a:defRPr sz="900"/>
            </a:lvl4pPr>
            <a:lvl5pPr marL="1617939" indent="0">
              <a:buNone/>
              <a:defRPr sz="900"/>
            </a:lvl5pPr>
            <a:lvl6pPr marL="2022424" indent="0">
              <a:buNone/>
              <a:defRPr sz="900"/>
            </a:lvl6pPr>
            <a:lvl7pPr marL="2426909" indent="0">
              <a:buNone/>
              <a:defRPr sz="900"/>
            </a:lvl7pPr>
            <a:lvl8pPr marL="2831394" indent="0">
              <a:buNone/>
              <a:defRPr sz="900"/>
            </a:lvl8pPr>
            <a:lvl9pPr marL="3235879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BE79DAF-F650-CD47-B409-6796E1611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8166-A98D-504F-AE33-D5255E14ABCC}" type="datetimeFigureOut">
              <a:rPr lang="x-none" smtClean="0"/>
              <a:t>28.01.2026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FC5E40F-2C06-A34F-8498-D2F2349ED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61BB138-14FB-3146-98B9-01EB77390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C9A4-3A5E-454F-A56C-FA769100099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6315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705BE1B8-747B-134D-8893-C2E83C6F49A8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8746282C-A69E-2548-B95C-FD3AA94FE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6637" y="136527"/>
            <a:ext cx="8543925" cy="779463"/>
          </a:xfrm>
          <a:prstGeom prst="rect">
            <a:avLst/>
          </a:prstGeom>
        </p:spPr>
        <p:txBody>
          <a:bodyPr vert="horz" lIns="80897" tIns="40448" rIns="80897" bIns="40448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x-none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3B33F51-3A30-7B4E-AFB5-167C3ED031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41" y="1258787"/>
            <a:ext cx="8543925" cy="4918179"/>
          </a:xfrm>
          <a:prstGeom prst="rect">
            <a:avLst/>
          </a:prstGeom>
        </p:spPr>
        <p:txBody>
          <a:bodyPr vert="horz" lIns="80897" tIns="40448" rIns="80897" bIns="40448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x-none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C44E8E2-2C18-EA43-A0B4-C87B55CB5C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9" y="6356352"/>
            <a:ext cx="2228850" cy="365125"/>
          </a:xfrm>
          <a:prstGeom prst="rect">
            <a:avLst/>
          </a:prstGeom>
        </p:spPr>
        <p:txBody>
          <a:bodyPr vert="horz" lIns="80897" tIns="40448" rIns="80897" bIns="40448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38166-A98D-504F-AE33-D5255E14ABCC}" type="datetimeFigureOut">
              <a:rPr lang="x-none" smtClean="0"/>
              <a:t>28.01.2026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663CAD0-CCD1-E24D-B1CC-EEE70B14CB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6" y="6356352"/>
            <a:ext cx="3343275" cy="365125"/>
          </a:xfrm>
          <a:prstGeom prst="rect">
            <a:avLst/>
          </a:prstGeom>
        </p:spPr>
        <p:txBody>
          <a:bodyPr vert="horz" lIns="80897" tIns="40448" rIns="80897" bIns="40448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BDEFBAA-2170-7043-B1CC-A7C658CFE3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4" y="6356352"/>
            <a:ext cx="2228850" cy="365125"/>
          </a:xfrm>
          <a:prstGeom prst="rect">
            <a:avLst/>
          </a:prstGeom>
        </p:spPr>
        <p:txBody>
          <a:bodyPr vert="horz" lIns="80897" tIns="40448" rIns="80897" bIns="40448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50C9A4-3A5E-454F-A56C-FA769100099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02398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808970" rtl="0" eaLnBrk="1" latinLnBrk="0" hangingPunct="1">
        <a:lnSpc>
          <a:spcPct val="90000"/>
        </a:lnSpc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2242" indent="-202242" algn="l" defTabSz="808970" rtl="0" eaLnBrk="1" latinLnBrk="0" hangingPunct="1">
        <a:lnSpc>
          <a:spcPct val="90000"/>
        </a:lnSpc>
        <a:spcBef>
          <a:spcPts val="88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06727" indent="-202242" algn="l" defTabSz="808970" rtl="0" eaLnBrk="1" latinLnBrk="0" hangingPunct="1">
        <a:lnSpc>
          <a:spcPct val="90000"/>
        </a:lnSpc>
        <a:spcBef>
          <a:spcPts val="442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11212" indent="-202242" algn="l" defTabSz="808970" rtl="0" eaLnBrk="1" latinLnBrk="0" hangingPunct="1">
        <a:lnSpc>
          <a:spcPct val="90000"/>
        </a:lnSpc>
        <a:spcBef>
          <a:spcPts val="442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15697" indent="-202242" algn="l" defTabSz="808970" rtl="0" eaLnBrk="1" latinLnBrk="0" hangingPunct="1">
        <a:lnSpc>
          <a:spcPct val="90000"/>
        </a:lnSpc>
        <a:spcBef>
          <a:spcPts val="442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182" indent="-202242" algn="l" defTabSz="808970" rtl="0" eaLnBrk="1" latinLnBrk="0" hangingPunct="1">
        <a:lnSpc>
          <a:spcPct val="90000"/>
        </a:lnSpc>
        <a:spcBef>
          <a:spcPts val="442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224667" indent="-202242" algn="l" defTabSz="808970" rtl="0" eaLnBrk="1" latinLnBrk="0" hangingPunct="1">
        <a:lnSpc>
          <a:spcPct val="90000"/>
        </a:lnSpc>
        <a:spcBef>
          <a:spcPts val="442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629151" indent="-202242" algn="l" defTabSz="808970" rtl="0" eaLnBrk="1" latinLnBrk="0" hangingPunct="1">
        <a:lnSpc>
          <a:spcPct val="90000"/>
        </a:lnSpc>
        <a:spcBef>
          <a:spcPts val="442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033636" indent="-202242" algn="l" defTabSz="808970" rtl="0" eaLnBrk="1" latinLnBrk="0" hangingPunct="1">
        <a:lnSpc>
          <a:spcPct val="90000"/>
        </a:lnSpc>
        <a:spcBef>
          <a:spcPts val="442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438121" indent="-202242" algn="l" defTabSz="808970" rtl="0" eaLnBrk="1" latinLnBrk="0" hangingPunct="1">
        <a:lnSpc>
          <a:spcPct val="90000"/>
        </a:lnSpc>
        <a:spcBef>
          <a:spcPts val="442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80897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4485" algn="l" defTabSz="80897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8970" algn="l" defTabSz="80897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3455" algn="l" defTabSz="80897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17939" algn="l" defTabSz="80897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22424" algn="l" defTabSz="80897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26909" algn="l" defTabSz="80897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31394" algn="l" defTabSz="80897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35879" algn="l" defTabSz="80897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7" Type="http://schemas.microsoft.com/office/2007/relationships/hdphoto" Target="../media/hdphoto9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8.wdp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982DE11-4D49-AB4F-B276-7233BEC5DF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5168" y="2356225"/>
            <a:ext cx="6044753" cy="23876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9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Урок «открытия» нового знания по информатике в 8 классе</a:t>
            </a:r>
            <a:endParaRPr lang="x-none" b="1" dirty="0">
              <a:solidFill>
                <a:srgbClr val="0079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C6940A1-DDDE-A94C-AC8A-856F8ADEED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1" y="5400536"/>
            <a:ext cx="7429500" cy="107968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rgbClr val="FC9F17"/>
                </a:solidFill>
              </a:rPr>
              <a:t>Подготовила: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rgbClr val="FC9F17"/>
                </a:solidFill>
              </a:rPr>
              <a:t>Учитель информатики</a:t>
            </a:r>
          </a:p>
          <a:p>
            <a:pPr>
              <a:spcBef>
                <a:spcPts val="0"/>
              </a:spcBef>
            </a:pPr>
            <a:r>
              <a:rPr lang="ru-RU" sz="2400" b="1" dirty="0" err="1" smtClean="0">
                <a:solidFill>
                  <a:srgbClr val="FC9F17"/>
                </a:solidFill>
              </a:rPr>
              <a:t>Ракушина</a:t>
            </a:r>
            <a:r>
              <a:rPr lang="ru-RU" sz="2400" b="1" dirty="0" smtClean="0">
                <a:solidFill>
                  <a:srgbClr val="FC9F17"/>
                </a:solidFill>
              </a:rPr>
              <a:t> Е. А.</a:t>
            </a:r>
            <a:endParaRPr lang="x-none" sz="2400" b="1" dirty="0">
              <a:solidFill>
                <a:srgbClr val="FC9F1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43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061F102-B500-044D-B150-F1882D7D6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544" y="0"/>
            <a:ext cx="3658432" cy="779463"/>
          </a:xfrm>
        </p:spPr>
        <p:txBody>
          <a:bodyPr>
            <a:normAutofit/>
          </a:bodyPr>
          <a:lstStyle/>
          <a:p>
            <a:pPr algn="ctr"/>
            <a:r>
              <a:rPr lang="ru-RU" sz="3700" b="1" u="sng" dirty="0" smtClean="0">
                <a:solidFill>
                  <a:srgbClr val="00797B"/>
                </a:solidFill>
                <a:latin typeface="+mn-lt"/>
              </a:rPr>
              <a:t>Полная форма</a:t>
            </a:r>
            <a:endParaRPr lang="x-none" sz="3700" b="1" u="sng" dirty="0">
              <a:solidFill>
                <a:srgbClr val="00797B"/>
              </a:solidFill>
              <a:latin typeface="+mn-lt"/>
            </a:endParaRPr>
          </a:p>
        </p:txBody>
      </p:sp>
      <p:grpSp>
        <p:nvGrpSpPr>
          <p:cNvPr id="46" name="Группа 45"/>
          <p:cNvGrpSpPr/>
          <p:nvPr/>
        </p:nvGrpSpPr>
        <p:grpSpPr>
          <a:xfrm>
            <a:off x="890847" y="779463"/>
            <a:ext cx="5612567" cy="2442269"/>
            <a:chOff x="890847" y="779463"/>
            <a:chExt cx="5612567" cy="2442269"/>
          </a:xfrm>
        </p:grpSpPr>
        <p:grpSp>
          <p:nvGrpSpPr>
            <p:cNvPr id="26" name="Группа 25"/>
            <p:cNvGrpSpPr/>
            <p:nvPr/>
          </p:nvGrpSpPr>
          <p:grpSpPr>
            <a:xfrm>
              <a:off x="890847" y="779463"/>
              <a:ext cx="5612567" cy="1851857"/>
              <a:chOff x="147271" y="934676"/>
              <a:chExt cx="5612567" cy="1851857"/>
            </a:xfrm>
          </p:grpSpPr>
          <p:sp>
            <p:nvSpPr>
              <p:cNvPr id="4" name="Ромб 3"/>
              <p:cNvSpPr/>
              <p:nvPr/>
            </p:nvSpPr>
            <p:spPr>
              <a:xfrm>
                <a:off x="1687133" y="1176008"/>
                <a:ext cx="2537138" cy="1000521"/>
              </a:xfrm>
              <a:prstGeom prst="diamond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7" name="Прямая соединительная линия 6"/>
              <p:cNvCxnSpPr>
                <a:stCxn id="4" idx="0"/>
              </p:cNvCxnSpPr>
              <p:nvPr/>
            </p:nvCxnSpPr>
            <p:spPr>
              <a:xfrm flipV="1">
                <a:off x="2955702" y="934676"/>
                <a:ext cx="0" cy="241332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Прямая со стрелкой 9"/>
              <p:cNvCxnSpPr>
                <a:stCxn id="4" idx="1"/>
              </p:cNvCxnSpPr>
              <p:nvPr/>
            </p:nvCxnSpPr>
            <p:spPr>
              <a:xfrm flipH="1" flipV="1">
                <a:off x="1184856" y="1676268"/>
                <a:ext cx="502277" cy="1"/>
              </a:xfrm>
              <a:prstGeom prst="straightConnector1">
                <a:avLst/>
              </a:prstGeom>
              <a:ln w="2857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 стрелкой 11"/>
              <p:cNvCxnSpPr/>
              <p:nvPr/>
            </p:nvCxnSpPr>
            <p:spPr>
              <a:xfrm flipV="1">
                <a:off x="4224270" y="1676267"/>
                <a:ext cx="502277" cy="1"/>
              </a:xfrm>
              <a:prstGeom prst="straightConnector1">
                <a:avLst/>
              </a:prstGeom>
              <a:ln w="2857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>
                <a:off x="1197735" y="1676266"/>
                <a:ext cx="0" cy="590412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>
                <a:off x="4709375" y="1676266"/>
                <a:ext cx="0" cy="590412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Прямоугольник 21"/>
              <p:cNvSpPr/>
              <p:nvPr/>
            </p:nvSpPr>
            <p:spPr>
              <a:xfrm>
                <a:off x="147271" y="2276881"/>
                <a:ext cx="2100927" cy="509652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3658911" y="2276881"/>
                <a:ext cx="2100927" cy="509652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cxnSp>
          <p:nvCxnSpPr>
            <p:cNvPr id="31" name="Прямая соединительная линия 30"/>
            <p:cNvCxnSpPr/>
            <p:nvPr/>
          </p:nvCxnSpPr>
          <p:spPr>
            <a:xfrm>
              <a:off x="1922887" y="2631320"/>
              <a:ext cx="0" cy="59041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>
              <a:off x="5452951" y="2631320"/>
              <a:ext cx="0" cy="59041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>
              <a:off x="1913406" y="3221732"/>
              <a:ext cx="3539544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2988634" y="1259443"/>
              <a:ext cx="142128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/>
                <a:t>Условие</a:t>
              </a:r>
              <a:endParaRPr lang="ru-RU" sz="28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886060" y="1020795"/>
              <a:ext cx="58702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/>
                <a:t>Да</a:t>
              </a:r>
              <a:endParaRPr lang="ru-RU" sz="2800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856449" y="1020795"/>
              <a:ext cx="72507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/>
                <a:t>Нет</a:t>
              </a:r>
              <a:endParaRPr lang="ru-RU" sz="2800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999193" y="2087721"/>
              <a:ext cx="188423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/>
                <a:t>Действие 1</a:t>
              </a:r>
              <a:endParaRPr lang="ru-RU" sz="2800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525859" y="2087721"/>
              <a:ext cx="188423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/>
                <a:t>Действие 2</a:t>
              </a:r>
              <a:endParaRPr lang="ru-RU" sz="2800" dirty="0"/>
            </a:p>
          </p:txBody>
        </p:sp>
      </p:grpSp>
      <p:sp>
        <p:nvSpPr>
          <p:cNvPr id="44" name="Прямоугольник 43"/>
          <p:cNvSpPr/>
          <p:nvPr/>
        </p:nvSpPr>
        <p:spPr>
          <a:xfrm>
            <a:off x="6502392" y="1521053"/>
            <a:ext cx="340360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Если</a:t>
            </a:r>
            <a:r>
              <a:rPr lang="ru-RU" sz="2000" dirty="0"/>
              <a:t> </a:t>
            </a:r>
            <a:r>
              <a:rPr lang="en-US" sz="2000" dirty="0" smtClean="0"/>
              <a:t>&lt;</a:t>
            </a:r>
            <a:r>
              <a:rPr lang="ru-RU" sz="2000" dirty="0" err="1" smtClean="0"/>
              <a:t>лайк</a:t>
            </a:r>
            <a:r>
              <a:rPr lang="ru-RU" sz="2000" dirty="0" smtClean="0"/>
              <a:t> поставлен</a:t>
            </a:r>
            <a:r>
              <a:rPr lang="en-US" sz="2000" dirty="0" smtClean="0"/>
              <a:t>&gt;</a:t>
            </a:r>
            <a:r>
              <a:rPr lang="ru-RU" sz="2000" dirty="0"/>
              <a:t> </a:t>
            </a:r>
            <a:endParaRPr lang="ru-RU" sz="2000" dirty="0" smtClean="0"/>
          </a:p>
          <a:p>
            <a:pPr algn="ctr"/>
            <a:r>
              <a:rPr lang="ru-RU" sz="2000" b="1" dirty="0" smtClean="0"/>
              <a:t>то</a:t>
            </a:r>
            <a:r>
              <a:rPr lang="ru-RU" sz="2000" dirty="0"/>
              <a:t> </a:t>
            </a:r>
            <a:r>
              <a:rPr lang="en-US" sz="2000" dirty="0"/>
              <a:t>&lt;</a:t>
            </a:r>
            <a:r>
              <a:rPr lang="ru-RU" sz="2000" dirty="0" smtClean="0"/>
              <a:t>предложить похожие видео</a:t>
            </a:r>
            <a:r>
              <a:rPr lang="en-US" sz="2000" dirty="0" smtClean="0"/>
              <a:t>&gt;</a:t>
            </a:r>
            <a:r>
              <a:rPr lang="ru-RU" sz="2000" dirty="0"/>
              <a:t> </a:t>
            </a:r>
            <a:endParaRPr lang="ru-RU" sz="2000" dirty="0" smtClean="0"/>
          </a:p>
          <a:p>
            <a:pPr algn="ctr"/>
            <a:r>
              <a:rPr lang="ru-RU" sz="2000" b="1" dirty="0"/>
              <a:t>и</a:t>
            </a:r>
            <a:r>
              <a:rPr lang="ru-RU" sz="2000" b="1" dirty="0" smtClean="0"/>
              <a:t>наче</a:t>
            </a:r>
            <a:r>
              <a:rPr lang="ru-RU" sz="2000" dirty="0" smtClean="0"/>
              <a:t> </a:t>
            </a:r>
            <a:r>
              <a:rPr lang="en-US" sz="2000" dirty="0" smtClean="0"/>
              <a:t>&lt;</a:t>
            </a:r>
            <a:r>
              <a:rPr lang="ru-RU" sz="2000" dirty="0" smtClean="0"/>
              <a:t>сменить </a:t>
            </a:r>
            <a:r>
              <a:rPr lang="ru-RU" sz="2000" dirty="0"/>
              <a:t>тему </a:t>
            </a:r>
            <a:r>
              <a:rPr lang="ru-RU" sz="2000" dirty="0" smtClean="0"/>
              <a:t>рекомендаций</a:t>
            </a:r>
            <a:r>
              <a:rPr lang="en-US" sz="2000" dirty="0" smtClean="0"/>
              <a:t>&gt;</a:t>
            </a:r>
            <a:endParaRPr lang="ru-RU" sz="2000" dirty="0"/>
          </a:p>
        </p:txBody>
      </p:sp>
      <p:grpSp>
        <p:nvGrpSpPr>
          <p:cNvPr id="49" name="Группа 48"/>
          <p:cNvGrpSpPr/>
          <p:nvPr/>
        </p:nvGrpSpPr>
        <p:grpSpPr>
          <a:xfrm>
            <a:off x="1076694" y="3389151"/>
            <a:ext cx="8615122" cy="3231931"/>
            <a:chOff x="1076694" y="3389151"/>
            <a:chExt cx="8615122" cy="3231931"/>
          </a:xfrm>
        </p:grpSpPr>
        <p:grpSp>
          <p:nvGrpSpPr>
            <p:cNvPr id="48" name="Группа 47"/>
            <p:cNvGrpSpPr/>
            <p:nvPr/>
          </p:nvGrpSpPr>
          <p:grpSpPr>
            <a:xfrm>
              <a:off x="1076694" y="3389151"/>
              <a:ext cx="4667062" cy="3231931"/>
              <a:chOff x="1076694" y="3389151"/>
              <a:chExt cx="4667062" cy="3231931"/>
            </a:xfrm>
          </p:grpSpPr>
          <p:sp>
            <p:nvSpPr>
              <p:cNvPr id="27" name="Прямоугольник 26"/>
              <p:cNvSpPr/>
              <p:nvPr/>
            </p:nvSpPr>
            <p:spPr>
              <a:xfrm>
                <a:off x="1076694" y="5510819"/>
                <a:ext cx="2100927" cy="509652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47" name="Группа 46"/>
              <p:cNvGrpSpPr/>
              <p:nvPr/>
            </p:nvGrpSpPr>
            <p:grpSpPr>
              <a:xfrm>
                <a:off x="1317287" y="3389151"/>
                <a:ext cx="4426469" cy="3231931"/>
                <a:chOff x="1317287" y="3389151"/>
                <a:chExt cx="4426469" cy="3231931"/>
              </a:xfrm>
            </p:grpSpPr>
            <p:grpSp>
              <p:nvGrpSpPr>
                <p:cNvPr id="25" name="Группа 24"/>
                <p:cNvGrpSpPr/>
                <p:nvPr/>
              </p:nvGrpSpPr>
              <p:grpSpPr>
                <a:xfrm>
                  <a:off x="2032298" y="3389151"/>
                  <a:ext cx="3658432" cy="3231931"/>
                  <a:chOff x="5599331" y="155213"/>
                  <a:chExt cx="3658432" cy="3231931"/>
                </a:xfrm>
              </p:grpSpPr>
              <p:sp>
                <p:nvSpPr>
                  <p:cNvPr id="3" name="Title 1">
                    <a:extLst>
                      <a:ext uri="{FF2B5EF4-FFF2-40B4-BE49-F238E27FC236}">
                        <a16:creationId xmlns="" xmlns:a16="http://schemas.microsoft.com/office/drawing/2014/main" id="{2061F102-B500-044D-B150-F1882D7D6325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>
                    <a:off x="5599331" y="155213"/>
                    <a:ext cx="3658432" cy="779463"/>
                  </a:xfrm>
                  <a:prstGeom prst="rect">
                    <a:avLst/>
                  </a:prstGeom>
                </p:spPr>
                <p:txBody>
                  <a:bodyPr vert="horz" lIns="80897" tIns="40448" rIns="80897" bIns="40448" rtlCol="0" anchor="ctr">
                    <a:normAutofit fontScale="92500"/>
                  </a:bodyPr>
                  <a:lstStyle>
                    <a:lvl1pPr algn="l" defTabSz="808970" rtl="0" eaLnBrk="1" latinLnBrk="0" hangingPunct="1">
                      <a:lnSpc>
                        <a:spcPct val="90000"/>
                      </a:lnSpc>
                      <a:spcBef>
                        <a:spcPct val="0"/>
                      </a:spcBef>
                      <a:buNone/>
                      <a:defRPr sz="3900" kern="1200">
                        <a:solidFill>
                          <a:schemeClr val="tx1"/>
                        </a:solidFill>
                        <a:latin typeface="+mj-lt"/>
                        <a:ea typeface="+mj-ea"/>
                        <a:cs typeface="+mj-cs"/>
                      </a:defRPr>
                    </a:lvl1pPr>
                  </a:lstStyle>
                  <a:p>
                    <a:pPr algn="ctr"/>
                    <a:r>
                      <a:rPr lang="ru-RU" sz="4000" b="1" u="sng" dirty="0" smtClean="0">
                        <a:solidFill>
                          <a:srgbClr val="00797B"/>
                        </a:solidFill>
                        <a:latin typeface="+mn-lt"/>
                      </a:rPr>
                      <a:t>Неполная форма</a:t>
                    </a:r>
                    <a:endParaRPr lang="x-none" sz="4000" b="1" u="sng" dirty="0">
                      <a:solidFill>
                        <a:srgbClr val="00797B"/>
                      </a:solidFill>
                      <a:latin typeface="+mn-lt"/>
                    </a:endParaRPr>
                  </a:p>
                </p:txBody>
              </p:sp>
              <p:grpSp>
                <p:nvGrpSpPr>
                  <p:cNvPr id="24" name="Группа 23"/>
                  <p:cNvGrpSpPr/>
                  <p:nvPr/>
                </p:nvGrpSpPr>
                <p:grpSpPr>
                  <a:xfrm>
                    <a:off x="5657701" y="917474"/>
                    <a:ext cx="3541692" cy="2469670"/>
                    <a:chOff x="5657701" y="917474"/>
                    <a:chExt cx="3541692" cy="2469670"/>
                  </a:xfrm>
                </p:grpSpPr>
                <p:sp>
                  <p:nvSpPr>
                    <p:cNvPr id="5" name="Ромб 4"/>
                    <p:cNvSpPr/>
                    <p:nvPr/>
                  </p:nvSpPr>
                  <p:spPr>
                    <a:xfrm>
                      <a:off x="6159978" y="1176008"/>
                      <a:ext cx="2537138" cy="1000521"/>
                    </a:xfrm>
                    <a:prstGeom prst="diamond">
                      <a:avLst/>
                    </a:prstGeom>
                    <a:solidFill>
                      <a:schemeClr val="accent1">
                        <a:lumMod val="20000"/>
                        <a:lumOff val="80000"/>
                      </a:schemeClr>
                    </a:solidFill>
                    <a:ln w="28575"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cxnSp>
                  <p:nvCxnSpPr>
                    <p:cNvPr id="8" name="Прямая соединительная линия 7"/>
                    <p:cNvCxnSpPr/>
                    <p:nvPr/>
                  </p:nvCxnSpPr>
                  <p:spPr>
                    <a:xfrm flipV="1">
                      <a:off x="7419962" y="917474"/>
                      <a:ext cx="0" cy="241332"/>
                    </a:xfrm>
                    <a:prstGeom prst="line">
                      <a:avLst/>
                    </a:prstGeom>
                    <a:ln w="28575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" name="Прямая со стрелкой 10"/>
                    <p:cNvCxnSpPr/>
                    <p:nvPr/>
                  </p:nvCxnSpPr>
                  <p:spPr>
                    <a:xfrm flipH="1" flipV="1">
                      <a:off x="5657701" y="1676269"/>
                      <a:ext cx="502277" cy="1"/>
                    </a:xfrm>
                    <a:prstGeom prst="straightConnector1">
                      <a:avLst/>
                    </a:prstGeom>
                    <a:ln w="28575">
                      <a:tailEnd type="arrow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" name="Прямая со стрелкой 13"/>
                    <p:cNvCxnSpPr/>
                    <p:nvPr/>
                  </p:nvCxnSpPr>
                  <p:spPr>
                    <a:xfrm flipV="1">
                      <a:off x="8697116" y="1676266"/>
                      <a:ext cx="502277" cy="1"/>
                    </a:xfrm>
                    <a:prstGeom prst="straightConnector1">
                      <a:avLst/>
                    </a:prstGeom>
                    <a:ln w="28575">
                      <a:tailEnd type="arrow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" name="Прямая соединительная линия 17"/>
                    <p:cNvCxnSpPr/>
                    <p:nvPr/>
                  </p:nvCxnSpPr>
                  <p:spPr>
                    <a:xfrm>
                      <a:off x="5694191" y="1676266"/>
                      <a:ext cx="0" cy="590412"/>
                    </a:xfrm>
                    <a:prstGeom prst="line">
                      <a:avLst/>
                    </a:prstGeom>
                    <a:ln w="28575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" name="Прямая соединительная линия 18"/>
                    <p:cNvCxnSpPr/>
                    <p:nvPr/>
                  </p:nvCxnSpPr>
                  <p:spPr>
                    <a:xfrm>
                      <a:off x="9199393" y="1676270"/>
                      <a:ext cx="0" cy="1710874"/>
                    </a:xfrm>
                    <a:prstGeom prst="line">
                      <a:avLst/>
                    </a:prstGeom>
                    <a:ln w="28575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28" name="Прямая соединительная линия 27"/>
                <p:cNvCxnSpPr/>
                <p:nvPr/>
              </p:nvCxnSpPr>
              <p:spPr>
                <a:xfrm>
                  <a:off x="2127157" y="6020471"/>
                  <a:ext cx="0" cy="590412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Прямая соединительная линия 29"/>
                <p:cNvCxnSpPr/>
                <p:nvPr/>
              </p:nvCxnSpPr>
              <p:spPr>
                <a:xfrm>
                  <a:off x="2127157" y="6621082"/>
                  <a:ext cx="3505203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" name="TextBox 35"/>
                <p:cNvSpPr txBox="1"/>
                <p:nvPr/>
              </p:nvSpPr>
              <p:spPr>
                <a:xfrm>
                  <a:off x="3150870" y="4648594"/>
                  <a:ext cx="1421287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2800" dirty="0" smtClean="0"/>
                    <a:t>Условие</a:t>
                  </a:r>
                  <a:endParaRPr lang="ru-RU" sz="2800" dirty="0"/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2090668" y="4386984"/>
                  <a:ext cx="587020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2800" dirty="0" smtClean="0"/>
                    <a:t>Да</a:t>
                  </a:r>
                  <a:endParaRPr lang="ru-RU" sz="2800" dirty="0"/>
                </a:p>
              </p:txBody>
            </p:sp>
            <p:sp>
              <p:nvSpPr>
                <p:cNvPr id="40" name="TextBox 39"/>
                <p:cNvSpPr txBox="1"/>
                <p:nvPr/>
              </p:nvSpPr>
              <p:spPr>
                <a:xfrm>
                  <a:off x="5018686" y="4418113"/>
                  <a:ext cx="725070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2800" dirty="0" smtClean="0"/>
                    <a:t>Нет</a:t>
                  </a:r>
                  <a:endParaRPr lang="ru-RU" sz="2800" dirty="0"/>
                </a:p>
              </p:txBody>
            </p:sp>
            <p:sp>
              <p:nvSpPr>
                <p:cNvPr id="43" name="TextBox 42"/>
                <p:cNvSpPr txBox="1"/>
                <p:nvPr/>
              </p:nvSpPr>
              <p:spPr>
                <a:xfrm>
                  <a:off x="1317287" y="5510819"/>
                  <a:ext cx="161973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2800" dirty="0" smtClean="0"/>
                    <a:t>Действие</a:t>
                  </a:r>
                  <a:endParaRPr lang="ru-RU" sz="2800" dirty="0"/>
                </a:p>
              </p:txBody>
            </p:sp>
          </p:grpSp>
        </p:grpSp>
        <p:sp>
          <p:nvSpPr>
            <p:cNvPr id="45" name="Прямоугольник 44"/>
            <p:cNvSpPr/>
            <p:nvPr/>
          </p:nvSpPr>
          <p:spPr>
            <a:xfrm>
              <a:off x="6716575" y="4901386"/>
              <a:ext cx="2975241" cy="16312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/>
                <a:t>Если</a:t>
              </a:r>
              <a:r>
                <a:rPr lang="ru-RU" sz="2000" dirty="0"/>
                <a:t> </a:t>
              </a:r>
              <a:r>
                <a:rPr lang="en-US" sz="2000" dirty="0" smtClean="0"/>
                <a:t>&lt;</a:t>
              </a:r>
              <a:r>
                <a:rPr lang="ru-RU" sz="2000" dirty="0" smtClean="0"/>
                <a:t>видео </a:t>
              </a:r>
              <a:r>
                <a:rPr lang="ru-RU" sz="2000" dirty="0"/>
                <a:t>досмотрено до </a:t>
              </a:r>
              <a:r>
                <a:rPr lang="ru-RU" sz="2000" dirty="0" smtClean="0"/>
                <a:t>конца</a:t>
              </a:r>
              <a:r>
                <a:rPr lang="en-US" sz="2000" dirty="0" smtClean="0"/>
                <a:t>&gt;</a:t>
              </a:r>
            </a:p>
            <a:p>
              <a:pPr algn="ctr"/>
              <a:r>
                <a:rPr lang="ru-RU" sz="2000" b="1" dirty="0" smtClean="0"/>
                <a:t>то</a:t>
              </a:r>
              <a:r>
                <a:rPr lang="ru-RU" sz="2000" dirty="0"/>
                <a:t> </a:t>
              </a:r>
              <a:r>
                <a:rPr lang="en-US" sz="2000" dirty="0" smtClean="0"/>
                <a:t>&lt;</a:t>
              </a:r>
              <a:r>
                <a:rPr lang="ru-RU" sz="2000" dirty="0" smtClean="0"/>
                <a:t>добавить </a:t>
              </a:r>
              <a:r>
                <a:rPr lang="ru-RU" sz="2000" dirty="0"/>
                <a:t>его в список «понравившихся</a:t>
              </a:r>
              <a:r>
                <a:rPr lang="ru-RU" sz="2000" dirty="0" smtClean="0"/>
                <a:t>»</a:t>
              </a:r>
              <a:r>
                <a:rPr lang="en-US" sz="2000" dirty="0" smtClean="0"/>
                <a:t>&gt;</a:t>
              </a:r>
              <a:endParaRPr lang="ru-RU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4792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2061F102-B500-044D-B150-F1882D7D6325}"/>
              </a:ext>
            </a:extLst>
          </p:cNvPr>
          <p:cNvSpPr txBox="1">
            <a:spLocks/>
          </p:cNvSpPr>
          <p:nvPr/>
        </p:nvSpPr>
        <p:spPr>
          <a:xfrm>
            <a:off x="1016597" y="35299"/>
            <a:ext cx="8543925" cy="917738"/>
          </a:xfrm>
          <a:prstGeom prst="rect">
            <a:avLst/>
          </a:prstGeom>
        </p:spPr>
        <p:txBody>
          <a:bodyPr vert="horz" lIns="80897" tIns="40448" rIns="80897" bIns="40448" rtlCol="0" anchor="ctr">
            <a:normAutofit/>
          </a:bodyPr>
          <a:lstStyle>
            <a:lvl1pPr algn="l" defTabSz="808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600" b="1" dirty="0" smtClean="0">
                <a:solidFill>
                  <a:srgbClr val="00797B"/>
                </a:solidFill>
                <a:latin typeface="+mn-lt"/>
              </a:rPr>
              <a:t>Проект: Умный фитнес-браслет</a:t>
            </a:r>
            <a:endParaRPr lang="x-none" sz="4600" b="1" dirty="0">
              <a:solidFill>
                <a:srgbClr val="00797B"/>
              </a:solidFill>
              <a:latin typeface="+mn-lt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83213" y="953037"/>
            <a:ext cx="7925181" cy="3965234"/>
          </a:xfrm>
          <a:prstGeom prst="roundRect">
            <a:avLst/>
          </a:prstGeom>
          <a:solidFill>
            <a:schemeClr val="accent5">
              <a:lumMod val="10000"/>
              <a:lumOff val="9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497609" y="1088994"/>
            <a:ext cx="75819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800" b="1" dirty="0"/>
              <a:t>Уровень 1 (Базовый): Алгоритм «Напоминание о воде»</a:t>
            </a:r>
            <a:r>
              <a:rPr lang="ru-RU" sz="1800" dirty="0"/>
              <a:t>. Браслет должен напоминать пить воду. Создайте линейный алгоритм (следование) его действий в течение часа. (Особенность: после выполнения задания составьте запрос чату </a:t>
            </a:r>
            <a:r>
              <a:rPr lang="en-US" sz="1800" dirty="0"/>
              <a:t>GPT </a:t>
            </a:r>
            <a:r>
              <a:rPr lang="ru-RU" sz="1800" dirty="0"/>
              <a:t>и сравните свой вариант алгоритма с вариантом от искусственного интеллекта.)</a:t>
            </a:r>
          </a:p>
          <a:p>
            <a:pPr lvl="0" algn="just"/>
            <a:r>
              <a:rPr lang="ru-RU" sz="1800" b="1" dirty="0"/>
              <a:t>Уровень 2 (Продвинутый): Алгоритм «Совет по бегу»</a:t>
            </a:r>
            <a:r>
              <a:rPr lang="ru-RU" sz="1800" dirty="0"/>
              <a:t>. Браслет анализирует пульс. </a:t>
            </a:r>
            <a:r>
              <a:rPr lang="ru-RU" sz="1800" b="1" dirty="0"/>
              <a:t>Если</a:t>
            </a:r>
            <a:r>
              <a:rPr lang="ru-RU" sz="1800" dirty="0"/>
              <a:t> пульс выше 150 уд./мин, </a:t>
            </a:r>
            <a:r>
              <a:rPr lang="ru-RU" sz="1800" b="1" dirty="0"/>
              <a:t>то</a:t>
            </a:r>
            <a:r>
              <a:rPr lang="ru-RU" sz="1800" dirty="0"/>
              <a:t> советовать сбавить темп, </a:t>
            </a:r>
            <a:r>
              <a:rPr lang="ru-RU" sz="1800" b="1" dirty="0"/>
              <a:t>иначе</a:t>
            </a:r>
            <a:r>
              <a:rPr lang="ru-RU" sz="1800" dirty="0"/>
              <a:t> сказать «Хороший темп!». Изобразите это ветвление блок-схемой.</a:t>
            </a:r>
          </a:p>
          <a:p>
            <a:pPr lvl="0" algn="just"/>
            <a:r>
              <a:rPr lang="ru-RU" sz="1800" b="1" dirty="0"/>
              <a:t>Уровень 3 (Экспертный): Алгоритм «Выбор тренировки»</a:t>
            </a:r>
            <a:r>
              <a:rPr lang="ru-RU" sz="1800" dirty="0"/>
              <a:t>. Учитываются два условия: 1) Время дня (утро/вечер). 2) Уровень энергии (высокий/низкий). Создайте алгоритм, который предлагает разные виды активности (например, бег, йога, отдых).</a:t>
            </a:r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" b="100000" l="3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690" y="4559741"/>
            <a:ext cx="1571126" cy="2123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3" y="4056845"/>
            <a:ext cx="3198896" cy="3198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6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23" b="100000" l="0" r="99384">
                        <a14:foregroundMark x1="36550" y1="42949" x2="36550" y2="42949"/>
                        <a14:foregroundMark x1="48049" y1="55128" x2="48049" y2="55128"/>
                        <a14:foregroundMark x1="56263" y1="58974" x2="56263" y2="58974"/>
                        <a14:foregroundMark x1="65914" y1="51923" x2="65914" y2="51923"/>
                        <a14:foregroundMark x1="77002" y1="60897" x2="77002" y2="60897"/>
                        <a14:foregroundMark x1="81520" y1="46154" x2="81520" y2="46154"/>
                        <a14:foregroundMark x1="94251" y1="46154" x2="94251" y2="461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655" y="5038911"/>
            <a:ext cx="801593" cy="256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57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925401" y="130403"/>
            <a:ext cx="2989776" cy="2778114"/>
            <a:chOff x="0" y="0"/>
            <a:chExt cx="3238500" cy="3076575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0" y="0"/>
              <a:ext cx="3238500" cy="3076575"/>
              <a:chOff x="0" y="0"/>
              <a:chExt cx="3238500" cy="3076575"/>
            </a:xfrm>
          </p:grpSpPr>
          <p:sp>
            <p:nvSpPr>
              <p:cNvPr id="11" name="Овал 10"/>
              <p:cNvSpPr/>
              <p:nvPr/>
            </p:nvSpPr>
            <p:spPr>
              <a:xfrm>
                <a:off x="0" y="0"/>
                <a:ext cx="3238500" cy="307657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2" name="Овал 11"/>
              <p:cNvSpPr/>
              <p:nvPr/>
            </p:nvSpPr>
            <p:spPr>
              <a:xfrm>
                <a:off x="933450" y="619125"/>
                <a:ext cx="323850" cy="3048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3" name="Овал 12"/>
              <p:cNvSpPr/>
              <p:nvPr/>
            </p:nvSpPr>
            <p:spPr>
              <a:xfrm>
                <a:off x="1962150" y="619125"/>
                <a:ext cx="323850" cy="3048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</p:grpSp>
        <p:sp>
          <p:nvSpPr>
            <p:cNvPr id="10" name="Дуга 9"/>
            <p:cNvSpPr/>
            <p:nvPr/>
          </p:nvSpPr>
          <p:spPr>
            <a:xfrm rot="8229017">
              <a:off x="609600" y="390525"/>
              <a:ext cx="2116009" cy="1924903"/>
            </a:xfrm>
            <a:prstGeom prst="arc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3720720" y="2972170"/>
            <a:ext cx="2975594" cy="2777880"/>
            <a:chOff x="0" y="0"/>
            <a:chExt cx="3238500" cy="3076575"/>
          </a:xfrm>
        </p:grpSpPr>
        <p:grpSp>
          <p:nvGrpSpPr>
            <p:cNvPr id="15" name="Группа 14"/>
            <p:cNvGrpSpPr/>
            <p:nvPr/>
          </p:nvGrpSpPr>
          <p:grpSpPr>
            <a:xfrm>
              <a:off x="0" y="0"/>
              <a:ext cx="3238500" cy="3076575"/>
              <a:chOff x="0" y="0"/>
              <a:chExt cx="3238500" cy="3076575"/>
            </a:xfrm>
          </p:grpSpPr>
          <p:sp>
            <p:nvSpPr>
              <p:cNvPr id="17" name="Овал 16"/>
              <p:cNvSpPr/>
              <p:nvPr/>
            </p:nvSpPr>
            <p:spPr>
              <a:xfrm>
                <a:off x="0" y="0"/>
                <a:ext cx="3238500" cy="307657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8" name="Овал 17"/>
              <p:cNvSpPr/>
              <p:nvPr/>
            </p:nvSpPr>
            <p:spPr>
              <a:xfrm>
                <a:off x="933450" y="619125"/>
                <a:ext cx="323850" cy="3048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9" name="Овал 18"/>
              <p:cNvSpPr/>
              <p:nvPr/>
            </p:nvSpPr>
            <p:spPr>
              <a:xfrm>
                <a:off x="1962150" y="619125"/>
                <a:ext cx="323850" cy="3048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</p:grpSp>
        <p:cxnSp>
          <p:nvCxnSpPr>
            <p:cNvPr id="16" name="Прямая соединительная линия 15"/>
            <p:cNvCxnSpPr/>
            <p:nvPr/>
          </p:nvCxnSpPr>
          <p:spPr>
            <a:xfrm flipV="1">
              <a:off x="885825" y="2095500"/>
              <a:ext cx="1524000" cy="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Группа 19"/>
          <p:cNvGrpSpPr/>
          <p:nvPr/>
        </p:nvGrpSpPr>
        <p:grpSpPr>
          <a:xfrm>
            <a:off x="6476195" y="130403"/>
            <a:ext cx="3015913" cy="3518565"/>
            <a:chOff x="0" y="0"/>
            <a:chExt cx="3238500" cy="3877528"/>
          </a:xfrm>
        </p:grpSpPr>
        <p:grpSp>
          <p:nvGrpSpPr>
            <p:cNvPr id="21" name="Группа 20"/>
            <p:cNvGrpSpPr/>
            <p:nvPr/>
          </p:nvGrpSpPr>
          <p:grpSpPr>
            <a:xfrm>
              <a:off x="0" y="0"/>
              <a:ext cx="3238500" cy="3076575"/>
              <a:chOff x="0" y="0"/>
              <a:chExt cx="3238500" cy="3076575"/>
            </a:xfrm>
          </p:grpSpPr>
          <p:sp>
            <p:nvSpPr>
              <p:cNvPr id="23" name="Овал 22"/>
              <p:cNvSpPr/>
              <p:nvPr/>
            </p:nvSpPr>
            <p:spPr>
              <a:xfrm>
                <a:off x="0" y="0"/>
                <a:ext cx="3238500" cy="307657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24" name="Овал 23"/>
              <p:cNvSpPr/>
              <p:nvPr/>
            </p:nvSpPr>
            <p:spPr>
              <a:xfrm>
                <a:off x="933450" y="619125"/>
                <a:ext cx="323850" cy="3048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25" name="Овал 24"/>
              <p:cNvSpPr/>
              <p:nvPr/>
            </p:nvSpPr>
            <p:spPr>
              <a:xfrm>
                <a:off x="1962150" y="619125"/>
                <a:ext cx="323850" cy="3048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</p:grpSp>
        <p:sp>
          <p:nvSpPr>
            <p:cNvPr id="22" name="Дуга 21"/>
            <p:cNvSpPr/>
            <p:nvPr/>
          </p:nvSpPr>
          <p:spPr>
            <a:xfrm rot="19182429">
              <a:off x="438150" y="1952625"/>
              <a:ext cx="2116009" cy="1924903"/>
            </a:xfrm>
            <a:prstGeom prst="arc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1041596" y="2993124"/>
            <a:ext cx="27573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800" dirty="0"/>
              <a:t>«Я понял(а) разницу и могу сам(а) объяснить, что такое следование и ветвление</a:t>
            </a:r>
            <a:r>
              <a:rPr lang="ru-RU" sz="1800" dirty="0" smtClean="0"/>
              <a:t>».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382043" y="5793746"/>
            <a:ext cx="37054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800" dirty="0" smtClean="0"/>
              <a:t>«Я понял(а) разницу на примерах, но самому(ой) строить сложные алгоритмы пока трудно».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6600779" y="2966325"/>
            <a:ext cx="27667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800" dirty="0" smtClean="0"/>
              <a:t>«Я понимаю идею, но путаюсь в терминах и видах ветвления».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79057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="" xmlns:a16="http://schemas.microsoft.com/office/drawing/2014/main" id="{2061F102-B500-044D-B150-F1882D7D6325}"/>
              </a:ext>
            </a:extLst>
          </p:cNvPr>
          <p:cNvSpPr txBox="1">
            <a:spLocks/>
          </p:cNvSpPr>
          <p:nvPr/>
        </p:nvSpPr>
        <p:spPr>
          <a:xfrm>
            <a:off x="874930" y="216424"/>
            <a:ext cx="8543925" cy="779463"/>
          </a:xfrm>
          <a:prstGeom prst="rect">
            <a:avLst/>
          </a:prstGeom>
        </p:spPr>
        <p:txBody>
          <a:bodyPr vert="horz" lIns="80897" tIns="40448" rIns="80897" bIns="40448" rtlCol="0" anchor="ctr">
            <a:normAutofit/>
          </a:bodyPr>
          <a:lstStyle>
            <a:lvl1pPr algn="l" defTabSz="808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rgbClr val="00797B"/>
                </a:solidFill>
                <a:latin typeface="+mn-lt"/>
              </a:rPr>
              <a:t>Продолжите фразу…</a:t>
            </a:r>
            <a:endParaRPr lang="x-none" sz="4800" b="1" dirty="0">
              <a:solidFill>
                <a:srgbClr val="00797B"/>
              </a:solidFill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18" b="98314" l="1566" r="99022">
                        <a14:foregroundMark x1="5871" y1="18212" x2="18395" y2="18887"/>
                        <a14:foregroundMark x1="85127" y1="17201" x2="97162" y2="23609"/>
                        <a14:foregroundMark x1="63405" y1="50253" x2="78180" y2="66610"/>
                        <a14:foregroundMark x1="79452" y1="60708" x2="89726" y2="42664"/>
                        <a14:foregroundMark x1="11155" y1="79258" x2="41781" y2="81956"/>
                        <a14:foregroundMark x1="33170" y1="65093" x2="21722" y2="68128"/>
                        <a14:foregroundMark x1="23679" y1="88870" x2="30626" y2="92411"/>
                        <a14:foregroundMark x1="58708" y1="78583" x2="61057" y2="75379"/>
                        <a14:backgroundMark x1="62720" y1="40472" x2="64384" y2="41821"/>
                        <a14:backgroundMark x1="65851" y1="40809" x2="66047" y2="37774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148" y="3503721"/>
            <a:ext cx="5536745" cy="3212612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1759731" y="1244623"/>
            <a:ext cx="6748529" cy="2026611"/>
          </a:xfrm>
          <a:prstGeom prst="roundRect">
            <a:avLst/>
          </a:prstGeom>
          <a:solidFill>
            <a:schemeClr val="accent5">
              <a:lumMod val="10000"/>
              <a:lumOff val="9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010868" y="1565430"/>
            <a:ext cx="62462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/>
              <a:t>«Теперь я знаю, что алгоритм рекомендаций — это не магия, а цепочка </a:t>
            </a:r>
            <a:r>
              <a:rPr lang="ru-RU" sz="2800" dirty="0" smtClean="0"/>
              <a:t>из ... »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9057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637110_73-p-fon-dlya-prezentatsii-sovi-10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9988" l="200" r="99600">
                        <a14:foregroundMark x1="18700" y1="6985" x2="18700" y2="2678"/>
                        <a14:foregroundMark x1="19600" y1="1630" x2="95100" y2="1397"/>
                        <a14:foregroundMark x1="97100" y1="3260" x2="99400" y2="3260"/>
                        <a14:foregroundMark x1="98000" y1="82887" x2="98500" y2="4307"/>
                        <a14:foregroundMark x1="24400" y1="83702" x2="98000" y2="83120"/>
                        <a14:foregroundMark x1="17800" y1="9779" x2="17400" y2="1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593"/>
            <a:ext cx="8656259" cy="743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catherineasquithgallery.com/uploads/posts/2021-02/1613637110_73-p-fon-dlya-prezentatsii-sovi-10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9988" l="200" r="99600">
                        <a14:foregroundMark x1="18700" y1="6985" x2="18700" y2="2678"/>
                        <a14:foregroundMark x1="19600" y1="1630" x2="95100" y2="1397"/>
                        <a14:foregroundMark x1="97100" y1="3260" x2="99400" y2="3260"/>
                        <a14:foregroundMark x1="98000" y1="82887" x2="98500" y2="4307"/>
                        <a14:foregroundMark x1="24400" y1="83702" x2="98000" y2="83120"/>
                        <a14:foregroundMark x1="17800" y1="9779" x2="17400" y2="1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260"/>
          <a:stretch/>
        </p:blipFill>
        <p:spPr bwMode="auto">
          <a:xfrm>
            <a:off x="7886071" y="77593"/>
            <a:ext cx="1968415" cy="743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198885" y="360260"/>
            <a:ext cx="45722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u="sng" dirty="0" smtClean="0">
                <a:solidFill>
                  <a:schemeClr val="bg1"/>
                </a:solidFill>
              </a:rPr>
              <a:t>Домашнее задание</a:t>
            </a:r>
            <a:endParaRPr lang="ru-RU" sz="4000" b="1" u="sng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13669" y="1254772"/>
            <a:ext cx="476518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AutoNum type="arabicPeriod"/>
            </a:pPr>
            <a:r>
              <a:rPr lang="ru-RU" sz="2100" b="1" u="sng" dirty="0" smtClean="0">
                <a:solidFill>
                  <a:schemeClr val="bg1">
                    <a:lumMod val="95000"/>
                  </a:schemeClr>
                </a:solidFill>
              </a:rPr>
              <a:t>Работа </a:t>
            </a:r>
            <a:r>
              <a:rPr lang="ru-RU" sz="2100" b="1" u="sng" dirty="0">
                <a:solidFill>
                  <a:schemeClr val="bg1">
                    <a:lumMod val="95000"/>
                  </a:schemeClr>
                </a:solidFill>
              </a:rPr>
              <a:t>с учебником:</a:t>
            </a:r>
            <a:r>
              <a:rPr lang="ru-RU" sz="2100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100" dirty="0" smtClean="0">
                <a:solidFill>
                  <a:schemeClr val="bg1">
                    <a:lumMod val="95000"/>
                  </a:schemeClr>
                </a:solidFill>
              </a:rPr>
              <a:t>§ 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</a:rPr>
              <a:t>2.4.1 и 2.4.2 </a:t>
            </a:r>
            <a:endParaRPr lang="ru-RU" sz="2100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457200" indent="-457200" algn="just">
              <a:buAutoNum type="arabicPeriod"/>
            </a:pPr>
            <a:r>
              <a:rPr lang="ru-RU" sz="2100" b="1" u="sng" dirty="0" smtClean="0">
                <a:solidFill>
                  <a:schemeClr val="bg1">
                    <a:lumMod val="95000"/>
                  </a:schemeClr>
                </a:solidFill>
              </a:rPr>
              <a:t>Творческое </a:t>
            </a:r>
            <a:r>
              <a:rPr lang="ru-RU" sz="2100" b="1" u="sng" dirty="0">
                <a:solidFill>
                  <a:schemeClr val="bg1">
                    <a:lumMod val="95000"/>
                  </a:schemeClr>
                </a:solidFill>
              </a:rPr>
              <a:t>задание:</a:t>
            </a:r>
            <a:endParaRPr lang="ru-RU" sz="2100" dirty="0">
              <a:solidFill>
                <a:schemeClr val="bg1">
                  <a:lumMod val="95000"/>
                </a:schemeClr>
              </a:solidFill>
            </a:endParaRPr>
          </a:p>
          <a:p>
            <a:pPr algn="just"/>
            <a:r>
              <a:rPr lang="ru-RU" sz="2100" dirty="0">
                <a:solidFill>
                  <a:schemeClr val="bg1">
                    <a:lumMod val="95000"/>
                  </a:schemeClr>
                </a:solidFill>
              </a:rPr>
              <a:t>Используя сервис для создания блок-схем или просто на листе бумаги, </a:t>
            </a:r>
            <a:r>
              <a:rPr lang="ru-RU" sz="2100" b="1" dirty="0">
                <a:solidFill>
                  <a:schemeClr val="bg1">
                    <a:lumMod val="95000"/>
                  </a:schemeClr>
                </a:solidFill>
              </a:rPr>
              <a:t>спроектируйте алгоритм «Умного будильника»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</a:rPr>
              <a:t>, который решает, разбудить вас пораньше или позволить поспать подольше. </a:t>
            </a:r>
            <a:endParaRPr lang="ru-RU" sz="2100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just"/>
            <a:r>
              <a:rPr lang="ru-RU" sz="2100" b="1" dirty="0" smtClean="0">
                <a:solidFill>
                  <a:schemeClr val="bg1">
                    <a:lumMod val="95000"/>
                  </a:schemeClr>
                </a:solidFill>
              </a:rPr>
              <a:t>3.</a:t>
            </a:r>
            <a:r>
              <a:rPr lang="ru-RU" sz="21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100" b="1" u="sng" dirty="0">
                <a:solidFill>
                  <a:schemeClr val="bg1">
                    <a:lumMod val="95000"/>
                  </a:schemeClr>
                </a:solidFill>
              </a:rPr>
              <a:t>Дополнительно</a:t>
            </a:r>
            <a:r>
              <a:rPr lang="ru-RU" sz="2100" b="1" dirty="0">
                <a:solidFill>
                  <a:schemeClr val="bg1">
                    <a:lumMod val="95000"/>
                  </a:schemeClr>
                </a:solidFill>
              </a:rPr>
              <a:t> (кто желает) 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</a:rPr>
              <a:t>Материал для любознательных.</a:t>
            </a:r>
          </a:p>
          <a:p>
            <a:pPr algn="just"/>
            <a:r>
              <a:rPr lang="ru-RU" sz="2100" dirty="0">
                <a:solidFill>
                  <a:schemeClr val="bg1">
                    <a:lumMod val="95000"/>
                  </a:schemeClr>
                </a:solidFill>
              </a:rPr>
              <a:t>– В учебниках по информатике или интернет–источниках найдите и изучите материал о том, как появились алгоритмические конструкции.</a:t>
            </a:r>
            <a:endParaRPr lang="ru-RU" sz="2100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057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2" descr="https://h5p.org/sites/default/files/h5p/content/633298/images/image-5e799cb4071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388" l="10000" r="90000">
                        <a14:foregroundMark x1="40813" y1="25238" x2="54375" y2="25510"/>
                        <a14:foregroundMark x1="55000" y1="29864" x2="55875" y2="25510"/>
                        <a14:foregroundMark x1="28313" y1="95782" x2="49563" y2="86259"/>
                        <a14:foregroundMark x1="16250" y1="95986" x2="35313" y2="85034"/>
                        <a14:foregroundMark x1="43438" y1="97007" x2="58750" y2="84762"/>
                        <a14:foregroundMark x1="38188" y1="84762" x2="49313" y2="842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4653" y="3778623"/>
            <a:ext cx="3430344" cy="3079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Овальная выноска 61"/>
          <p:cNvSpPr/>
          <p:nvPr/>
        </p:nvSpPr>
        <p:spPr>
          <a:xfrm flipH="1">
            <a:off x="1184856" y="399245"/>
            <a:ext cx="7057622" cy="2987899"/>
          </a:xfrm>
          <a:prstGeom prst="wedgeEllipseCallout">
            <a:avLst>
              <a:gd name="adj1" fmla="val -41453"/>
              <a:gd name="adj2" fmla="val 67254"/>
            </a:avLst>
          </a:prstGeom>
          <a:solidFill>
            <a:schemeClr val="accent5">
              <a:lumMod val="10000"/>
              <a:lumOff val="9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4" name="TextBox 63"/>
          <p:cNvSpPr txBox="1"/>
          <p:nvPr/>
        </p:nvSpPr>
        <p:spPr>
          <a:xfrm>
            <a:off x="1687131" y="1077586"/>
            <a:ext cx="605307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Как вы думаете, почему кто-то из вас увидел в ленте ролик про анонс нового сериала, а кто-то — про обзор на последний </a:t>
            </a:r>
            <a:r>
              <a:rPr lang="ru-RU" sz="2000" dirty="0" err="1"/>
              <a:t>iPhone</a:t>
            </a:r>
            <a:r>
              <a:rPr lang="ru-RU" sz="2000" dirty="0"/>
              <a:t>? Почему у вас разные</a:t>
            </a:r>
            <a:r>
              <a:rPr lang="ru-RU" sz="2000" b="1" dirty="0"/>
              <a:t> </a:t>
            </a:r>
            <a:r>
              <a:rPr lang="ru-RU" sz="2000" dirty="0"/>
              <a:t>рекомендации? Кто или что принимает такое решение за вас?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750" b="100000" l="18203" r="839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247" t="5455" r="14677"/>
          <a:stretch/>
        </p:blipFill>
        <p:spPr bwMode="auto">
          <a:xfrm>
            <a:off x="1150763" y="3778624"/>
            <a:ext cx="2217251" cy="3079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203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8014" y="3575536"/>
            <a:ext cx="3282463" cy="328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260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061F102-B500-044D-B150-F1882D7D6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931" y="152030"/>
            <a:ext cx="8543925" cy="7794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797B"/>
                </a:solidFill>
                <a:latin typeface="+mn-lt"/>
              </a:rPr>
              <a:t>Вспомним!</a:t>
            </a:r>
            <a:endParaRPr lang="x-none" sz="4800" b="1" dirty="0">
              <a:solidFill>
                <a:srgbClr val="00797B"/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15" b="90000" l="10000" r="90000">
                        <a14:foregroundMark x1="33939" y1="75697" x2="38061" y2="71818"/>
                        <a14:foregroundMark x1="65879" y1="28364" x2="67636" y2="30061"/>
                        <a14:foregroundMark x1="67273" y1="78606" x2="67091" y2="72848"/>
                        <a14:backgroundMark x1="53273" y1="89030" x2="55273" y2="89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8332" y="4534497"/>
            <a:ext cx="2323504" cy="2323504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759732" y="1141592"/>
            <a:ext cx="6748529" cy="2781837"/>
          </a:xfrm>
          <a:prstGeom prst="roundRect">
            <a:avLst/>
          </a:prstGeom>
          <a:solidFill>
            <a:schemeClr val="accent5">
              <a:lumMod val="10000"/>
              <a:lumOff val="9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869641" y="1393736"/>
            <a:ext cx="6528710" cy="22775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1) Что </a:t>
            </a:r>
            <a:r>
              <a:rPr lang="ru-RU" sz="2400" dirty="0"/>
              <a:t>такое алгоритм</a:t>
            </a:r>
            <a:r>
              <a:rPr lang="ru-RU" sz="2400" dirty="0" smtClean="0"/>
              <a:t>?</a:t>
            </a:r>
          </a:p>
          <a:p>
            <a:pPr marL="457200" indent="-457200">
              <a:buAutoNum type="arabicParenR"/>
            </a:pPr>
            <a:endParaRPr lang="ru-RU" sz="2400" dirty="0"/>
          </a:p>
          <a:p>
            <a:r>
              <a:rPr lang="ru-RU" sz="2400" dirty="0"/>
              <a:t>2) Какие способы записи алгоритмов вы знаете</a:t>
            </a:r>
            <a:r>
              <a:rPr lang="ru-RU" sz="2400" dirty="0" smtClean="0"/>
              <a:t>?</a:t>
            </a:r>
          </a:p>
          <a:p>
            <a:endParaRPr lang="ru-RU" sz="2400" dirty="0"/>
          </a:p>
          <a:p>
            <a:r>
              <a:rPr lang="ru-RU" sz="2400" dirty="0"/>
              <a:t>3) Из каких блоков состоит блок-схема? </a:t>
            </a:r>
          </a:p>
          <a:p>
            <a:endParaRPr lang="ru-RU" sz="2200" dirty="0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599" y="3036963"/>
            <a:ext cx="656822" cy="656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Picture backgroun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8" descr="Picture background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694770" y="4534497"/>
            <a:ext cx="4181650" cy="2222007"/>
            <a:chOff x="694770" y="4534497"/>
            <a:chExt cx="4181650" cy="2222007"/>
          </a:xfrm>
        </p:grpSpPr>
        <p:pic>
          <p:nvPicPr>
            <p:cNvPr id="2058" name="Picture 10" descr="Picture background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770" y="5215944"/>
              <a:ext cx="1540560" cy="15405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Овальная выноска 10"/>
            <p:cNvSpPr/>
            <p:nvPr/>
          </p:nvSpPr>
          <p:spPr>
            <a:xfrm>
              <a:off x="2171856" y="4534497"/>
              <a:ext cx="2704564" cy="901521"/>
            </a:xfrm>
            <a:prstGeom prst="wedgeEllipseCallout">
              <a:avLst>
                <a:gd name="adj1" fmla="val -41453"/>
                <a:gd name="adj2" fmla="val 67254"/>
              </a:avLst>
            </a:prstGeom>
            <a:solidFill>
              <a:schemeClr val="accent5">
                <a:lumMod val="10000"/>
                <a:lumOff val="90000"/>
              </a:schemeClr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296846" y="4769813"/>
              <a:ext cx="245458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200" dirty="0" smtClean="0"/>
                <a:t>Я знаю все ответы!</a:t>
              </a:r>
              <a:endParaRPr lang="ru-RU" sz="2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79057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2061F102-B500-044D-B150-F1882D7D6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931" y="23241"/>
            <a:ext cx="8543925" cy="7794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797B"/>
                </a:solidFill>
                <a:latin typeface="+mn-lt"/>
              </a:rPr>
              <a:t>Давайте смоделируем!</a:t>
            </a:r>
            <a:endParaRPr lang="x-none" sz="4800" b="1" dirty="0">
              <a:solidFill>
                <a:srgbClr val="00797B"/>
              </a:solidFill>
              <a:latin typeface="+mn-lt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6875">
                        <a14:foregroundMark x1="63281" y1="96441" x2="27455" y2="63021"/>
                        <a14:foregroundMark x1="66853" y1="97309" x2="63281" y2="83594"/>
                        <a14:foregroundMark x1="52121" y1="59896" x2="23326" y2="16059"/>
                        <a14:foregroundMark x1="85603" y1="39323" x2="77902" y2="40712"/>
                        <a14:foregroundMark x1="64397" y1="38368" x2="54464" y2="37500"/>
                        <a14:foregroundMark x1="41518" y1="28819" x2="35714" y2="6858"/>
                        <a14:foregroundMark x1="94420" y1="94097" x2="79688" y2="86806"/>
                        <a14:foregroundMark x1="13393" y1="98264" x2="3906" y2="96441"/>
                        <a14:backgroundMark x1="7478" y1="73611" x2="5134" y2="256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927660" y="4314421"/>
            <a:ext cx="1978339" cy="2543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2793143" y="959657"/>
            <a:ext cx="4790941" cy="837127"/>
            <a:chOff x="2793143" y="959657"/>
            <a:chExt cx="4790941" cy="837127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793143" y="959657"/>
              <a:ext cx="4790941" cy="83712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371907" y="1116610"/>
              <a:ext cx="378796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/>
                <a:t>Просмотр видеоролика</a:t>
              </a:r>
              <a:endParaRPr lang="ru-RU" sz="2800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3392010" y="1796784"/>
            <a:ext cx="3593206" cy="2881826"/>
            <a:chOff x="3392010" y="1796784"/>
            <a:chExt cx="3593206" cy="2881826"/>
          </a:xfrm>
        </p:grpSpPr>
        <p:sp>
          <p:nvSpPr>
            <p:cNvPr id="7" name="Ромб 6"/>
            <p:cNvSpPr/>
            <p:nvPr/>
          </p:nvSpPr>
          <p:spPr>
            <a:xfrm>
              <a:off x="3392010" y="2315336"/>
              <a:ext cx="3593206" cy="2363274"/>
            </a:xfrm>
            <a:prstGeom prst="diamond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" name="Прямая со стрелкой 10"/>
            <p:cNvCxnSpPr>
              <a:stCxn id="5" idx="2"/>
              <a:endCxn id="7" idx="0"/>
            </p:cNvCxnSpPr>
            <p:nvPr/>
          </p:nvCxnSpPr>
          <p:spPr>
            <a:xfrm flipH="1">
              <a:off x="5188613" y="1796784"/>
              <a:ext cx="1" cy="518552"/>
            </a:xfrm>
            <a:prstGeom prst="straightConnector1">
              <a:avLst/>
            </a:prstGeom>
            <a:ln w="38100"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Прямоугольник 11"/>
            <p:cNvSpPr/>
            <p:nvPr/>
          </p:nvSpPr>
          <p:spPr>
            <a:xfrm>
              <a:off x="3960135" y="3019919"/>
              <a:ext cx="2456955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800" dirty="0"/>
                <a:t>Пользователю </a:t>
              </a:r>
              <a:endParaRPr lang="ru-RU" sz="2800" dirty="0" smtClean="0"/>
            </a:p>
            <a:p>
              <a:pPr algn="ctr"/>
              <a:r>
                <a:rPr lang="ru-RU" sz="2800" dirty="0" smtClean="0"/>
                <a:t>понравилось</a:t>
              </a:r>
              <a:r>
                <a:rPr lang="ru-RU" sz="2800" dirty="0"/>
                <a:t>?</a:t>
              </a:r>
              <a:endParaRPr lang="ru-RU" sz="2800" dirty="0"/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553792" y="2973752"/>
            <a:ext cx="2987898" cy="2158659"/>
            <a:chOff x="553792" y="2973752"/>
            <a:chExt cx="2987898" cy="2158659"/>
          </a:xfrm>
        </p:grpSpPr>
        <p:cxnSp>
          <p:nvCxnSpPr>
            <p:cNvPr id="15" name="Прямая соединительная линия 14"/>
            <p:cNvCxnSpPr>
              <a:stCxn id="7" idx="1"/>
            </p:cNvCxnSpPr>
            <p:nvPr/>
          </p:nvCxnSpPr>
          <p:spPr>
            <a:xfrm flipH="1" flipV="1">
              <a:off x="2034862" y="3496972"/>
              <a:ext cx="1357148" cy="1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 стрелкой 17"/>
            <p:cNvCxnSpPr>
              <a:endCxn id="19" idx="0"/>
            </p:cNvCxnSpPr>
            <p:nvPr/>
          </p:nvCxnSpPr>
          <p:spPr>
            <a:xfrm>
              <a:off x="2034862" y="3496973"/>
              <a:ext cx="12879" cy="830328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Прямоугольник 18"/>
            <p:cNvSpPr/>
            <p:nvPr/>
          </p:nvSpPr>
          <p:spPr>
            <a:xfrm>
              <a:off x="553792" y="4327301"/>
              <a:ext cx="2987898" cy="80511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684931" y="4468246"/>
              <a:ext cx="272561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800" dirty="0" smtClean="0"/>
                <a:t>Покажу похожее</a:t>
              </a:r>
              <a:endParaRPr lang="ru-RU" sz="2800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419926" y="2973752"/>
              <a:ext cx="58702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/>
                <a:t>Да</a:t>
              </a:r>
              <a:endParaRPr lang="ru-RU" sz="2800" dirty="0"/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3694665" y="4678610"/>
            <a:ext cx="2987898" cy="1989425"/>
            <a:chOff x="3694665" y="4678610"/>
            <a:chExt cx="2987898" cy="1989425"/>
          </a:xfrm>
        </p:grpSpPr>
        <p:cxnSp>
          <p:nvCxnSpPr>
            <p:cNvPr id="20" name="Прямая со стрелкой 19"/>
            <p:cNvCxnSpPr>
              <a:endCxn id="23" idx="0"/>
            </p:cNvCxnSpPr>
            <p:nvPr/>
          </p:nvCxnSpPr>
          <p:spPr>
            <a:xfrm>
              <a:off x="5188614" y="4678610"/>
              <a:ext cx="0" cy="90760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Прямоугольник 22"/>
            <p:cNvSpPr/>
            <p:nvPr/>
          </p:nvSpPr>
          <p:spPr>
            <a:xfrm>
              <a:off x="3694665" y="5586210"/>
              <a:ext cx="2987898" cy="10818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3810031" y="5650068"/>
              <a:ext cx="2757165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800" dirty="0" smtClean="0"/>
                <a:t>Предложу что-то</a:t>
              </a:r>
            </a:p>
            <a:p>
              <a:pPr algn="ctr"/>
              <a:r>
                <a:rPr lang="ru-RU" sz="2800" dirty="0" smtClean="0"/>
                <a:t>другое</a:t>
              </a:r>
              <a:endParaRPr lang="ru-RU" sz="2800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233417" y="4870800"/>
              <a:ext cx="72507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/>
                <a:t>Нет</a:t>
              </a:r>
              <a:endParaRPr lang="ru-RU" sz="2800" dirty="0"/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1339402" y="986127"/>
            <a:ext cx="7057622" cy="3328294"/>
            <a:chOff x="1339402" y="1116610"/>
            <a:chExt cx="7057622" cy="2987899"/>
          </a:xfrm>
        </p:grpSpPr>
        <p:sp>
          <p:nvSpPr>
            <p:cNvPr id="32" name="Овальная выноска 31"/>
            <p:cNvSpPr/>
            <p:nvPr/>
          </p:nvSpPr>
          <p:spPr>
            <a:xfrm flipH="1">
              <a:off x="1339402" y="1116610"/>
              <a:ext cx="7057622" cy="2987899"/>
            </a:xfrm>
            <a:prstGeom prst="wedgeEllipseCallout">
              <a:avLst>
                <a:gd name="adj1" fmla="val -45468"/>
                <a:gd name="adj2" fmla="val 57193"/>
              </a:avLst>
            </a:prstGeom>
            <a:solidFill>
              <a:schemeClr val="accent5">
                <a:lumMod val="10000"/>
                <a:lumOff val="90000"/>
              </a:schemeClr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2100042" y="1574436"/>
              <a:ext cx="5536342" cy="20722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2400" dirty="0" smtClean="0"/>
                <a:t>Я беру</a:t>
              </a:r>
              <a:r>
                <a:rPr lang="ru-RU" sz="2400" dirty="0"/>
                <a:t> косвенные данные: время просмотра, </a:t>
              </a:r>
              <a:r>
                <a:rPr lang="ru-RU" sz="2400" dirty="0" err="1"/>
                <a:t>лайк</a:t>
              </a:r>
              <a:r>
                <a:rPr lang="ru-RU" sz="2400" dirty="0"/>
                <a:t>, </a:t>
              </a:r>
              <a:r>
                <a:rPr lang="ru-RU" sz="2400" dirty="0" err="1"/>
                <a:t>дизлайк</a:t>
              </a:r>
              <a:r>
                <a:rPr lang="ru-RU" sz="2400" dirty="0"/>
                <a:t>, прокрутили мимо. Это и есть условие для выбора. А весь путь от просмотра до следующей рекомендации — это цепочка таких шагов и выборов. </a:t>
              </a:r>
              <a:endParaRPr lang="ru-RU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790573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2061F102-B500-044D-B150-F1882D7D6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931" y="152030"/>
            <a:ext cx="8543925" cy="7794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797B"/>
                </a:solidFill>
                <a:latin typeface="+mn-lt"/>
              </a:rPr>
              <a:t>Ребус</a:t>
            </a:r>
            <a:endParaRPr lang="x-none" sz="4800" b="1" dirty="0">
              <a:solidFill>
                <a:srgbClr val="00797B"/>
              </a:solidFill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416" y="982105"/>
            <a:ext cx="8262440" cy="25484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740" y="4018072"/>
            <a:ext cx="7433792" cy="2522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57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h5p.org/sites/default/files/h5p/content/633298/images/image-5e799cb4071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388" l="10000" r="90000">
                        <a14:foregroundMark x1="40813" y1="25238" x2="54375" y2="25510"/>
                        <a14:foregroundMark x1="55000" y1="29864" x2="55875" y2="25510"/>
                        <a14:foregroundMark x1="28313" y1="95782" x2="49563" y2="86259"/>
                        <a14:foregroundMark x1="16250" y1="95986" x2="35313" y2="85034"/>
                        <a14:foregroundMark x1="43438" y1="97007" x2="58750" y2="84762"/>
                        <a14:foregroundMark x1="38188" y1="84762" x2="49313" y2="842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4653" y="3778623"/>
            <a:ext cx="3430344" cy="3079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>
            <a:extLst>
              <a:ext uri="{FF2B5EF4-FFF2-40B4-BE49-F238E27FC236}">
                <a16:creationId xmlns="" xmlns:a16="http://schemas.microsoft.com/office/drawing/2014/main" id="{2061F102-B500-044D-B150-F1882D7D6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931" y="221754"/>
            <a:ext cx="8543925" cy="7794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solidFill>
                  <a:srgbClr val="00797B"/>
                </a:solidFill>
                <a:latin typeface="+mn-lt"/>
              </a:rPr>
              <a:t>Алгоритмические конструкции:</a:t>
            </a:r>
            <a:br>
              <a:rPr lang="ru-RU" sz="4800" b="1" dirty="0" smtClean="0">
                <a:solidFill>
                  <a:srgbClr val="00797B"/>
                </a:solidFill>
                <a:latin typeface="+mn-lt"/>
              </a:rPr>
            </a:br>
            <a:r>
              <a:rPr lang="ru-RU" sz="4800" b="1" dirty="0" smtClean="0">
                <a:solidFill>
                  <a:srgbClr val="00797B"/>
                </a:solidFill>
                <a:latin typeface="+mn-lt"/>
              </a:rPr>
              <a:t>«следование» и «ветвление»</a:t>
            </a:r>
            <a:endParaRPr lang="x-none" sz="4800" b="1" dirty="0">
              <a:solidFill>
                <a:srgbClr val="00797B"/>
              </a:solidFill>
              <a:latin typeface="+mn-lt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996224" y="1584101"/>
            <a:ext cx="5847009" cy="1661375"/>
            <a:chOff x="1996224" y="1584101"/>
            <a:chExt cx="5847009" cy="1661375"/>
          </a:xfrm>
        </p:grpSpPr>
        <p:sp>
          <p:nvSpPr>
            <p:cNvPr id="7" name="Овальная выноска 6"/>
            <p:cNvSpPr/>
            <p:nvPr/>
          </p:nvSpPr>
          <p:spPr>
            <a:xfrm flipH="1">
              <a:off x="1996224" y="1584101"/>
              <a:ext cx="5847009" cy="1661375"/>
            </a:xfrm>
            <a:prstGeom prst="wedgeEllipseCallout">
              <a:avLst>
                <a:gd name="adj1" fmla="val -51143"/>
                <a:gd name="adj2" fmla="val 84267"/>
              </a:avLst>
            </a:prstGeom>
            <a:solidFill>
              <a:schemeClr val="accent5">
                <a:lumMod val="10000"/>
                <a:lumOff val="90000"/>
              </a:schemeClr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221810" y="2183955"/>
              <a:ext cx="53958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/>
                <a:t>Что мы будем делать сегодня на уроке?</a:t>
              </a:r>
              <a:endParaRPr lang="ru-RU" sz="2400" dirty="0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965915" y="1455312"/>
            <a:ext cx="7276563" cy="2472743"/>
            <a:chOff x="965915" y="1455312"/>
            <a:chExt cx="7276563" cy="2472743"/>
          </a:xfrm>
        </p:grpSpPr>
        <p:sp>
          <p:nvSpPr>
            <p:cNvPr id="10" name="Овальная выноска 9"/>
            <p:cNvSpPr/>
            <p:nvPr/>
          </p:nvSpPr>
          <p:spPr>
            <a:xfrm flipH="1">
              <a:off x="965915" y="1455312"/>
              <a:ext cx="7276563" cy="2472743"/>
            </a:xfrm>
            <a:prstGeom prst="wedgeEllipseCallout">
              <a:avLst>
                <a:gd name="adj1" fmla="val -45468"/>
                <a:gd name="adj2" fmla="val 61711"/>
              </a:avLst>
            </a:prstGeom>
            <a:solidFill>
              <a:schemeClr val="accent5">
                <a:lumMod val="10000"/>
                <a:lumOff val="90000"/>
              </a:schemeClr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680691" y="1907633"/>
              <a:ext cx="584700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2400" dirty="0"/>
                <a:t>Сегодня на уроке мы начнем изучать алгоритмические конструкции, узнаем их виды и научимся графически изображать алгоритмы с помощью блок-схем.</a:t>
              </a:r>
              <a:endParaRPr lang="ru-RU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790573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2061F102-B500-044D-B150-F1882D7D6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931" y="152030"/>
            <a:ext cx="8543925" cy="7794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797B"/>
                </a:solidFill>
                <a:latin typeface="+mn-lt"/>
              </a:rPr>
              <a:t>Следование</a:t>
            </a:r>
            <a:endParaRPr lang="x-none" sz="4800" b="1" dirty="0">
              <a:solidFill>
                <a:srgbClr val="00797B"/>
              </a:solidFill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200" l="10000" r="90000">
                        <a14:foregroundMark x1="18933" y1="83600" x2="50800" y2="85700"/>
                        <a14:foregroundMark x1="14733" y1="83200" x2="21533" y2="79900"/>
                        <a14:foregroundMark x1="33533" y1="23600" x2="35067" y2="11800"/>
                        <a14:foregroundMark x1="34600" y1="10700" x2="31667" y2="21600"/>
                        <a14:foregroundMark x1="31733" y1="18600" x2="33733" y2="10200"/>
                        <a14:foregroundMark x1="31400" y1="21500" x2="31267" y2="17000"/>
                        <a14:foregroundMark x1="31867" y1="14400" x2="32933" y2="11900"/>
                        <a14:foregroundMark x1="31667" y1="16000" x2="31867" y2="15300"/>
                        <a14:foregroundMark x1="31533" y1="15500" x2="31733" y2="14000"/>
                        <a14:backgroundMark x1="33267" y1="2900" x2="41200" y2="2800"/>
                        <a14:backgroundMark x1="42733" y1="600" x2="46467" y2="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56" y="4534848"/>
            <a:ext cx="3484728" cy="2323152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4585882" y="1106601"/>
            <a:ext cx="5177118" cy="3174761"/>
            <a:chOff x="699247" y="931493"/>
            <a:chExt cx="5177118" cy="3174761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699247" y="931493"/>
              <a:ext cx="5177118" cy="3174761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93811" y="995379"/>
              <a:ext cx="4975413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2400" b="1" dirty="0" smtClean="0"/>
                <a:t>Следование</a:t>
              </a:r>
              <a:r>
                <a:rPr lang="ru-RU" sz="2400" dirty="0" smtClean="0"/>
                <a:t> – это алгоритмическая конструкция, в которой шаги идут </a:t>
              </a:r>
            </a:p>
            <a:p>
              <a:pPr algn="just"/>
              <a:r>
                <a:rPr lang="ru-RU" sz="2400" u="sng" dirty="0" smtClean="0"/>
                <a:t>в строгом порядке</a:t>
              </a:r>
              <a:r>
                <a:rPr lang="ru-RU" sz="2400" dirty="0" smtClean="0"/>
                <a:t>. </a:t>
              </a:r>
            </a:p>
            <a:p>
              <a:pPr algn="just"/>
              <a:r>
                <a:rPr lang="ru-RU" sz="2400" dirty="0"/>
                <a:t>Алгоритм, в котором применяется только конструкция </a:t>
              </a:r>
              <a:r>
                <a:rPr lang="ru-RU" sz="2400" dirty="0" smtClean="0"/>
                <a:t>«следование» </a:t>
              </a:r>
              <a:r>
                <a:rPr lang="ru-RU" sz="2400" dirty="0"/>
                <a:t>называется </a:t>
              </a:r>
              <a:r>
                <a:rPr lang="ru-RU" sz="2400" b="1" dirty="0"/>
                <a:t>линейным алгоритмом</a:t>
              </a:r>
              <a:r>
                <a:rPr lang="ru-RU" sz="2400" dirty="0"/>
                <a:t>, а его схема состоит из набора блоков-прямоугольников.</a:t>
              </a:r>
              <a:endParaRPr lang="ru-RU" sz="2400" dirty="0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1201272" y="1452282"/>
            <a:ext cx="2913528" cy="4605199"/>
            <a:chOff x="1201272" y="1452282"/>
            <a:chExt cx="2913528" cy="4605199"/>
          </a:xfrm>
        </p:grpSpPr>
        <p:grpSp>
          <p:nvGrpSpPr>
            <p:cNvPr id="28" name="Группа 27"/>
            <p:cNvGrpSpPr/>
            <p:nvPr/>
          </p:nvGrpSpPr>
          <p:grpSpPr>
            <a:xfrm>
              <a:off x="1201272" y="1452282"/>
              <a:ext cx="2913528" cy="4605199"/>
              <a:chOff x="1201272" y="1452282"/>
              <a:chExt cx="2913528" cy="4605199"/>
            </a:xfrm>
          </p:grpSpPr>
          <p:sp>
            <p:nvSpPr>
              <p:cNvPr id="9" name="Прямоугольник 8"/>
              <p:cNvSpPr/>
              <p:nvPr/>
            </p:nvSpPr>
            <p:spPr>
              <a:xfrm>
                <a:off x="1210236" y="1990165"/>
                <a:ext cx="2904564" cy="847164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1201272" y="3363587"/>
                <a:ext cx="2904564" cy="847164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1201272" y="4684059"/>
                <a:ext cx="2904564" cy="847164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3" name="Прямая соединительная линия 12"/>
              <p:cNvCxnSpPr>
                <a:stCxn id="9" idx="0"/>
              </p:cNvCxnSpPr>
              <p:nvPr/>
            </p:nvCxnSpPr>
            <p:spPr>
              <a:xfrm flipV="1">
                <a:off x="2662518" y="1452282"/>
                <a:ext cx="0" cy="537883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единительная линия 13"/>
              <p:cNvCxnSpPr>
                <a:stCxn id="10" idx="0"/>
              </p:cNvCxnSpPr>
              <p:nvPr/>
            </p:nvCxnSpPr>
            <p:spPr>
              <a:xfrm flipV="1">
                <a:off x="2653554" y="2837329"/>
                <a:ext cx="0" cy="526258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единительная линия 18"/>
              <p:cNvCxnSpPr/>
              <p:nvPr/>
            </p:nvCxnSpPr>
            <p:spPr>
              <a:xfrm flipV="1">
                <a:off x="2649073" y="5531223"/>
                <a:ext cx="0" cy="526258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1" name="Прямая соединительная линия 20"/>
            <p:cNvCxnSpPr>
              <a:stCxn id="11" idx="0"/>
              <a:endCxn id="10" idx="2"/>
            </p:cNvCxnSpPr>
            <p:nvPr/>
          </p:nvCxnSpPr>
          <p:spPr>
            <a:xfrm flipV="1">
              <a:off x="2653554" y="4210751"/>
              <a:ext cx="0" cy="47330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/>
          <p:cNvSpPr txBox="1"/>
          <p:nvPr/>
        </p:nvSpPr>
        <p:spPr>
          <a:xfrm>
            <a:off x="2071651" y="2121359"/>
            <a:ext cx="1181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Шаг 1</a:t>
            </a:r>
            <a:endParaRPr lang="ru-RU" sz="3200" dirty="0"/>
          </a:p>
        </p:txBody>
      </p:sp>
      <p:sp>
        <p:nvSpPr>
          <p:cNvPr id="26" name="TextBox 25"/>
          <p:cNvSpPr txBox="1"/>
          <p:nvPr/>
        </p:nvSpPr>
        <p:spPr>
          <a:xfrm>
            <a:off x="2071651" y="3494781"/>
            <a:ext cx="1181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Шаг 2</a:t>
            </a:r>
            <a:endParaRPr lang="ru-RU" sz="3200" dirty="0"/>
          </a:p>
        </p:txBody>
      </p:sp>
      <p:sp>
        <p:nvSpPr>
          <p:cNvPr id="27" name="TextBox 26"/>
          <p:cNvSpPr txBox="1"/>
          <p:nvPr/>
        </p:nvSpPr>
        <p:spPr>
          <a:xfrm>
            <a:off x="2058204" y="4815253"/>
            <a:ext cx="1181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Шаг 3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79057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061F102-B500-044D-B150-F1882D7D6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931" y="152030"/>
            <a:ext cx="8543925" cy="7794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797B"/>
                </a:solidFill>
                <a:latin typeface="+mn-lt"/>
              </a:rPr>
              <a:t>Задание</a:t>
            </a:r>
            <a:endParaRPr lang="x-none" sz="4800" b="1" dirty="0">
              <a:solidFill>
                <a:srgbClr val="00797B"/>
              </a:solidFill>
              <a:latin typeface="+mn-lt"/>
            </a:endParaRPr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6875">
                        <a14:foregroundMark x1="63281" y1="96441" x2="27455" y2="63021"/>
                        <a14:foregroundMark x1="66853" y1="97309" x2="63281" y2="83594"/>
                        <a14:foregroundMark x1="52121" y1="59896" x2="23326" y2="16059"/>
                        <a14:foregroundMark x1="85603" y1="39323" x2="77902" y2="40712"/>
                        <a14:foregroundMark x1="64397" y1="38368" x2="54464" y2="37500"/>
                        <a14:foregroundMark x1="41518" y1="28819" x2="35714" y2="6858"/>
                        <a14:foregroundMark x1="94420" y1="94097" x2="79688" y2="86806"/>
                        <a14:foregroundMark x1="13393" y1="98264" x2="3906" y2="96441"/>
                        <a14:backgroundMark x1="7478" y1="73611" x2="5134" y2="256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927660" y="4314421"/>
            <a:ext cx="1978339" cy="2543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236370" y="1712888"/>
            <a:ext cx="2653049" cy="60928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>
            <a:stCxn id="15" idx="0"/>
            <a:endCxn id="24" idx="4"/>
          </p:cNvCxnSpPr>
          <p:nvPr/>
        </p:nvCxnSpPr>
        <p:spPr>
          <a:xfrm flipV="1">
            <a:off x="2562895" y="1449759"/>
            <a:ext cx="0" cy="26312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Группа 20"/>
          <p:cNvGrpSpPr/>
          <p:nvPr/>
        </p:nvGrpSpPr>
        <p:grpSpPr>
          <a:xfrm>
            <a:off x="4507606" y="931493"/>
            <a:ext cx="4700788" cy="2983683"/>
            <a:chOff x="3154473" y="1063313"/>
            <a:chExt cx="4818902" cy="2783070"/>
          </a:xfrm>
        </p:grpSpPr>
        <p:sp>
          <p:nvSpPr>
            <p:cNvPr id="22" name="Овальная выноска 21"/>
            <p:cNvSpPr/>
            <p:nvPr/>
          </p:nvSpPr>
          <p:spPr>
            <a:xfrm flipH="1">
              <a:off x="3154473" y="1063313"/>
              <a:ext cx="4818902" cy="2783070"/>
            </a:xfrm>
            <a:prstGeom prst="wedgeEllipseCallout">
              <a:avLst>
                <a:gd name="adj1" fmla="val -28141"/>
                <a:gd name="adj2" fmla="val 65428"/>
              </a:avLst>
            </a:prstGeom>
            <a:solidFill>
              <a:schemeClr val="accent5">
                <a:lumMod val="10000"/>
                <a:lumOff val="90000"/>
              </a:schemeClr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611729" y="1550537"/>
              <a:ext cx="3904390" cy="1808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2000" dirty="0"/>
                <a:t>Составить алгоритм-следование для простого действия «Подготовиться к публикации фото в </a:t>
              </a:r>
              <a:r>
                <a:rPr lang="ru-RU" sz="2000" dirty="0" err="1"/>
                <a:t>соцсети</a:t>
              </a:r>
              <a:r>
                <a:rPr lang="ru-RU" sz="2000" dirty="0"/>
                <a:t>». Обсудите в парах и запишите 4-5 строгих шагов.</a:t>
              </a:r>
              <a:endParaRPr lang="ru-RU" sz="2000" dirty="0"/>
            </a:p>
          </p:txBody>
        </p:sp>
      </p:grpSp>
      <p:sp>
        <p:nvSpPr>
          <p:cNvPr id="24" name="Овал 23"/>
          <p:cNvSpPr/>
          <p:nvPr/>
        </p:nvSpPr>
        <p:spPr>
          <a:xfrm>
            <a:off x="1236370" y="927414"/>
            <a:ext cx="2653049" cy="52234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236369" y="2586505"/>
            <a:ext cx="2653049" cy="60928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236370" y="3513785"/>
            <a:ext cx="2653049" cy="60928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223486" y="4414839"/>
            <a:ext cx="2653049" cy="60928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223489" y="5281567"/>
            <a:ext cx="2653049" cy="60928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1223488" y="6145290"/>
            <a:ext cx="2653049" cy="52234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V="1">
            <a:off x="2550010" y="2323376"/>
            <a:ext cx="0" cy="26312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stCxn id="26" idx="0"/>
            <a:endCxn id="25" idx="2"/>
          </p:cNvCxnSpPr>
          <p:nvPr/>
        </p:nvCxnSpPr>
        <p:spPr>
          <a:xfrm flipH="1" flipV="1">
            <a:off x="2562894" y="3195790"/>
            <a:ext cx="1" cy="31799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2532836" y="5881452"/>
            <a:ext cx="0" cy="26312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2550010" y="5018437"/>
            <a:ext cx="0" cy="26312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2562895" y="4123070"/>
            <a:ext cx="0" cy="29176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792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1">
            <a:extLst>
              <a:ext uri="{FF2B5EF4-FFF2-40B4-BE49-F238E27FC236}">
                <a16:creationId xmlns="" xmlns:a16="http://schemas.microsoft.com/office/drawing/2014/main" id="{2061F102-B500-044D-B150-F1882D7D6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931" y="113393"/>
            <a:ext cx="8543925" cy="7794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797B"/>
                </a:solidFill>
                <a:latin typeface="+mn-lt"/>
              </a:rPr>
              <a:t>Ветвление</a:t>
            </a:r>
            <a:endParaRPr lang="x-none" sz="4800" b="1" dirty="0">
              <a:solidFill>
                <a:srgbClr val="00797B"/>
              </a:solidFill>
              <a:latin typeface="+mn-lt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487727" y="1171222"/>
            <a:ext cx="9267496" cy="4247250"/>
            <a:chOff x="553792" y="959657"/>
            <a:chExt cx="9267496" cy="4247250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2793143" y="959657"/>
              <a:ext cx="4790941" cy="837127"/>
              <a:chOff x="2793143" y="959657"/>
              <a:chExt cx="4790941" cy="837127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2793143" y="959657"/>
                <a:ext cx="4790941" cy="837127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3371907" y="1116610"/>
                <a:ext cx="378796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800" dirty="0" smtClean="0"/>
                  <a:t>Просмотр видеоролика</a:t>
                </a:r>
                <a:endParaRPr lang="ru-RU" sz="2800" dirty="0"/>
              </a:p>
            </p:txBody>
          </p:sp>
        </p:grpSp>
        <p:grpSp>
          <p:nvGrpSpPr>
            <p:cNvPr id="13" name="Группа 12"/>
            <p:cNvGrpSpPr/>
            <p:nvPr/>
          </p:nvGrpSpPr>
          <p:grpSpPr>
            <a:xfrm>
              <a:off x="3392010" y="1796784"/>
              <a:ext cx="3593206" cy="2881826"/>
              <a:chOff x="3392010" y="1796784"/>
              <a:chExt cx="3593206" cy="2881826"/>
            </a:xfrm>
          </p:grpSpPr>
          <p:sp>
            <p:nvSpPr>
              <p:cNvPr id="7" name="Ромб 6"/>
              <p:cNvSpPr/>
              <p:nvPr/>
            </p:nvSpPr>
            <p:spPr>
              <a:xfrm>
                <a:off x="3392010" y="2315336"/>
                <a:ext cx="3593206" cy="2363274"/>
              </a:xfrm>
              <a:prstGeom prst="diamond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1" name="Прямая со стрелкой 10"/>
              <p:cNvCxnSpPr>
                <a:stCxn id="5" idx="2"/>
                <a:endCxn id="7" idx="0"/>
              </p:cNvCxnSpPr>
              <p:nvPr/>
            </p:nvCxnSpPr>
            <p:spPr>
              <a:xfrm flipH="1">
                <a:off x="5188613" y="1796784"/>
                <a:ext cx="1" cy="518552"/>
              </a:xfrm>
              <a:prstGeom prst="straightConnector1">
                <a:avLst/>
              </a:prstGeom>
              <a:ln w="38100">
                <a:solidFill>
                  <a:schemeClr val="accent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Прямоугольник 11"/>
              <p:cNvSpPr/>
              <p:nvPr/>
            </p:nvSpPr>
            <p:spPr>
              <a:xfrm>
                <a:off x="3960135" y="3019919"/>
                <a:ext cx="2456955" cy="9541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dirty="0"/>
                  <a:t>Пользователю </a:t>
                </a:r>
                <a:endParaRPr lang="ru-RU" sz="2800" dirty="0" smtClean="0"/>
              </a:p>
              <a:p>
                <a:pPr algn="ctr"/>
                <a:r>
                  <a:rPr lang="ru-RU" sz="2800" dirty="0" smtClean="0"/>
                  <a:t>понравилось</a:t>
                </a:r>
                <a:r>
                  <a:rPr lang="ru-RU" sz="2800" dirty="0"/>
                  <a:t>?</a:t>
                </a:r>
                <a:endParaRPr lang="ru-RU" sz="2800" dirty="0"/>
              </a:p>
            </p:txBody>
          </p:sp>
        </p:grpSp>
        <p:grpSp>
          <p:nvGrpSpPr>
            <p:cNvPr id="28" name="Группа 27"/>
            <p:cNvGrpSpPr/>
            <p:nvPr/>
          </p:nvGrpSpPr>
          <p:grpSpPr>
            <a:xfrm>
              <a:off x="553792" y="2973752"/>
              <a:ext cx="2987898" cy="2158659"/>
              <a:chOff x="553792" y="2973752"/>
              <a:chExt cx="2987898" cy="2158659"/>
            </a:xfrm>
          </p:grpSpPr>
          <p:cxnSp>
            <p:nvCxnSpPr>
              <p:cNvPr id="15" name="Прямая соединительная линия 14"/>
              <p:cNvCxnSpPr>
                <a:stCxn id="7" idx="1"/>
              </p:cNvCxnSpPr>
              <p:nvPr/>
            </p:nvCxnSpPr>
            <p:spPr>
              <a:xfrm flipH="1" flipV="1">
                <a:off x="2034862" y="3496972"/>
                <a:ext cx="1357148" cy="1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 стрелкой 17"/>
              <p:cNvCxnSpPr>
                <a:endCxn id="19" idx="0"/>
              </p:cNvCxnSpPr>
              <p:nvPr/>
            </p:nvCxnSpPr>
            <p:spPr>
              <a:xfrm>
                <a:off x="2034862" y="3496973"/>
                <a:ext cx="12879" cy="830328"/>
              </a:xfrm>
              <a:prstGeom prst="straightConnector1">
                <a:avLst/>
              </a:prstGeom>
              <a:ln w="2857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Прямоугольник 18"/>
              <p:cNvSpPr/>
              <p:nvPr/>
            </p:nvSpPr>
            <p:spPr>
              <a:xfrm>
                <a:off x="553792" y="4327301"/>
                <a:ext cx="2987898" cy="80511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684931" y="4468246"/>
                <a:ext cx="272561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dirty="0" smtClean="0"/>
                  <a:t>Покажу похожее</a:t>
                </a:r>
                <a:endParaRPr lang="ru-RU" sz="2800" dirty="0"/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2419926" y="2973752"/>
                <a:ext cx="58702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800" dirty="0" smtClean="0"/>
                  <a:t>Да</a:t>
                </a:r>
                <a:endParaRPr lang="ru-RU" sz="2800" dirty="0"/>
              </a:p>
            </p:txBody>
          </p:sp>
        </p:grpSp>
        <p:cxnSp>
          <p:nvCxnSpPr>
            <p:cNvPr id="35" name="Прямая соединительная линия 34"/>
            <p:cNvCxnSpPr/>
            <p:nvPr/>
          </p:nvCxnSpPr>
          <p:spPr>
            <a:xfrm flipH="1" flipV="1">
              <a:off x="6985216" y="3496971"/>
              <a:ext cx="1357148" cy="1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 стрелкой 35"/>
            <p:cNvCxnSpPr/>
            <p:nvPr/>
          </p:nvCxnSpPr>
          <p:spPr>
            <a:xfrm>
              <a:off x="8327339" y="3496971"/>
              <a:ext cx="12879" cy="830328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Прямоугольник 37"/>
            <p:cNvSpPr/>
            <p:nvPr/>
          </p:nvSpPr>
          <p:spPr>
            <a:xfrm>
              <a:off x="6833390" y="4327299"/>
              <a:ext cx="2987898" cy="80511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7004616" y="4252800"/>
              <a:ext cx="2757165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800" dirty="0" smtClean="0"/>
                <a:t>Предложу что-то</a:t>
              </a:r>
            </a:p>
            <a:p>
              <a:pPr algn="ctr"/>
              <a:r>
                <a:rPr lang="ru-RU" sz="2800" dirty="0" smtClean="0"/>
                <a:t>другое</a:t>
              </a:r>
              <a:endParaRPr lang="ru-RU" sz="2800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301255" y="3033237"/>
              <a:ext cx="72507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/>
                <a:t>Нет</a:t>
              </a:r>
              <a:endParaRPr lang="ru-RU" sz="2800" dirty="0"/>
            </a:p>
          </p:txBody>
        </p:sp>
      </p:grpSp>
      <p:cxnSp>
        <p:nvCxnSpPr>
          <p:cNvPr id="10" name="Прямая соединительная линия 9"/>
          <p:cNvCxnSpPr>
            <a:stCxn id="19" idx="2"/>
          </p:cNvCxnSpPr>
          <p:nvPr/>
        </p:nvCxnSpPr>
        <p:spPr>
          <a:xfrm>
            <a:off x="1981676" y="5343976"/>
            <a:ext cx="0" cy="68333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287558" y="5343974"/>
            <a:ext cx="0" cy="68333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981676" y="6027311"/>
            <a:ext cx="630588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5122547" y="6027313"/>
            <a:ext cx="0" cy="68333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2351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1787A"/>
      </a:accent1>
      <a:accent2>
        <a:srgbClr val="FC9E17"/>
      </a:accent2>
      <a:accent3>
        <a:srgbClr val="A5A5A5"/>
      </a:accent3>
      <a:accent4>
        <a:srgbClr val="FFC000"/>
      </a:accent4>
      <a:accent5>
        <a:srgbClr val="00395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361</Words>
  <Application>Microsoft Office PowerPoint</Application>
  <PresentationFormat>Лист A4 (210x297 мм)</PresentationFormat>
  <Paragraphs>75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Урок «открытия» нового знания по информатике в 8 классе</vt:lpstr>
      <vt:lpstr>Презентация PowerPoint</vt:lpstr>
      <vt:lpstr>Вспомним!</vt:lpstr>
      <vt:lpstr>Давайте смоделируем!</vt:lpstr>
      <vt:lpstr>Ребус</vt:lpstr>
      <vt:lpstr>Алгоритмические конструкции: «следование» и «ветвление»</vt:lpstr>
      <vt:lpstr>Следование</vt:lpstr>
      <vt:lpstr>Задание</vt:lpstr>
      <vt:lpstr>Ветвление</vt:lpstr>
      <vt:lpstr>Полная форма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Microsoft Office User</dc:creator>
  <cp:lastModifiedBy>пк</cp:lastModifiedBy>
  <cp:revision>41</cp:revision>
  <dcterms:created xsi:type="dcterms:W3CDTF">2023-02-12T09:06:05Z</dcterms:created>
  <dcterms:modified xsi:type="dcterms:W3CDTF">2026-01-28T19:11:28Z</dcterms:modified>
</cp:coreProperties>
</file>