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90" r:id="rId4"/>
    <p:sldId id="288" r:id="rId5"/>
    <p:sldId id="289" r:id="rId6"/>
    <p:sldId id="297" r:id="rId7"/>
    <p:sldId id="292" r:id="rId8"/>
    <p:sldId id="293" r:id="rId9"/>
    <p:sldId id="294" r:id="rId10"/>
    <p:sldId id="295" r:id="rId11"/>
    <p:sldId id="279" r:id="rId12"/>
    <p:sldId id="280" r:id="rId13"/>
    <p:sldId id="283" r:id="rId14"/>
    <p:sldId id="282" r:id="rId15"/>
    <p:sldId id="284" r:id="rId16"/>
    <p:sldId id="286" r:id="rId17"/>
    <p:sldId id="285" r:id="rId18"/>
    <p:sldId id="281" r:id="rId19"/>
    <p:sldId id="287" r:id="rId20"/>
    <p:sldId id="291" r:id="rId21"/>
    <p:sldId id="296" r:id="rId22"/>
    <p:sldId id="25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0031"/>
    <a:srgbClr val="006F9D"/>
    <a:srgbClr val="2EA061"/>
    <a:srgbClr val="35C611"/>
    <a:srgbClr val="07E8F6"/>
    <a:srgbClr val="FFBE06"/>
    <a:srgbClr val="A167A4"/>
    <a:srgbClr val="1F5480"/>
    <a:srgbClr val="2A2F4D"/>
    <a:srgbClr val="2E2C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4" d="100"/>
          <a:sy n="64" d="100"/>
        </p:scale>
        <p:origin x="-1590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" y="366"/>
            <a:ext cx="9143024" cy="685726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2169571"/>
            <a:ext cx="5074920" cy="2387600"/>
          </a:xfrm>
        </p:spPr>
        <p:txBody>
          <a:bodyPr anchor="ctr">
            <a:normAutofit/>
          </a:bodyPr>
          <a:lstStyle/>
          <a:p>
            <a:pPr algn="l"/>
            <a:r>
              <a:rPr lang="ru-RU" sz="32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Способы взаимодействия педагогов с родителями в творческой гостиной.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8024" y="4967741"/>
            <a:ext cx="6672648" cy="847898"/>
          </a:xfrm>
        </p:spPr>
        <p:txBody>
          <a:bodyPr>
            <a:normAutofit lnSpcReduction="10000"/>
          </a:bodyPr>
          <a:lstStyle/>
          <a:p>
            <a:r>
              <a:rPr lang="ru-RU" sz="2600" dirty="0" err="1" smtClean="0">
                <a:solidFill>
                  <a:srgbClr val="006F9D"/>
                </a:solidFill>
              </a:rPr>
              <a:t>Козыкова</a:t>
            </a:r>
            <a:r>
              <a:rPr lang="ru-RU" sz="2600" dirty="0" smtClean="0">
                <a:solidFill>
                  <a:srgbClr val="006F9D"/>
                </a:solidFill>
              </a:rPr>
              <a:t> Татьяна Владимировна,</a:t>
            </a:r>
            <a:r>
              <a:rPr lang="ru-RU" sz="2800" dirty="0">
                <a:solidFill>
                  <a:srgbClr val="006F9D"/>
                </a:solidFill>
              </a:rPr>
              <a:t> воспитатель</a:t>
            </a:r>
            <a:r>
              <a:rPr lang="ru-RU" sz="2600" dirty="0" smtClean="0">
                <a:solidFill>
                  <a:srgbClr val="006F9D"/>
                </a:solidFill>
              </a:rPr>
              <a:t> </a:t>
            </a:r>
            <a:endParaRPr lang="ru-RU" sz="2600" dirty="0">
              <a:solidFill>
                <a:srgbClr val="006F9D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903" y="630863"/>
            <a:ext cx="86643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МБДОУ Ермаковский детский сад № 2 комбинированного вида «Родничок»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03" y="2252749"/>
            <a:ext cx="8204885" cy="43891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 соответствии с новыми требованиями роль родителей в реализации ФГОС ДО возрастает как на уровне каждого ДОУ, так и на уровне муниципальной системы дошкольного образования в целом. Задачи, стоящие сегодня перед системой образования, повышают ответственность родителей за результативность учебно-воспитательного процесса в каждом ДОУ, так как именно родительская общественность непосредственно заинтересована в повышении качества образования и развития своих детей. [ФГОС ДО ч. I п. 1.6 п. п. 9]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92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083" y="2183971"/>
            <a:ext cx="78867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важных условий реализации Программы нашего ДОУ является совместное с родителями воспитание и развитие дошкольников, вовлечение родителей в образовательный процесс дошкольного учреждения. В основу реализации работы с семьёй заложены следующие принципы:</a:t>
            </a: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партнёрство родителей и педагогов в воспитании и обучении детей;</a:t>
            </a: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единое понимание педагогами и родителями целей и задач воспитания и обучения;</a:t>
            </a: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помощь, уважение и доверие к ребёнку со стороны педагогов и родителей;</a:t>
            </a: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постоянный анализ процесса взаимодействия семьи и ДОУ, его промежуточных  и конечных результатов.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907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Цель</a:t>
            </a:r>
            <a:r>
              <a:rPr lang="ru-RU" dirty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228" y="2183971"/>
            <a:ext cx="37910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вовлечь родителей в образовательный процесс и сделать их полноценными участниками, которые могут вносить свой вклад в формирование личности ребенка.</a:t>
            </a:r>
          </a:p>
        </p:txBody>
      </p:sp>
      <p:pic>
        <p:nvPicPr>
          <p:cNvPr id="1026" name="Picture 2" descr="C:\Users\user\Desktop\родители\Новая папка\IMG-20250401-WA03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404" y="1891884"/>
            <a:ext cx="3570470" cy="476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28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8077" y="674045"/>
            <a:ext cx="7886700" cy="1325563"/>
          </a:xfrm>
        </p:spPr>
        <p:txBody>
          <a:bodyPr>
            <a:normAutofit/>
          </a:bodyPr>
          <a:lstStyle/>
          <a:p>
            <a:r>
              <a:rPr lang="ru-RU" dirty="0"/>
              <a:t> </a:t>
            </a:r>
            <a:r>
              <a:rPr lang="ru-RU" b="1" dirty="0" smtClean="0">
                <a:solidFill>
                  <a:schemeClr val="bg1"/>
                </a:solidFill>
              </a:rPr>
              <a:t>Задачи</a:t>
            </a:r>
            <a:r>
              <a:rPr lang="ru-RU" b="1" dirty="0">
                <a:solidFill>
                  <a:schemeClr val="bg1"/>
                </a:solidFill>
              </a:rPr>
              <a:t>: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223" y="2183971"/>
            <a:ext cx="7886700" cy="4351338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уважения к детству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родительству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взаимодействие с родителями для изучения их семейной микросреды;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повышение и содействие общей культуры семьи и психолого-педагогической компетентности родителей;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оказание практической и теоретической помощи родителям воспитанников через трансляцию основ теоретических знаний и формирование умений и навыков практической работы с детьми;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с родителями различных форм сотрудничества и совместного творчества, исходя из индивидуально-дифференцированного подхода к семьям.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296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Основные принципы организации работы с семьей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886" y="2320300"/>
            <a:ext cx="7886700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Открытость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детского сада для семьи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(каждому родителю обеспечивается возможность знать и видеть как живёт и развивается его ребёнок);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Сотрудничество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педагогов и родителей в воспитании детей;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активной развивающей среды, обеспечивающей единые подходы к развитию личности в семье и детском коллективе;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Диагностика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общих и частных проблем в воспитании и развитии ребёнка.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267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158" y="72256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>
                <a:solidFill>
                  <a:schemeClr val="bg1"/>
                </a:solidFill>
              </a:rPr>
              <a:t>Творческие гостиные являются наиболее эффективной, на наш взгляд, формой взаимодействия с родителями.</a:t>
            </a:r>
            <a:br>
              <a:rPr lang="ru-RU" sz="3100" dirty="0">
                <a:solidFill>
                  <a:schemeClr val="bg1"/>
                </a:solidFill>
              </a:rPr>
            </a:br>
            <a:endParaRPr lang="ru-RU" sz="31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1231" y="795334"/>
            <a:ext cx="4880920" cy="5661070"/>
          </a:xfrm>
        </p:spPr>
        <p:txBody>
          <a:bodyPr/>
          <a:lstStyle/>
          <a:p>
            <a:pPr marL="0" indent="0" algn="ctr">
              <a:buNone/>
            </a:pPr>
            <a:endParaRPr lang="ru-RU" b="1" u="sng" dirty="0" smtClean="0"/>
          </a:p>
          <a:p>
            <a:pPr marL="0" indent="0" algn="ctr">
              <a:buNone/>
            </a:pPr>
            <a:endParaRPr lang="ru-RU" b="1" u="sng" dirty="0"/>
          </a:p>
          <a:p>
            <a:pPr marL="0" indent="0" algn="ctr">
              <a:buNone/>
            </a:pPr>
            <a:endParaRPr lang="ru-RU" b="1" u="sng" dirty="0" smtClean="0"/>
          </a:p>
          <a:p>
            <a:pPr marL="0" indent="0" algn="ctr">
              <a:buNone/>
            </a:pPr>
            <a:r>
              <a:rPr lang="ru-RU" b="1" u="sng" dirty="0" smtClean="0"/>
              <a:t>Модель </a:t>
            </a:r>
            <a:r>
              <a:rPr lang="ru-RU" b="1" u="sng" dirty="0"/>
              <a:t>взаимодействия</a:t>
            </a:r>
          </a:p>
        </p:txBody>
      </p:sp>
      <p:pic>
        <p:nvPicPr>
          <p:cNvPr id="1026" name="Picture 2" descr="C:\Users\user\Desktop\родители\Новая папка\20241120_1641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71" y="2048129"/>
            <a:ext cx="3306206" cy="440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7" r="25795" b="10640"/>
          <a:stretch/>
        </p:blipFill>
        <p:spPr bwMode="auto">
          <a:xfrm>
            <a:off x="4930346" y="2936307"/>
            <a:ext cx="3361038" cy="352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62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Цели цикла встреч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446637"/>
            <a:ext cx="7886700" cy="3730325"/>
          </a:xfrm>
        </p:spPr>
        <p:txBody>
          <a:bodyPr>
            <a:normAutofit/>
          </a:bodyPr>
          <a:lstStyle/>
          <a:p>
            <a:pPr marL="342900" lvl="0" indent="-342900" defTabSz="457200">
              <a:lnSpc>
                <a:spcPct val="100000"/>
              </a:lnSpc>
              <a:buClr>
                <a:srgbClr val="90C226"/>
              </a:buClr>
              <a:buSzPct val="80000"/>
              <a:buFont typeface="Wingdings" panose="05000000000000000000" pitchFamily="2" charset="2"/>
              <a:buChar char="q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Оптимизация детско-родительских отношений; 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defTabSz="457200">
              <a:lnSpc>
                <a:spcPct val="100000"/>
              </a:lnSpc>
              <a:buClr>
                <a:srgbClr val="90C226"/>
              </a:buClr>
              <a:buSzPct val="80000"/>
              <a:buFont typeface="Wingdings" panose="05000000000000000000" pitchFamily="2" charset="2"/>
              <a:buChar char="q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Гармонизация межличностных отношений в семьях; 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defTabSz="457200">
              <a:lnSpc>
                <a:spcPct val="100000"/>
              </a:lnSpc>
              <a:buClr>
                <a:srgbClr val="90C226"/>
              </a:buClr>
              <a:buSzPct val="80000"/>
              <a:buFont typeface="Wingdings" panose="05000000000000000000" pitchFamily="2" charset="2"/>
              <a:buChar char="q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Формирование позиции «любящего взрослого» </a:t>
            </a:r>
          </a:p>
        </p:txBody>
      </p:sp>
    </p:spTree>
    <p:extLst>
      <p:ext uri="{BB962C8B-B14F-4D97-AF65-F5344CB8AC3E}">
        <p14:creationId xmlns:p14="http://schemas.microsoft.com/office/powerpoint/2010/main" val="77166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Тематика творческих встреч: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270" y="2215369"/>
            <a:ext cx="5491538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32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СТУКТУРА ВСТРЕЧИ: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52" y="1710811"/>
            <a:ext cx="8242343" cy="472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52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«Весна идет-весне дорогу!»</a:t>
            </a:r>
            <a:endParaRPr lang="ru-RU" dirty="0"/>
          </a:p>
        </p:txBody>
      </p:sp>
      <p:pic>
        <p:nvPicPr>
          <p:cNvPr id="1026" name="Picture 2" descr="C:\Users\user\Desktop\родители\Новая папка\20230323_1629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08" y="1680519"/>
            <a:ext cx="2828925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родители\Новая папка\20230323_164002_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1" y="1680520"/>
            <a:ext cx="2828925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родители\Новая папка\20230323_16343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310" y="1680520"/>
            <a:ext cx="2817836" cy="500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007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Выставка рисунков о весне</a:t>
            </a:r>
            <a:endParaRPr lang="ru-RU" dirty="0"/>
          </a:p>
        </p:txBody>
      </p:sp>
      <p:pic>
        <p:nvPicPr>
          <p:cNvPr id="2050" name="Picture 2" descr="C:\Users\user\Desktop\родители\Новая папка\20230323_1715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05232"/>
            <a:ext cx="9160477" cy="515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96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«Аисты»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user\Desktop\родители\Новая папка\20240321_164847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990"/>
            <a:ext cx="2954036" cy="525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родители\Новая папка\20240321_1654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743" y="1488991"/>
            <a:ext cx="2954037" cy="525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родители\Новая папка\20240321_1656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934" y="1488991"/>
            <a:ext cx="2954036" cy="525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26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user\Desktop\родители\Новая папка\20240321_1656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177" y="2095242"/>
            <a:ext cx="2299806" cy="408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родители\Новая папка\20240321_17125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68"/>
          <a:stretch/>
        </p:blipFill>
        <p:spPr bwMode="auto">
          <a:xfrm>
            <a:off x="224853" y="1876708"/>
            <a:ext cx="3126123" cy="452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родители\Новая папка\20240321_1712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497" y="1876708"/>
            <a:ext cx="2545657" cy="452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28650" y="1825625"/>
            <a:ext cx="7041807" cy="142724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10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родители\Новая папка\20240321_1712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37" y="1445739"/>
            <a:ext cx="2988790" cy="531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66" y="1445740"/>
            <a:ext cx="3837794" cy="538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71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«Теремок»- на новый лад.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user\Desktop\родители\Новая папка\20241129_1638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1" b="49730"/>
          <a:stretch/>
        </p:blipFill>
        <p:spPr bwMode="auto">
          <a:xfrm>
            <a:off x="146737" y="1767015"/>
            <a:ext cx="5143500" cy="268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родители\Новая папка\20241129_1634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16" b="45315"/>
          <a:stretch/>
        </p:blipFill>
        <p:spPr bwMode="auto">
          <a:xfrm>
            <a:off x="3903190" y="4028302"/>
            <a:ext cx="5143500" cy="263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69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родители\Новая папка\20241129_16452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2"/>
          <a:stretch/>
        </p:blipFill>
        <p:spPr bwMode="auto">
          <a:xfrm>
            <a:off x="654908" y="1801792"/>
            <a:ext cx="7797113" cy="492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40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«Осенние пейзажи».</a:t>
            </a:r>
            <a:endParaRPr lang="ru-RU" dirty="0"/>
          </a:p>
        </p:txBody>
      </p:sp>
      <p:pic>
        <p:nvPicPr>
          <p:cNvPr id="3074" name="Picture 2" descr="C:\Users\user\Desktop\родители\Новая папка\20241120_16430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3"/>
          <a:stretch/>
        </p:blipFill>
        <p:spPr bwMode="auto">
          <a:xfrm>
            <a:off x="593123" y="1581664"/>
            <a:ext cx="7797115" cy="5276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17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родители\Новая папка\IMG-20250401-WA03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0523"/>
            <a:ext cx="4275438" cy="320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родители\Новая папка\IMG-20250401-WA02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95" b="13991"/>
          <a:stretch/>
        </p:blipFill>
        <p:spPr bwMode="auto">
          <a:xfrm>
            <a:off x="0" y="4065373"/>
            <a:ext cx="4920052" cy="226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родители\Новая папка\IMG-20250401-WA02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390" y="556053"/>
            <a:ext cx="4660042" cy="621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37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438" y="636975"/>
            <a:ext cx="8194076" cy="1325563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В </a:t>
            </a:r>
            <a:r>
              <a:rPr lang="ru-RU" sz="3600" b="1" dirty="0">
                <a:solidFill>
                  <a:schemeClr val="bg1"/>
                </a:solidFill>
              </a:rPr>
              <a:t>процессе совместной  деятельности педагогов и родителей происходит</a:t>
            </a:r>
            <a:r>
              <a:rPr lang="ru-RU" dirty="0">
                <a:solidFill>
                  <a:schemeClr val="bg1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Развитие совместного общения взрослых и детей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Сплочение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родителей и педагогов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позиции родителя как непосредственного участника образовательного процесса.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645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892" y="1990517"/>
            <a:ext cx="8484433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Чем выше уровень компетентности родителей и их заинтересованности во  взаимодействии с ДОУ, тем выше уровень качества воспитания и образования детей, а грамотно построенная система активных 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эффективных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 работы с родителями,   приведет к улучшению качества сотрудничества ДОУ и семьи и сплотит родителей и педагогов, будет способствовать   достижению таких важнейших целей, как: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Стимулирование заинтересованности родителей к участию в  образовательно- воспитательном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процессе.</a:t>
            </a: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Повышение уровня активности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родителей.</a:t>
            </a:r>
          </a:p>
          <a:p>
            <a:pPr marL="0" lvl="0" indent="0"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Развитие навыков анализа и рефлексии своей воспитательной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системы.</a:t>
            </a:r>
          </a:p>
          <a:p>
            <a:pPr marL="0" lvl="0" indent="0"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Развитие стремления к сотрудничеству, 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эмпатии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None/>
            </a:pP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69963" y="698888"/>
            <a:ext cx="5725715" cy="8962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Результат работы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012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Group 7"/>
          <p:cNvGrpSpPr>
            <a:grpSpLocks/>
          </p:cNvGrpSpPr>
          <p:nvPr/>
        </p:nvGrpSpPr>
        <p:grpSpPr bwMode="auto">
          <a:xfrm>
            <a:off x="300760" y="2329449"/>
            <a:ext cx="8635466" cy="1827673"/>
            <a:chOff x="974" y="1998"/>
            <a:chExt cx="9325" cy="672"/>
          </a:xfrm>
        </p:grpSpPr>
        <p:sp>
          <p:nvSpPr>
            <p:cNvPr id="87" name="Line 8"/>
            <p:cNvSpPr>
              <a:spLocks noChangeShapeType="1"/>
            </p:cNvSpPr>
            <p:nvPr/>
          </p:nvSpPr>
          <p:spPr bwMode="gray">
            <a:xfrm>
              <a:off x="1426" y="267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" name="Rectangle 9"/>
            <p:cNvSpPr>
              <a:spLocks noChangeArrowheads="1"/>
            </p:cNvSpPr>
            <p:nvPr/>
          </p:nvSpPr>
          <p:spPr bwMode="gray">
            <a:xfrm rot="3419336">
              <a:off x="1142" y="1831"/>
              <a:ext cx="308" cy="644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9" name="Text Box 10"/>
            <p:cNvSpPr txBox="1">
              <a:spLocks noChangeArrowheads="1"/>
            </p:cNvSpPr>
            <p:nvPr/>
          </p:nvSpPr>
          <p:spPr bwMode="gray">
            <a:xfrm>
              <a:off x="2016" y="1998"/>
              <a:ext cx="8283" cy="6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16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Семья и детский сад – два воспитательных феномена, каждый из которых по-своему дает ребенку социальный опыт, но только в сочетании друг с другом они создают оптимальные условия для вхождения маленького человека в большой мир. Чтобы этого добиться, необходимо объединение сил и сотрудничество.  Это длительный процесс, долгий и кропотливый труд, требующий терпеливого</a:t>
              </a:r>
              <a:r>
                <a:rPr lang="ru-RU" sz="1600" dirty="0">
                  <a:solidFill>
                    <a:srgbClr val="90C226"/>
                  </a:solidFill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16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неуклонного следования выбранной цели. Ведь у нас одна цель – воспитывать будущих созидателей жизни. </a:t>
              </a:r>
              <a:endParaRPr lang="ru-RU" sz="1600" dirty="0"/>
            </a:p>
          </p:txBody>
        </p:sp>
        <p:sp>
          <p:nvSpPr>
            <p:cNvPr id="90" name="Text Box 11"/>
            <p:cNvSpPr txBox="1">
              <a:spLocks noChangeArrowheads="1"/>
            </p:cNvSpPr>
            <p:nvPr/>
          </p:nvSpPr>
          <p:spPr bwMode="gray">
            <a:xfrm>
              <a:off x="1212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91" name="Group 12"/>
          <p:cNvGrpSpPr>
            <a:grpSpLocks/>
          </p:cNvGrpSpPr>
          <p:nvPr/>
        </p:nvGrpSpPr>
        <p:grpSpPr bwMode="auto">
          <a:xfrm>
            <a:off x="364078" y="4811994"/>
            <a:ext cx="6046281" cy="983734"/>
            <a:chOff x="1042" y="2606"/>
            <a:chExt cx="3422" cy="384"/>
          </a:xfrm>
        </p:grpSpPr>
        <p:sp>
          <p:nvSpPr>
            <p:cNvPr id="92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" name="Rectangle 14"/>
            <p:cNvSpPr>
              <a:spLocks noChangeArrowheads="1"/>
            </p:cNvSpPr>
            <p:nvPr/>
          </p:nvSpPr>
          <p:spPr bwMode="gray">
            <a:xfrm rot="3419336">
              <a:off x="1055" y="2593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95" name="Text Box 16"/>
            <p:cNvSpPr txBox="1">
              <a:spLocks noChangeArrowheads="1"/>
            </p:cNvSpPr>
            <p:nvPr/>
          </p:nvSpPr>
          <p:spPr bwMode="gray">
            <a:xfrm>
              <a:off x="1145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2</a:t>
              </a:r>
            </a:p>
          </p:txBody>
        </p:sp>
      </p:grpSp>
      <p:sp>
        <p:nvSpPr>
          <p:cNvPr id="28" name="Text Box 10"/>
          <p:cNvSpPr txBox="1">
            <a:spLocks noChangeArrowheads="1"/>
          </p:cNvSpPr>
          <p:nvPr/>
        </p:nvSpPr>
        <p:spPr bwMode="gray">
          <a:xfrm>
            <a:off x="1456925" y="4721707"/>
            <a:ext cx="728808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“Творческие гостиные” способствует формированию у родителей потребности в частом общении с детьми, повышению педагогических знаний у родителей, помогают им осознать важность дошкольного периода детства, как базовой ступени развития личности ребенка.</a:t>
            </a:r>
          </a:p>
        </p:txBody>
      </p: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Вывод: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6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527069"/>
            <a:ext cx="7886700" cy="364989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128" y="3173517"/>
            <a:ext cx="4572000" cy="309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11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553</Words>
  <Application>Microsoft Office PowerPoint</Application>
  <PresentationFormat>Экран (4:3)</PresentationFormat>
  <Paragraphs>65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Способы взаимодействия педагогов с родителями в творческой гостиной.</vt:lpstr>
      <vt:lpstr>Актуальность</vt:lpstr>
      <vt:lpstr>Презентация PowerPoint</vt:lpstr>
      <vt:lpstr>Цель:</vt:lpstr>
      <vt:lpstr> Задачи: </vt:lpstr>
      <vt:lpstr>Основные принципы организации работы с семьей</vt:lpstr>
      <vt:lpstr>Творческие гостиные являются наиболее эффективной, на наш взгляд, формой взаимодействия с родителями. </vt:lpstr>
      <vt:lpstr>Цели цикла встреч</vt:lpstr>
      <vt:lpstr>Тематика творческих встреч:</vt:lpstr>
      <vt:lpstr>СТУКТУРА ВСТРЕЧИ:</vt:lpstr>
      <vt:lpstr>«Весна идет-весне дорогу!»</vt:lpstr>
      <vt:lpstr>Выставка рисунков о весне</vt:lpstr>
      <vt:lpstr>                     «Аисты»</vt:lpstr>
      <vt:lpstr>Презентация PowerPoint</vt:lpstr>
      <vt:lpstr>Презентация PowerPoint</vt:lpstr>
      <vt:lpstr>«Теремок»- на новый лад.</vt:lpstr>
      <vt:lpstr>Презентация PowerPoint</vt:lpstr>
      <vt:lpstr>            «Осенние пейзажи».</vt:lpstr>
      <vt:lpstr>Презентация PowerPoint</vt:lpstr>
      <vt:lpstr>В процессе совместной  деятельности педагогов и родителей происходит: </vt:lpstr>
      <vt:lpstr>Презентация PowerPoint</vt:lpstr>
      <vt:lpstr>Вывод: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AdMin</cp:lastModifiedBy>
  <cp:revision>77</cp:revision>
  <dcterms:created xsi:type="dcterms:W3CDTF">2018-09-04T12:10:47Z</dcterms:created>
  <dcterms:modified xsi:type="dcterms:W3CDTF">2025-04-13T15:39:57Z</dcterms:modified>
</cp:coreProperties>
</file>