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44" y="-4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4402-3E07-48EC-A7E7-5EF5C67838CB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0B09-9468-4547-BBB3-F58FDCFCDD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353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4402-3E07-48EC-A7E7-5EF5C67838CB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0B09-9468-4547-BBB3-F58FDCFCDD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6626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4402-3E07-48EC-A7E7-5EF5C67838CB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0B09-9468-4547-BBB3-F58FDCFCDD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02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4402-3E07-48EC-A7E7-5EF5C67838CB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0B09-9468-4547-BBB3-F58FDCFCDD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109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4402-3E07-48EC-A7E7-5EF5C67838CB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0B09-9468-4547-BBB3-F58FDCFCDD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5939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4402-3E07-48EC-A7E7-5EF5C67838CB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0B09-9468-4547-BBB3-F58FDCFCDD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766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4402-3E07-48EC-A7E7-5EF5C67838CB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0B09-9468-4547-BBB3-F58FDCFCDD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815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4402-3E07-48EC-A7E7-5EF5C67838CB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0B09-9468-4547-BBB3-F58FDCFCDD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337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4402-3E07-48EC-A7E7-5EF5C67838CB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0B09-9468-4547-BBB3-F58FDCFCDD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638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4402-3E07-48EC-A7E7-5EF5C67838CB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0B09-9468-4547-BBB3-F58FDCFCDD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003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4402-3E07-48EC-A7E7-5EF5C67838CB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0B09-9468-4547-BBB3-F58FDCFCDD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87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AB4402-3E07-48EC-A7E7-5EF5C67838CB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9F0B09-9468-4547-BBB3-F58FDCFCDD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573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11" Type="http://schemas.openxmlformats.org/officeDocument/2006/relationships/image" Target="../media/image7.jpeg"/><Relationship Id="rId5" Type="http://schemas.openxmlformats.org/officeDocument/2006/relationships/image" Target="../media/image3.png"/><Relationship Id="rId10" Type="http://schemas.openxmlformats.org/officeDocument/2006/relationships/image" Target="../media/image6.gif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8.png"/><Relationship Id="rId7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microsoft.com/office/2007/relationships/hdphoto" Target="../media/hdphoto5.wdp"/><Relationship Id="rId11" Type="http://schemas.microsoft.com/office/2007/relationships/hdphoto" Target="../media/hdphoto6.wdp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microsoft.com/office/2007/relationships/hdphoto" Target="../media/hdphoto4.wdp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microsoft.com/office/2007/relationships/hdphoto" Target="../media/hdphoto11.wdp"/><Relationship Id="rId18" Type="http://schemas.microsoft.com/office/2007/relationships/hdphoto" Target="../media/hdphoto5.wdp"/><Relationship Id="rId3" Type="http://schemas.openxmlformats.org/officeDocument/2006/relationships/image" Target="../media/image15.png"/><Relationship Id="rId21" Type="http://schemas.openxmlformats.org/officeDocument/2006/relationships/image" Target="../media/image24.png"/><Relationship Id="rId7" Type="http://schemas.openxmlformats.org/officeDocument/2006/relationships/image" Target="../media/image17.png"/><Relationship Id="rId12" Type="http://schemas.openxmlformats.org/officeDocument/2006/relationships/image" Target="../media/image20.png"/><Relationship Id="rId17" Type="http://schemas.openxmlformats.org/officeDocument/2006/relationships/image" Target="../media/image9.png"/><Relationship Id="rId25" Type="http://schemas.microsoft.com/office/2007/relationships/hdphoto" Target="../media/hdphoto13.wdp"/><Relationship Id="rId2" Type="http://schemas.openxmlformats.org/officeDocument/2006/relationships/image" Target="../media/image14.jpeg"/><Relationship Id="rId16" Type="http://schemas.openxmlformats.org/officeDocument/2006/relationships/image" Target="../media/image23.png"/><Relationship Id="rId20" Type="http://schemas.microsoft.com/office/2007/relationships/hdphoto" Target="../media/hdphoto4.wdp"/><Relationship Id="rId1" Type="http://schemas.openxmlformats.org/officeDocument/2006/relationships/slideLayout" Target="../slideLayouts/slideLayout6.xml"/><Relationship Id="rId6" Type="http://schemas.microsoft.com/office/2007/relationships/hdphoto" Target="../media/hdphoto8.wdp"/><Relationship Id="rId11" Type="http://schemas.openxmlformats.org/officeDocument/2006/relationships/image" Target="../media/image19.gif"/><Relationship Id="rId24" Type="http://schemas.openxmlformats.org/officeDocument/2006/relationships/image" Target="../media/image26.png"/><Relationship Id="rId5" Type="http://schemas.openxmlformats.org/officeDocument/2006/relationships/image" Target="../media/image16.png"/><Relationship Id="rId15" Type="http://schemas.openxmlformats.org/officeDocument/2006/relationships/image" Target="../media/image22.jpeg"/><Relationship Id="rId23" Type="http://schemas.openxmlformats.org/officeDocument/2006/relationships/image" Target="../media/image25.png"/><Relationship Id="rId10" Type="http://schemas.microsoft.com/office/2007/relationships/hdphoto" Target="../media/hdphoto10.wdp"/><Relationship Id="rId19" Type="http://schemas.openxmlformats.org/officeDocument/2006/relationships/image" Target="../media/image8.png"/><Relationship Id="rId4" Type="http://schemas.microsoft.com/office/2007/relationships/hdphoto" Target="../media/hdphoto7.wdp"/><Relationship Id="rId9" Type="http://schemas.openxmlformats.org/officeDocument/2006/relationships/image" Target="../media/image18.png"/><Relationship Id="rId14" Type="http://schemas.openxmlformats.org/officeDocument/2006/relationships/image" Target="../media/image21.gif"/><Relationship Id="rId22" Type="http://schemas.microsoft.com/office/2007/relationships/hdphoto" Target="../media/hdphoto12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4.wdp"/><Relationship Id="rId13" Type="http://schemas.openxmlformats.org/officeDocument/2006/relationships/image" Target="../media/image31.png"/><Relationship Id="rId18" Type="http://schemas.microsoft.com/office/2007/relationships/hdphoto" Target="../media/hdphoto18.wdp"/><Relationship Id="rId3" Type="http://schemas.microsoft.com/office/2007/relationships/media" Target="../media/media2.mp3"/><Relationship Id="rId21" Type="http://schemas.openxmlformats.org/officeDocument/2006/relationships/image" Target="../media/image4.png"/><Relationship Id="rId7" Type="http://schemas.openxmlformats.org/officeDocument/2006/relationships/image" Target="../media/image28.png"/><Relationship Id="rId12" Type="http://schemas.microsoft.com/office/2007/relationships/hdphoto" Target="../media/hdphoto16.wdp"/><Relationship Id="rId17" Type="http://schemas.openxmlformats.org/officeDocument/2006/relationships/image" Target="../media/image34.png"/><Relationship Id="rId2" Type="http://schemas.openxmlformats.org/officeDocument/2006/relationships/audio" Target="../media/media1.mp3"/><Relationship Id="rId16" Type="http://schemas.openxmlformats.org/officeDocument/2006/relationships/image" Target="../media/image33.png"/><Relationship Id="rId20" Type="http://schemas.microsoft.com/office/2007/relationships/hdphoto" Target="../media/hdphoto4.wdp"/><Relationship Id="rId1" Type="http://schemas.microsoft.com/office/2007/relationships/media" Target="../media/media1.mp3"/><Relationship Id="rId6" Type="http://schemas.openxmlformats.org/officeDocument/2006/relationships/image" Target="../media/image27.jpeg"/><Relationship Id="rId11" Type="http://schemas.openxmlformats.org/officeDocument/2006/relationships/image" Target="../media/image30.png"/><Relationship Id="rId24" Type="http://schemas.microsoft.com/office/2007/relationships/hdphoto" Target="../media/hdphoto19.wdp"/><Relationship Id="rId5" Type="http://schemas.openxmlformats.org/officeDocument/2006/relationships/slideLayout" Target="../slideLayouts/slideLayout6.xml"/><Relationship Id="rId15" Type="http://schemas.openxmlformats.org/officeDocument/2006/relationships/image" Target="../media/image32.png"/><Relationship Id="rId23" Type="http://schemas.openxmlformats.org/officeDocument/2006/relationships/image" Target="../media/image35.png"/><Relationship Id="rId10" Type="http://schemas.microsoft.com/office/2007/relationships/hdphoto" Target="../media/hdphoto15.wdp"/><Relationship Id="rId19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image" Target="../media/image29.png"/><Relationship Id="rId14" Type="http://schemas.microsoft.com/office/2007/relationships/hdphoto" Target="../media/hdphoto17.wdp"/><Relationship Id="rId22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3" Type="http://schemas.openxmlformats.org/officeDocument/2006/relationships/image" Target="../media/image36.png"/><Relationship Id="rId7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1.wdp"/><Relationship Id="rId5" Type="http://schemas.openxmlformats.org/officeDocument/2006/relationships/image" Target="../media/image37.png"/><Relationship Id="rId10" Type="http://schemas.microsoft.com/office/2007/relationships/hdphoto" Target="../media/hdphoto23.wdp"/><Relationship Id="rId4" Type="http://schemas.microsoft.com/office/2007/relationships/hdphoto" Target="../media/hdphoto20.wdp"/><Relationship Id="rId9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24.wdp"/><Relationship Id="rId5" Type="http://schemas.openxmlformats.org/officeDocument/2006/relationships/image" Target="../media/image40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5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3.pn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2160239"/>
          </a:xfrm>
        </p:spPr>
        <p:txBody>
          <a:bodyPr>
            <a:normAutofit fontScale="90000"/>
          </a:bodyPr>
          <a:lstStyle/>
          <a:p>
            <a:r>
              <a:rPr lang="ru-RU" sz="7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7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7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Звуки </a:t>
            </a:r>
            <a:r>
              <a:rPr lang="en-US" sz="7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7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З-ЗЬ</a:t>
            </a:r>
            <a:r>
              <a:rPr lang="en-US" sz="7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7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7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7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Буква </a:t>
            </a:r>
            <a:r>
              <a:rPr lang="ru-RU" sz="7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7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7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sz="2400" dirty="0" smtClean="0">
              <a:solidFill>
                <a:prstClr val="black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ru-RU" sz="2400" dirty="0">
              <a:solidFill>
                <a:prstClr val="black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ru-RU" sz="2400" dirty="0" smtClean="0">
              <a:solidFill>
                <a:prstClr val="black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ru-RU" sz="2400" dirty="0">
              <a:solidFill>
                <a:prstClr val="black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Выполнила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: учитель-логопед </a:t>
            </a:r>
            <a:r>
              <a:rPr lang="ru-RU" sz="2400" dirty="0" err="1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Пилимонова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Е.А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415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Какой одинаковый звук в этих словах вы услышали?</a:t>
            </a:r>
            <a:endParaRPr lang="ru-RU" dirty="0"/>
          </a:p>
        </p:txBody>
      </p:sp>
      <p:pic>
        <p:nvPicPr>
          <p:cNvPr id="1026" name="Picture 2" descr="https://i.pinimg.com/originals/5d/fe/f8/5dfef8ae59f3984b7bea641c2c04b5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9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167319"/>
            <a:ext cx="3206949" cy="456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 descr="Z2237 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7495" y="1556792"/>
            <a:ext cx="1696829" cy="1407850"/>
          </a:xfrm>
          <a:prstGeom prst="rect">
            <a:avLst/>
          </a:prstGeom>
          <a:noFill/>
        </p:spPr>
      </p:pic>
      <p:grpSp>
        <p:nvGrpSpPr>
          <p:cNvPr id="14" name="Group 10"/>
          <p:cNvGrpSpPr>
            <a:grpSpLocks/>
          </p:cNvGrpSpPr>
          <p:nvPr/>
        </p:nvGrpSpPr>
        <p:grpSpPr bwMode="auto">
          <a:xfrm>
            <a:off x="827584" y="3884177"/>
            <a:ext cx="1851615" cy="1600492"/>
            <a:chOff x="2573" y="1660"/>
            <a:chExt cx="2389" cy="2436"/>
          </a:xfrm>
        </p:grpSpPr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2687" y="1976"/>
              <a:ext cx="2140" cy="1612"/>
            </a:xfrm>
            <a:custGeom>
              <a:avLst/>
              <a:gdLst/>
              <a:ahLst/>
              <a:cxnLst>
                <a:cxn ang="0">
                  <a:pos x="70" y="45"/>
                </a:cxn>
                <a:cxn ang="0">
                  <a:pos x="201" y="148"/>
                </a:cxn>
                <a:cxn ang="0">
                  <a:pos x="300" y="308"/>
                </a:cxn>
                <a:cxn ang="0">
                  <a:pos x="345" y="484"/>
                </a:cxn>
                <a:cxn ang="0">
                  <a:pos x="447" y="558"/>
                </a:cxn>
                <a:cxn ang="0">
                  <a:pos x="664" y="640"/>
                </a:cxn>
                <a:cxn ang="0">
                  <a:pos x="841" y="800"/>
                </a:cxn>
                <a:cxn ang="0">
                  <a:pos x="939" y="984"/>
                </a:cxn>
                <a:cxn ang="0">
                  <a:pos x="1009" y="1054"/>
                </a:cxn>
                <a:cxn ang="0">
                  <a:pos x="1197" y="1075"/>
                </a:cxn>
                <a:cxn ang="0">
                  <a:pos x="1398" y="1161"/>
                </a:cxn>
                <a:cxn ang="0">
                  <a:pos x="1533" y="1321"/>
                </a:cxn>
                <a:cxn ang="0">
                  <a:pos x="1631" y="1403"/>
                </a:cxn>
                <a:cxn ang="0">
                  <a:pos x="1816" y="1403"/>
                </a:cxn>
                <a:cxn ang="0">
                  <a:pos x="1992" y="1460"/>
                </a:cxn>
                <a:cxn ang="0">
                  <a:pos x="2111" y="1554"/>
                </a:cxn>
                <a:cxn ang="0">
                  <a:pos x="2140" y="1509"/>
                </a:cxn>
                <a:cxn ang="0">
                  <a:pos x="2082" y="1271"/>
                </a:cxn>
                <a:cxn ang="0">
                  <a:pos x="1939" y="1066"/>
                </a:cxn>
                <a:cxn ang="0">
                  <a:pos x="1718" y="964"/>
                </a:cxn>
                <a:cxn ang="0">
                  <a:pos x="1582" y="911"/>
                </a:cxn>
                <a:cxn ang="0">
                  <a:pos x="1550" y="787"/>
                </a:cxn>
                <a:cxn ang="0">
                  <a:pos x="1480" y="673"/>
                </a:cxn>
                <a:cxn ang="0">
                  <a:pos x="1373" y="578"/>
                </a:cxn>
                <a:cxn ang="0">
                  <a:pos x="1246" y="500"/>
                </a:cxn>
                <a:cxn ang="0">
                  <a:pos x="1107" y="451"/>
                </a:cxn>
                <a:cxn ang="0">
                  <a:pos x="963" y="431"/>
                </a:cxn>
                <a:cxn ang="0">
                  <a:pos x="824" y="451"/>
                </a:cxn>
                <a:cxn ang="0">
                  <a:pos x="750" y="418"/>
                </a:cxn>
                <a:cxn ang="0">
                  <a:pos x="709" y="308"/>
                </a:cxn>
                <a:cxn ang="0">
                  <a:pos x="636" y="209"/>
                </a:cxn>
                <a:cxn ang="0">
                  <a:pos x="537" y="123"/>
                </a:cxn>
                <a:cxn ang="0">
                  <a:pos x="423" y="57"/>
                </a:cxn>
                <a:cxn ang="0">
                  <a:pos x="300" y="16"/>
                </a:cxn>
                <a:cxn ang="0">
                  <a:pos x="173" y="0"/>
                </a:cxn>
                <a:cxn ang="0">
                  <a:pos x="54" y="12"/>
                </a:cxn>
              </a:cxnLst>
              <a:rect l="0" t="0" r="r" b="b"/>
              <a:pathLst>
                <a:path w="2140" h="1612">
                  <a:moveTo>
                    <a:pt x="0" y="29"/>
                  </a:moveTo>
                  <a:lnTo>
                    <a:pt x="70" y="45"/>
                  </a:lnTo>
                  <a:lnTo>
                    <a:pt x="136" y="86"/>
                  </a:lnTo>
                  <a:lnTo>
                    <a:pt x="201" y="148"/>
                  </a:lnTo>
                  <a:lnTo>
                    <a:pt x="255" y="222"/>
                  </a:lnTo>
                  <a:lnTo>
                    <a:pt x="300" y="308"/>
                  </a:lnTo>
                  <a:lnTo>
                    <a:pt x="332" y="398"/>
                  </a:lnTo>
                  <a:lnTo>
                    <a:pt x="345" y="484"/>
                  </a:lnTo>
                  <a:lnTo>
                    <a:pt x="341" y="566"/>
                  </a:lnTo>
                  <a:lnTo>
                    <a:pt x="447" y="558"/>
                  </a:lnTo>
                  <a:lnTo>
                    <a:pt x="558" y="587"/>
                  </a:lnTo>
                  <a:lnTo>
                    <a:pt x="664" y="640"/>
                  </a:lnTo>
                  <a:lnTo>
                    <a:pt x="759" y="714"/>
                  </a:lnTo>
                  <a:lnTo>
                    <a:pt x="841" y="800"/>
                  </a:lnTo>
                  <a:lnTo>
                    <a:pt x="902" y="894"/>
                  </a:lnTo>
                  <a:lnTo>
                    <a:pt x="939" y="984"/>
                  </a:lnTo>
                  <a:lnTo>
                    <a:pt x="943" y="1070"/>
                  </a:lnTo>
                  <a:lnTo>
                    <a:pt x="1009" y="1054"/>
                  </a:lnTo>
                  <a:lnTo>
                    <a:pt x="1095" y="1058"/>
                  </a:lnTo>
                  <a:lnTo>
                    <a:pt x="1197" y="1075"/>
                  </a:lnTo>
                  <a:lnTo>
                    <a:pt x="1300" y="1107"/>
                  </a:lnTo>
                  <a:lnTo>
                    <a:pt x="1398" y="1161"/>
                  </a:lnTo>
                  <a:lnTo>
                    <a:pt x="1476" y="1235"/>
                  </a:lnTo>
                  <a:lnTo>
                    <a:pt x="1533" y="1321"/>
                  </a:lnTo>
                  <a:lnTo>
                    <a:pt x="1550" y="1431"/>
                  </a:lnTo>
                  <a:lnTo>
                    <a:pt x="1631" y="1403"/>
                  </a:lnTo>
                  <a:lnTo>
                    <a:pt x="1722" y="1394"/>
                  </a:lnTo>
                  <a:lnTo>
                    <a:pt x="1816" y="1403"/>
                  </a:lnTo>
                  <a:lnTo>
                    <a:pt x="1910" y="1427"/>
                  </a:lnTo>
                  <a:lnTo>
                    <a:pt x="1992" y="1460"/>
                  </a:lnTo>
                  <a:lnTo>
                    <a:pt x="2062" y="1505"/>
                  </a:lnTo>
                  <a:lnTo>
                    <a:pt x="2111" y="1554"/>
                  </a:lnTo>
                  <a:lnTo>
                    <a:pt x="2136" y="1612"/>
                  </a:lnTo>
                  <a:lnTo>
                    <a:pt x="2140" y="1509"/>
                  </a:lnTo>
                  <a:lnTo>
                    <a:pt x="2123" y="1390"/>
                  </a:lnTo>
                  <a:lnTo>
                    <a:pt x="2082" y="1271"/>
                  </a:lnTo>
                  <a:lnTo>
                    <a:pt x="2021" y="1161"/>
                  </a:lnTo>
                  <a:lnTo>
                    <a:pt x="1939" y="1066"/>
                  </a:lnTo>
                  <a:lnTo>
                    <a:pt x="1836" y="997"/>
                  </a:lnTo>
                  <a:lnTo>
                    <a:pt x="1718" y="964"/>
                  </a:lnTo>
                  <a:lnTo>
                    <a:pt x="1582" y="976"/>
                  </a:lnTo>
                  <a:lnTo>
                    <a:pt x="1582" y="911"/>
                  </a:lnTo>
                  <a:lnTo>
                    <a:pt x="1574" y="849"/>
                  </a:lnTo>
                  <a:lnTo>
                    <a:pt x="1550" y="787"/>
                  </a:lnTo>
                  <a:lnTo>
                    <a:pt x="1517" y="730"/>
                  </a:lnTo>
                  <a:lnTo>
                    <a:pt x="1480" y="673"/>
                  </a:lnTo>
                  <a:lnTo>
                    <a:pt x="1431" y="623"/>
                  </a:lnTo>
                  <a:lnTo>
                    <a:pt x="1373" y="578"/>
                  </a:lnTo>
                  <a:lnTo>
                    <a:pt x="1312" y="533"/>
                  </a:lnTo>
                  <a:lnTo>
                    <a:pt x="1246" y="500"/>
                  </a:lnTo>
                  <a:lnTo>
                    <a:pt x="1181" y="472"/>
                  </a:lnTo>
                  <a:lnTo>
                    <a:pt x="1107" y="451"/>
                  </a:lnTo>
                  <a:lnTo>
                    <a:pt x="1037" y="435"/>
                  </a:lnTo>
                  <a:lnTo>
                    <a:pt x="963" y="431"/>
                  </a:lnTo>
                  <a:lnTo>
                    <a:pt x="894" y="435"/>
                  </a:lnTo>
                  <a:lnTo>
                    <a:pt x="824" y="451"/>
                  </a:lnTo>
                  <a:lnTo>
                    <a:pt x="759" y="476"/>
                  </a:lnTo>
                  <a:lnTo>
                    <a:pt x="750" y="418"/>
                  </a:lnTo>
                  <a:lnTo>
                    <a:pt x="734" y="361"/>
                  </a:lnTo>
                  <a:lnTo>
                    <a:pt x="709" y="308"/>
                  </a:lnTo>
                  <a:lnTo>
                    <a:pt x="677" y="254"/>
                  </a:lnTo>
                  <a:lnTo>
                    <a:pt x="636" y="209"/>
                  </a:lnTo>
                  <a:lnTo>
                    <a:pt x="591" y="164"/>
                  </a:lnTo>
                  <a:lnTo>
                    <a:pt x="537" y="123"/>
                  </a:lnTo>
                  <a:lnTo>
                    <a:pt x="480" y="90"/>
                  </a:lnTo>
                  <a:lnTo>
                    <a:pt x="423" y="57"/>
                  </a:lnTo>
                  <a:lnTo>
                    <a:pt x="361" y="33"/>
                  </a:lnTo>
                  <a:lnTo>
                    <a:pt x="300" y="16"/>
                  </a:lnTo>
                  <a:lnTo>
                    <a:pt x="234" y="4"/>
                  </a:lnTo>
                  <a:lnTo>
                    <a:pt x="173" y="0"/>
                  </a:lnTo>
                  <a:lnTo>
                    <a:pt x="111" y="0"/>
                  </a:lnTo>
                  <a:lnTo>
                    <a:pt x="54" y="12"/>
                  </a:lnTo>
                  <a:lnTo>
                    <a:pt x="0" y="29"/>
                  </a:lnTo>
                  <a:close/>
                </a:path>
              </a:pathLst>
            </a:custGeom>
            <a:gradFill rotWithShape="0">
              <a:gsLst>
                <a:gs pos="0">
                  <a:srgbClr val="0033CC"/>
                </a:gs>
                <a:gs pos="100000">
                  <a:srgbClr val="0033CC">
                    <a:gamma/>
                    <a:shade val="15294"/>
                    <a:invGamma/>
                  </a:srgb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4794" y="3608"/>
              <a:ext cx="45" cy="127"/>
            </a:xfrm>
            <a:custGeom>
              <a:avLst/>
              <a:gdLst/>
              <a:ahLst/>
              <a:cxnLst>
                <a:cxn ang="0">
                  <a:pos x="16" y="9"/>
                </a:cxn>
                <a:cxn ang="0">
                  <a:pos x="8" y="37"/>
                </a:cxn>
                <a:cxn ang="0">
                  <a:pos x="0" y="74"/>
                </a:cxn>
                <a:cxn ang="0">
                  <a:pos x="0" y="111"/>
                </a:cxn>
                <a:cxn ang="0">
                  <a:pos x="24" y="127"/>
                </a:cxn>
                <a:cxn ang="0">
                  <a:pos x="41" y="115"/>
                </a:cxn>
                <a:cxn ang="0">
                  <a:pos x="45" y="78"/>
                </a:cxn>
                <a:cxn ang="0">
                  <a:pos x="45" y="41"/>
                </a:cxn>
                <a:cxn ang="0">
                  <a:pos x="45" y="17"/>
                </a:cxn>
                <a:cxn ang="0">
                  <a:pos x="41" y="4"/>
                </a:cxn>
                <a:cxn ang="0">
                  <a:pos x="33" y="0"/>
                </a:cxn>
                <a:cxn ang="0">
                  <a:pos x="24" y="0"/>
                </a:cxn>
                <a:cxn ang="0">
                  <a:pos x="16" y="9"/>
                </a:cxn>
              </a:cxnLst>
              <a:rect l="0" t="0" r="r" b="b"/>
              <a:pathLst>
                <a:path w="45" h="127">
                  <a:moveTo>
                    <a:pt x="16" y="9"/>
                  </a:moveTo>
                  <a:lnTo>
                    <a:pt x="8" y="37"/>
                  </a:lnTo>
                  <a:lnTo>
                    <a:pt x="0" y="74"/>
                  </a:lnTo>
                  <a:lnTo>
                    <a:pt x="0" y="111"/>
                  </a:lnTo>
                  <a:lnTo>
                    <a:pt x="24" y="127"/>
                  </a:lnTo>
                  <a:lnTo>
                    <a:pt x="41" y="115"/>
                  </a:lnTo>
                  <a:lnTo>
                    <a:pt x="45" y="78"/>
                  </a:lnTo>
                  <a:lnTo>
                    <a:pt x="45" y="41"/>
                  </a:lnTo>
                  <a:lnTo>
                    <a:pt x="45" y="17"/>
                  </a:lnTo>
                  <a:lnTo>
                    <a:pt x="41" y="4"/>
                  </a:lnTo>
                  <a:lnTo>
                    <a:pt x="33" y="0"/>
                  </a:lnTo>
                  <a:lnTo>
                    <a:pt x="24" y="0"/>
                  </a:lnTo>
                  <a:lnTo>
                    <a:pt x="16" y="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4175" y="3428"/>
              <a:ext cx="62" cy="127"/>
            </a:xfrm>
            <a:custGeom>
              <a:avLst/>
              <a:gdLst/>
              <a:ahLst/>
              <a:cxnLst>
                <a:cxn ang="0">
                  <a:pos x="41" y="8"/>
                </a:cxn>
                <a:cxn ang="0">
                  <a:pos x="25" y="33"/>
                </a:cxn>
                <a:cxn ang="0">
                  <a:pos x="8" y="70"/>
                </a:cxn>
                <a:cxn ang="0">
                  <a:pos x="0" y="102"/>
                </a:cxn>
                <a:cxn ang="0">
                  <a:pos x="16" y="127"/>
                </a:cxn>
                <a:cxn ang="0">
                  <a:pos x="33" y="115"/>
                </a:cxn>
                <a:cxn ang="0">
                  <a:pos x="45" y="82"/>
                </a:cxn>
                <a:cxn ang="0">
                  <a:pos x="57" y="45"/>
                </a:cxn>
                <a:cxn ang="0">
                  <a:pos x="62" y="20"/>
                </a:cxn>
                <a:cxn ang="0">
                  <a:pos x="62" y="12"/>
                </a:cxn>
                <a:cxn ang="0">
                  <a:pos x="57" y="4"/>
                </a:cxn>
                <a:cxn ang="0">
                  <a:pos x="49" y="0"/>
                </a:cxn>
                <a:cxn ang="0">
                  <a:pos x="41" y="8"/>
                </a:cxn>
              </a:cxnLst>
              <a:rect l="0" t="0" r="r" b="b"/>
              <a:pathLst>
                <a:path w="62" h="127">
                  <a:moveTo>
                    <a:pt x="41" y="8"/>
                  </a:moveTo>
                  <a:lnTo>
                    <a:pt x="25" y="33"/>
                  </a:lnTo>
                  <a:lnTo>
                    <a:pt x="8" y="70"/>
                  </a:lnTo>
                  <a:lnTo>
                    <a:pt x="0" y="102"/>
                  </a:lnTo>
                  <a:lnTo>
                    <a:pt x="16" y="127"/>
                  </a:lnTo>
                  <a:lnTo>
                    <a:pt x="33" y="115"/>
                  </a:lnTo>
                  <a:lnTo>
                    <a:pt x="45" y="82"/>
                  </a:lnTo>
                  <a:lnTo>
                    <a:pt x="57" y="45"/>
                  </a:lnTo>
                  <a:lnTo>
                    <a:pt x="62" y="20"/>
                  </a:lnTo>
                  <a:lnTo>
                    <a:pt x="62" y="12"/>
                  </a:lnTo>
                  <a:lnTo>
                    <a:pt x="57" y="4"/>
                  </a:lnTo>
                  <a:lnTo>
                    <a:pt x="49" y="0"/>
                  </a:lnTo>
                  <a:lnTo>
                    <a:pt x="41" y="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3540" y="3071"/>
              <a:ext cx="86" cy="115"/>
            </a:xfrm>
            <a:custGeom>
              <a:avLst/>
              <a:gdLst/>
              <a:ahLst/>
              <a:cxnLst>
                <a:cxn ang="0">
                  <a:pos x="65" y="4"/>
                </a:cxn>
                <a:cxn ang="0">
                  <a:pos x="45" y="25"/>
                </a:cxn>
                <a:cxn ang="0">
                  <a:pos x="16" y="57"/>
                </a:cxn>
                <a:cxn ang="0">
                  <a:pos x="0" y="90"/>
                </a:cxn>
                <a:cxn ang="0">
                  <a:pos x="12" y="115"/>
                </a:cxn>
                <a:cxn ang="0">
                  <a:pos x="33" y="107"/>
                </a:cxn>
                <a:cxn ang="0">
                  <a:pos x="53" y="78"/>
                </a:cxn>
                <a:cxn ang="0">
                  <a:pos x="74" y="45"/>
                </a:cxn>
                <a:cxn ang="0">
                  <a:pos x="82" y="25"/>
                </a:cxn>
                <a:cxn ang="0">
                  <a:pos x="86" y="12"/>
                </a:cxn>
                <a:cxn ang="0">
                  <a:pos x="82" y="0"/>
                </a:cxn>
                <a:cxn ang="0">
                  <a:pos x="74" y="0"/>
                </a:cxn>
                <a:cxn ang="0">
                  <a:pos x="65" y="4"/>
                </a:cxn>
              </a:cxnLst>
              <a:rect l="0" t="0" r="r" b="b"/>
              <a:pathLst>
                <a:path w="86" h="115">
                  <a:moveTo>
                    <a:pt x="65" y="4"/>
                  </a:moveTo>
                  <a:lnTo>
                    <a:pt x="45" y="25"/>
                  </a:lnTo>
                  <a:lnTo>
                    <a:pt x="16" y="57"/>
                  </a:lnTo>
                  <a:lnTo>
                    <a:pt x="0" y="90"/>
                  </a:lnTo>
                  <a:lnTo>
                    <a:pt x="12" y="115"/>
                  </a:lnTo>
                  <a:lnTo>
                    <a:pt x="33" y="107"/>
                  </a:lnTo>
                  <a:lnTo>
                    <a:pt x="53" y="78"/>
                  </a:lnTo>
                  <a:lnTo>
                    <a:pt x="74" y="45"/>
                  </a:lnTo>
                  <a:lnTo>
                    <a:pt x="82" y="25"/>
                  </a:lnTo>
                  <a:lnTo>
                    <a:pt x="86" y="12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2929" y="2550"/>
              <a:ext cx="90" cy="111"/>
            </a:xfrm>
            <a:custGeom>
              <a:avLst/>
              <a:gdLst/>
              <a:ahLst/>
              <a:cxnLst>
                <a:cxn ang="0">
                  <a:pos x="70" y="4"/>
                </a:cxn>
                <a:cxn ang="0">
                  <a:pos x="49" y="25"/>
                </a:cxn>
                <a:cxn ang="0">
                  <a:pos x="21" y="54"/>
                </a:cxn>
                <a:cxn ang="0">
                  <a:pos x="0" y="86"/>
                </a:cxn>
                <a:cxn ang="0">
                  <a:pos x="13" y="111"/>
                </a:cxn>
                <a:cxn ang="0">
                  <a:pos x="33" y="107"/>
                </a:cxn>
                <a:cxn ang="0">
                  <a:pos x="53" y="78"/>
                </a:cxn>
                <a:cxn ang="0">
                  <a:pos x="74" y="45"/>
                </a:cxn>
                <a:cxn ang="0">
                  <a:pos x="86" y="25"/>
                </a:cxn>
                <a:cxn ang="0">
                  <a:pos x="90" y="17"/>
                </a:cxn>
                <a:cxn ang="0">
                  <a:pos x="90" y="4"/>
                </a:cxn>
                <a:cxn ang="0">
                  <a:pos x="82" y="0"/>
                </a:cxn>
                <a:cxn ang="0">
                  <a:pos x="70" y="4"/>
                </a:cxn>
              </a:cxnLst>
              <a:rect l="0" t="0" r="r" b="b"/>
              <a:pathLst>
                <a:path w="90" h="111">
                  <a:moveTo>
                    <a:pt x="70" y="4"/>
                  </a:moveTo>
                  <a:lnTo>
                    <a:pt x="49" y="25"/>
                  </a:lnTo>
                  <a:lnTo>
                    <a:pt x="21" y="54"/>
                  </a:lnTo>
                  <a:lnTo>
                    <a:pt x="0" y="86"/>
                  </a:lnTo>
                  <a:lnTo>
                    <a:pt x="13" y="111"/>
                  </a:lnTo>
                  <a:lnTo>
                    <a:pt x="33" y="107"/>
                  </a:lnTo>
                  <a:lnTo>
                    <a:pt x="53" y="78"/>
                  </a:lnTo>
                  <a:lnTo>
                    <a:pt x="74" y="45"/>
                  </a:lnTo>
                  <a:lnTo>
                    <a:pt x="86" y="25"/>
                  </a:lnTo>
                  <a:lnTo>
                    <a:pt x="90" y="17"/>
                  </a:lnTo>
                  <a:lnTo>
                    <a:pt x="90" y="4"/>
                  </a:lnTo>
                  <a:lnTo>
                    <a:pt x="82" y="0"/>
                  </a:lnTo>
                  <a:lnTo>
                    <a:pt x="70" y="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2573" y="2017"/>
              <a:ext cx="102" cy="90"/>
            </a:xfrm>
            <a:custGeom>
              <a:avLst/>
              <a:gdLst/>
              <a:ahLst/>
              <a:cxnLst>
                <a:cxn ang="0">
                  <a:pos x="86" y="0"/>
                </a:cxn>
                <a:cxn ang="0">
                  <a:pos x="61" y="12"/>
                </a:cxn>
                <a:cxn ang="0">
                  <a:pos x="24" y="33"/>
                </a:cxn>
                <a:cxn ang="0">
                  <a:pos x="0" y="57"/>
                </a:cxn>
                <a:cxn ang="0">
                  <a:pos x="0" y="86"/>
                </a:cxn>
                <a:cxn ang="0">
                  <a:pos x="20" y="90"/>
                </a:cxn>
                <a:cxn ang="0">
                  <a:pos x="53" y="70"/>
                </a:cxn>
                <a:cxn ang="0">
                  <a:pos x="82" y="41"/>
                </a:cxn>
                <a:cxn ang="0">
                  <a:pos x="98" y="25"/>
                </a:cxn>
                <a:cxn ang="0">
                  <a:pos x="102" y="16"/>
                </a:cxn>
                <a:cxn ang="0">
                  <a:pos x="102" y="4"/>
                </a:cxn>
                <a:cxn ang="0">
                  <a:pos x="98" y="0"/>
                </a:cxn>
                <a:cxn ang="0">
                  <a:pos x="86" y="0"/>
                </a:cxn>
              </a:cxnLst>
              <a:rect l="0" t="0" r="r" b="b"/>
              <a:pathLst>
                <a:path w="102" h="90">
                  <a:moveTo>
                    <a:pt x="86" y="0"/>
                  </a:moveTo>
                  <a:lnTo>
                    <a:pt x="61" y="12"/>
                  </a:lnTo>
                  <a:lnTo>
                    <a:pt x="24" y="33"/>
                  </a:lnTo>
                  <a:lnTo>
                    <a:pt x="0" y="57"/>
                  </a:lnTo>
                  <a:lnTo>
                    <a:pt x="0" y="86"/>
                  </a:lnTo>
                  <a:lnTo>
                    <a:pt x="20" y="90"/>
                  </a:lnTo>
                  <a:lnTo>
                    <a:pt x="53" y="70"/>
                  </a:lnTo>
                  <a:lnTo>
                    <a:pt x="82" y="41"/>
                  </a:lnTo>
                  <a:lnTo>
                    <a:pt x="98" y="25"/>
                  </a:lnTo>
                  <a:lnTo>
                    <a:pt x="102" y="16"/>
                  </a:lnTo>
                  <a:lnTo>
                    <a:pt x="102" y="4"/>
                  </a:lnTo>
                  <a:lnTo>
                    <a:pt x="98" y="0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3192" y="1660"/>
              <a:ext cx="1422" cy="2047"/>
            </a:xfrm>
            <a:custGeom>
              <a:avLst/>
              <a:gdLst/>
              <a:ahLst/>
              <a:cxnLst>
                <a:cxn ang="0">
                  <a:pos x="20" y="1998"/>
                </a:cxn>
                <a:cxn ang="0">
                  <a:pos x="28" y="2006"/>
                </a:cxn>
                <a:cxn ang="0">
                  <a:pos x="36" y="2014"/>
                </a:cxn>
                <a:cxn ang="0">
                  <a:pos x="49" y="2022"/>
                </a:cxn>
                <a:cxn ang="0">
                  <a:pos x="57" y="2030"/>
                </a:cxn>
                <a:cxn ang="0">
                  <a:pos x="65" y="2034"/>
                </a:cxn>
                <a:cxn ang="0">
                  <a:pos x="77" y="2043"/>
                </a:cxn>
                <a:cxn ang="0">
                  <a:pos x="86" y="2047"/>
                </a:cxn>
                <a:cxn ang="0">
                  <a:pos x="94" y="2047"/>
                </a:cxn>
                <a:cxn ang="0">
                  <a:pos x="106" y="2026"/>
                </a:cxn>
                <a:cxn ang="0">
                  <a:pos x="1290" y="263"/>
                </a:cxn>
                <a:cxn ang="0">
                  <a:pos x="1422" y="0"/>
                </a:cxn>
                <a:cxn ang="0">
                  <a:pos x="1217" y="218"/>
                </a:cxn>
                <a:cxn ang="0">
                  <a:pos x="12" y="1952"/>
                </a:cxn>
                <a:cxn ang="0">
                  <a:pos x="0" y="1973"/>
                </a:cxn>
                <a:cxn ang="0">
                  <a:pos x="4" y="1977"/>
                </a:cxn>
                <a:cxn ang="0">
                  <a:pos x="8" y="1985"/>
                </a:cxn>
                <a:cxn ang="0">
                  <a:pos x="16" y="1989"/>
                </a:cxn>
                <a:cxn ang="0">
                  <a:pos x="20" y="1998"/>
                </a:cxn>
              </a:cxnLst>
              <a:rect l="0" t="0" r="r" b="b"/>
              <a:pathLst>
                <a:path w="1422" h="2047">
                  <a:moveTo>
                    <a:pt x="20" y="1998"/>
                  </a:moveTo>
                  <a:lnTo>
                    <a:pt x="28" y="2006"/>
                  </a:lnTo>
                  <a:lnTo>
                    <a:pt x="36" y="2014"/>
                  </a:lnTo>
                  <a:lnTo>
                    <a:pt x="49" y="2022"/>
                  </a:lnTo>
                  <a:lnTo>
                    <a:pt x="57" y="2030"/>
                  </a:lnTo>
                  <a:lnTo>
                    <a:pt x="65" y="2034"/>
                  </a:lnTo>
                  <a:lnTo>
                    <a:pt x="77" y="2043"/>
                  </a:lnTo>
                  <a:lnTo>
                    <a:pt x="86" y="2047"/>
                  </a:lnTo>
                  <a:lnTo>
                    <a:pt x="94" y="2047"/>
                  </a:lnTo>
                  <a:lnTo>
                    <a:pt x="106" y="2026"/>
                  </a:lnTo>
                  <a:lnTo>
                    <a:pt x="1290" y="263"/>
                  </a:lnTo>
                  <a:lnTo>
                    <a:pt x="1422" y="0"/>
                  </a:lnTo>
                  <a:lnTo>
                    <a:pt x="1217" y="218"/>
                  </a:lnTo>
                  <a:lnTo>
                    <a:pt x="12" y="1952"/>
                  </a:lnTo>
                  <a:lnTo>
                    <a:pt x="0" y="1973"/>
                  </a:lnTo>
                  <a:lnTo>
                    <a:pt x="4" y="1977"/>
                  </a:lnTo>
                  <a:lnTo>
                    <a:pt x="8" y="1985"/>
                  </a:lnTo>
                  <a:lnTo>
                    <a:pt x="16" y="1989"/>
                  </a:lnTo>
                  <a:lnTo>
                    <a:pt x="20" y="199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auto">
            <a:xfrm>
              <a:off x="2733" y="3608"/>
              <a:ext cx="573" cy="488"/>
            </a:xfrm>
            <a:custGeom>
              <a:avLst/>
              <a:gdLst/>
              <a:ahLst/>
              <a:cxnLst>
                <a:cxn ang="0">
                  <a:pos x="459" y="25"/>
                </a:cxn>
                <a:cxn ang="0">
                  <a:pos x="467" y="37"/>
                </a:cxn>
                <a:cxn ang="0">
                  <a:pos x="479" y="50"/>
                </a:cxn>
                <a:cxn ang="0">
                  <a:pos x="495" y="66"/>
                </a:cxn>
                <a:cxn ang="0">
                  <a:pos x="516" y="82"/>
                </a:cxn>
                <a:cxn ang="0">
                  <a:pos x="536" y="95"/>
                </a:cxn>
                <a:cxn ang="0">
                  <a:pos x="553" y="99"/>
                </a:cxn>
                <a:cxn ang="0">
                  <a:pos x="569" y="86"/>
                </a:cxn>
                <a:cxn ang="0">
                  <a:pos x="573" y="99"/>
                </a:cxn>
                <a:cxn ang="0">
                  <a:pos x="569" y="115"/>
                </a:cxn>
                <a:cxn ang="0">
                  <a:pos x="528" y="181"/>
                </a:cxn>
                <a:cxn ang="0">
                  <a:pos x="463" y="279"/>
                </a:cxn>
                <a:cxn ang="0">
                  <a:pos x="389" y="382"/>
                </a:cxn>
                <a:cxn ang="0">
                  <a:pos x="331" y="447"/>
                </a:cxn>
                <a:cxn ang="0">
                  <a:pos x="270" y="480"/>
                </a:cxn>
                <a:cxn ang="0">
                  <a:pos x="204" y="488"/>
                </a:cxn>
                <a:cxn ang="0">
                  <a:pos x="135" y="472"/>
                </a:cxn>
                <a:cxn ang="0">
                  <a:pos x="45" y="402"/>
                </a:cxn>
                <a:cxn ang="0">
                  <a:pos x="0" y="283"/>
                </a:cxn>
                <a:cxn ang="0">
                  <a:pos x="28" y="160"/>
                </a:cxn>
                <a:cxn ang="0">
                  <a:pos x="106" y="54"/>
                </a:cxn>
                <a:cxn ang="0">
                  <a:pos x="200" y="9"/>
                </a:cxn>
                <a:cxn ang="0">
                  <a:pos x="258" y="25"/>
                </a:cxn>
                <a:cxn ang="0">
                  <a:pos x="286" y="70"/>
                </a:cxn>
                <a:cxn ang="0">
                  <a:pos x="278" y="119"/>
                </a:cxn>
                <a:cxn ang="0">
                  <a:pos x="217" y="160"/>
                </a:cxn>
                <a:cxn ang="0">
                  <a:pos x="163" y="218"/>
                </a:cxn>
                <a:cxn ang="0">
                  <a:pos x="151" y="267"/>
                </a:cxn>
                <a:cxn ang="0">
                  <a:pos x="180" y="300"/>
                </a:cxn>
                <a:cxn ang="0">
                  <a:pos x="213" y="300"/>
                </a:cxn>
                <a:cxn ang="0">
                  <a:pos x="237" y="287"/>
                </a:cxn>
                <a:cxn ang="0">
                  <a:pos x="278" y="238"/>
                </a:cxn>
                <a:cxn ang="0">
                  <a:pos x="340" y="152"/>
                </a:cxn>
                <a:cxn ang="0">
                  <a:pos x="401" y="66"/>
                </a:cxn>
                <a:cxn ang="0">
                  <a:pos x="442" y="9"/>
                </a:cxn>
                <a:cxn ang="0">
                  <a:pos x="450" y="0"/>
                </a:cxn>
                <a:cxn ang="0">
                  <a:pos x="463" y="0"/>
                </a:cxn>
              </a:cxnLst>
              <a:rect l="0" t="0" r="r" b="b"/>
              <a:pathLst>
                <a:path w="573" h="488">
                  <a:moveTo>
                    <a:pt x="471" y="4"/>
                  </a:moveTo>
                  <a:lnTo>
                    <a:pt x="459" y="25"/>
                  </a:lnTo>
                  <a:lnTo>
                    <a:pt x="463" y="29"/>
                  </a:lnTo>
                  <a:lnTo>
                    <a:pt x="467" y="37"/>
                  </a:lnTo>
                  <a:lnTo>
                    <a:pt x="475" y="41"/>
                  </a:lnTo>
                  <a:lnTo>
                    <a:pt x="479" y="50"/>
                  </a:lnTo>
                  <a:lnTo>
                    <a:pt x="487" y="58"/>
                  </a:lnTo>
                  <a:lnTo>
                    <a:pt x="495" y="66"/>
                  </a:lnTo>
                  <a:lnTo>
                    <a:pt x="508" y="74"/>
                  </a:lnTo>
                  <a:lnTo>
                    <a:pt x="516" y="82"/>
                  </a:lnTo>
                  <a:lnTo>
                    <a:pt x="524" y="86"/>
                  </a:lnTo>
                  <a:lnTo>
                    <a:pt x="536" y="95"/>
                  </a:lnTo>
                  <a:lnTo>
                    <a:pt x="545" y="99"/>
                  </a:lnTo>
                  <a:lnTo>
                    <a:pt x="553" y="99"/>
                  </a:lnTo>
                  <a:lnTo>
                    <a:pt x="565" y="78"/>
                  </a:lnTo>
                  <a:lnTo>
                    <a:pt x="569" y="86"/>
                  </a:lnTo>
                  <a:lnTo>
                    <a:pt x="573" y="91"/>
                  </a:lnTo>
                  <a:lnTo>
                    <a:pt x="573" y="99"/>
                  </a:lnTo>
                  <a:lnTo>
                    <a:pt x="573" y="107"/>
                  </a:lnTo>
                  <a:lnTo>
                    <a:pt x="569" y="115"/>
                  </a:lnTo>
                  <a:lnTo>
                    <a:pt x="553" y="144"/>
                  </a:lnTo>
                  <a:lnTo>
                    <a:pt x="528" y="181"/>
                  </a:lnTo>
                  <a:lnTo>
                    <a:pt x="495" y="226"/>
                  </a:lnTo>
                  <a:lnTo>
                    <a:pt x="463" y="279"/>
                  </a:lnTo>
                  <a:lnTo>
                    <a:pt x="426" y="333"/>
                  </a:lnTo>
                  <a:lnTo>
                    <a:pt x="389" y="382"/>
                  </a:lnTo>
                  <a:lnTo>
                    <a:pt x="356" y="423"/>
                  </a:lnTo>
                  <a:lnTo>
                    <a:pt x="331" y="447"/>
                  </a:lnTo>
                  <a:lnTo>
                    <a:pt x="303" y="468"/>
                  </a:lnTo>
                  <a:lnTo>
                    <a:pt x="270" y="480"/>
                  </a:lnTo>
                  <a:lnTo>
                    <a:pt x="237" y="488"/>
                  </a:lnTo>
                  <a:lnTo>
                    <a:pt x="204" y="488"/>
                  </a:lnTo>
                  <a:lnTo>
                    <a:pt x="168" y="484"/>
                  </a:lnTo>
                  <a:lnTo>
                    <a:pt x="135" y="472"/>
                  </a:lnTo>
                  <a:lnTo>
                    <a:pt x="98" y="451"/>
                  </a:lnTo>
                  <a:lnTo>
                    <a:pt x="45" y="402"/>
                  </a:lnTo>
                  <a:lnTo>
                    <a:pt x="12" y="349"/>
                  </a:lnTo>
                  <a:lnTo>
                    <a:pt x="0" y="283"/>
                  </a:lnTo>
                  <a:lnTo>
                    <a:pt x="8" y="222"/>
                  </a:lnTo>
                  <a:lnTo>
                    <a:pt x="28" y="160"/>
                  </a:lnTo>
                  <a:lnTo>
                    <a:pt x="61" y="103"/>
                  </a:lnTo>
                  <a:lnTo>
                    <a:pt x="106" y="54"/>
                  </a:lnTo>
                  <a:lnTo>
                    <a:pt x="159" y="21"/>
                  </a:lnTo>
                  <a:lnTo>
                    <a:pt x="200" y="9"/>
                  </a:lnTo>
                  <a:lnTo>
                    <a:pt x="233" y="9"/>
                  </a:lnTo>
                  <a:lnTo>
                    <a:pt x="258" y="25"/>
                  </a:lnTo>
                  <a:lnTo>
                    <a:pt x="278" y="45"/>
                  </a:lnTo>
                  <a:lnTo>
                    <a:pt x="286" y="70"/>
                  </a:lnTo>
                  <a:lnTo>
                    <a:pt x="286" y="95"/>
                  </a:lnTo>
                  <a:lnTo>
                    <a:pt x="278" y="119"/>
                  </a:lnTo>
                  <a:lnTo>
                    <a:pt x="262" y="136"/>
                  </a:lnTo>
                  <a:lnTo>
                    <a:pt x="217" y="160"/>
                  </a:lnTo>
                  <a:lnTo>
                    <a:pt x="188" y="189"/>
                  </a:lnTo>
                  <a:lnTo>
                    <a:pt x="163" y="218"/>
                  </a:lnTo>
                  <a:lnTo>
                    <a:pt x="155" y="242"/>
                  </a:lnTo>
                  <a:lnTo>
                    <a:pt x="151" y="267"/>
                  </a:lnTo>
                  <a:lnTo>
                    <a:pt x="159" y="283"/>
                  </a:lnTo>
                  <a:lnTo>
                    <a:pt x="180" y="300"/>
                  </a:lnTo>
                  <a:lnTo>
                    <a:pt x="204" y="304"/>
                  </a:lnTo>
                  <a:lnTo>
                    <a:pt x="213" y="300"/>
                  </a:lnTo>
                  <a:lnTo>
                    <a:pt x="225" y="296"/>
                  </a:lnTo>
                  <a:lnTo>
                    <a:pt x="237" y="287"/>
                  </a:lnTo>
                  <a:lnTo>
                    <a:pt x="254" y="275"/>
                  </a:lnTo>
                  <a:lnTo>
                    <a:pt x="278" y="238"/>
                  </a:lnTo>
                  <a:lnTo>
                    <a:pt x="311" y="197"/>
                  </a:lnTo>
                  <a:lnTo>
                    <a:pt x="340" y="152"/>
                  </a:lnTo>
                  <a:lnTo>
                    <a:pt x="372" y="107"/>
                  </a:lnTo>
                  <a:lnTo>
                    <a:pt x="401" y="66"/>
                  </a:lnTo>
                  <a:lnTo>
                    <a:pt x="426" y="33"/>
                  </a:lnTo>
                  <a:lnTo>
                    <a:pt x="442" y="9"/>
                  </a:lnTo>
                  <a:lnTo>
                    <a:pt x="446" y="0"/>
                  </a:lnTo>
                  <a:lnTo>
                    <a:pt x="450" y="0"/>
                  </a:lnTo>
                  <a:lnTo>
                    <a:pt x="459" y="0"/>
                  </a:lnTo>
                  <a:lnTo>
                    <a:pt x="463" y="0"/>
                  </a:lnTo>
                  <a:lnTo>
                    <a:pt x="471" y="4"/>
                  </a:lnTo>
                  <a:close/>
                </a:path>
              </a:pathLst>
            </a:custGeom>
            <a:gradFill rotWithShape="0">
              <a:gsLst>
                <a:gs pos="0">
                  <a:srgbClr val="333399"/>
                </a:gs>
                <a:gs pos="50000">
                  <a:srgbClr val="333399">
                    <a:gamma/>
                    <a:shade val="42353"/>
                    <a:invGamma/>
                  </a:srgbClr>
                </a:gs>
                <a:gs pos="100000">
                  <a:srgbClr val="333399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3" name="Freeform 19"/>
            <p:cNvSpPr>
              <a:spLocks/>
            </p:cNvSpPr>
            <p:nvPr/>
          </p:nvSpPr>
          <p:spPr bwMode="auto">
            <a:xfrm>
              <a:off x="2687" y="1673"/>
              <a:ext cx="2275" cy="1915"/>
            </a:xfrm>
            <a:custGeom>
              <a:avLst/>
              <a:gdLst/>
              <a:ahLst/>
              <a:cxnLst>
                <a:cxn ang="0">
                  <a:pos x="1656" y="160"/>
                </a:cxn>
                <a:cxn ang="0">
                  <a:pos x="1414" y="61"/>
                </a:cxn>
                <a:cxn ang="0">
                  <a:pos x="1156" y="8"/>
                </a:cxn>
                <a:cxn ang="0">
                  <a:pos x="894" y="4"/>
                </a:cxn>
                <a:cxn ang="0">
                  <a:pos x="640" y="32"/>
                </a:cxn>
                <a:cxn ang="0">
                  <a:pos x="406" y="94"/>
                </a:cxn>
                <a:cxn ang="0">
                  <a:pos x="209" y="176"/>
                </a:cxn>
                <a:cxn ang="0">
                  <a:pos x="54" y="278"/>
                </a:cxn>
                <a:cxn ang="0">
                  <a:pos x="54" y="315"/>
                </a:cxn>
                <a:cxn ang="0">
                  <a:pos x="173" y="303"/>
                </a:cxn>
                <a:cxn ang="0">
                  <a:pos x="300" y="319"/>
                </a:cxn>
                <a:cxn ang="0">
                  <a:pos x="423" y="360"/>
                </a:cxn>
                <a:cxn ang="0">
                  <a:pos x="537" y="426"/>
                </a:cxn>
                <a:cxn ang="0">
                  <a:pos x="636" y="512"/>
                </a:cxn>
                <a:cxn ang="0">
                  <a:pos x="709" y="611"/>
                </a:cxn>
                <a:cxn ang="0">
                  <a:pos x="750" y="721"/>
                </a:cxn>
                <a:cxn ang="0">
                  <a:pos x="824" y="754"/>
                </a:cxn>
                <a:cxn ang="0">
                  <a:pos x="963" y="734"/>
                </a:cxn>
                <a:cxn ang="0">
                  <a:pos x="1107" y="754"/>
                </a:cxn>
                <a:cxn ang="0">
                  <a:pos x="1246" y="803"/>
                </a:cxn>
                <a:cxn ang="0">
                  <a:pos x="1373" y="881"/>
                </a:cxn>
                <a:cxn ang="0">
                  <a:pos x="1480" y="976"/>
                </a:cxn>
                <a:cxn ang="0">
                  <a:pos x="1550" y="1090"/>
                </a:cxn>
                <a:cxn ang="0">
                  <a:pos x="1582" y="1214"/>
                </a:cxn>
                <a:cxn ang="0">
                  <a:pos x="1718" y="1267"/>
                </a:cxn>
                <a:cxn ang="0">
                  <a:pos x="1939" y="1369"/>
                </a:cxn>
                <a:cxn ang="0">
                  <a:pos x="2082" y="1574"/>
                </a:cxn>
                <a:cxn ang="0">
                  <a:pos x="2140" y="1812"/>
                </a:cxn>
                <a:cxn ang="0">
                  <a:pos x="2164" y="1841"/>
                </a:cxn>
                <a:cxn ang="0">
                  <a:pos x="2222" y="1669"/>
                </a:cxn>
                <a:cxn ang="0">
                  <a:pos x="2258" y="1464"/>
                </a:cxn>
                <a:cxn ang="0">
                  <a:pos x="2275" y="1242"/>
                </a:cxn>
                <a:cxn ang="0">
                  <a:pos x="2250" y="1004"/>
                </a:cxn>
                <a:cxn ang="0">
                  <a:pos x="2185" y="766"/>
                </a:cxn>
                <a:cxn ang="0">
                  <a:pos x="2066" y="537"/>
                </a:cxn>
                <a:cxn ang="0">
                  <a:pos x="1886" y="328"/>
                </a:cxn>
              </a:cxnLst>
              <a:rect l="0" t="0" r="r" b="b"/>
              <a:pathLst>
                <a:path w="2275" h="1915">
                  <a:moveTo>
                    <a:pt x="1767" y="229"/>
                  </a:moveTo>
                  <a:lnTo>
                    <a:pt x="1656" y="160"/>
                  </a:lnTo>
                  <a:lnTo>
                    <a:pt x="1537" y="102"/>
                  </a:lnTo>
                  <a:lnTo>
                    <a:pt x="1414" y="61"/>
                  </a:lnTo>
                  <a:lnTo>
                    <a:pt x="1287" y="28"/>
                  </a:lnTo>
                  <a:lnTo>
                    <a:pt x="1156" y="8"/>
                  </a:lnTo>
                  <a:lnTo>
                    <a:pt x="1025" y="0"/>
                  </a:lnTo>
                  <a:lnTo>
                    <a:pt x="894" y="4"/>
                  </a:lnTo>
                  <a:lnTo>
                    <a:pt x="767" y="12"/>
                  </a:lnTo>
                  <a:lnTo>
                    <a:pt x="640" y="32"/>
                  </a:lnTo>
                  <a:lnTo>
                    <a:pt x="521" y="57"/>
                  </a:lnTo>
                  <a:lnTo>
                    <a:pt x="406" y="94"/>
                  </a:lnTo>
                  <a:lnTo>
                    <a:pt x="304" y="131"/>
                  </a:lnTo>
                  <a:lnTo>
                    <a:pt x="209" y="176"/>
                  </a:lnTo>
                  <a:lnTo>
                    <a:pt x="123" y="225"/>
                  </a:lnTo>
                  <a:lnTo>
                    <a:pt x="54" y="278"/>
                  </a:lnTo>
                  <a:lnTo>
                    <a:pt x="0" y="332"/>
                  </a:lnTo>
                  <a:lnTo>
                    <a:pt x="54" y="315"/>
                  </a:lnTo>
                  <a:lnTo>
                    <a:pt x="111" y="303"/>
                  </a:lnTo>
                  <a:lnTo>
                    <a:pt x="173" y="303"/>
                  </a:lnTo>
                  <a:lnTo>
                    <a:pt x="234" y="307"/>
                  </a:lnTo>
                  <a:lnTo>
                    <a:pt x="300" y="319"/>
                  </a:lnTo>
                  <a:lnTo>
                    <a:pt x="361" y="336"/>
                  </a:lnTo>
                  <a:lnTo>
                    <a:pt x="423" y="360"/>
                  </a:lnTo>
                  <a:lnTo>
                    <a:pt x="480" y="393"/>
                  </a:lnTo>
                  <a:lnTo>
                    <a:pt x="537" y="426"/>
                  </a:lnTo>
                  <a:lnTo>
                    <a:pt x="591" y="467"/>
                  </a:lnTo>
                  <a:lnTo>
                    <a:pt x="636" y="512"/>
                  </a:lnTo>
                  <a:lnTo>
                    <a:pt x="677" y="557"/>
                  </a:lnTo>
                  <a:lnTo>
                    <a:pt x="709" y="611"/>
                  </a:lnTo>
                  <a:lnTo>
                    <a:pt x="734" y="664"/>
                  </a:lnTo>
                  <a:lnTo>
                    <a:pt x="750" y="721"/>
                  </a:lnTo>
                  <a:lnTo>
                    <a:pt x="759" y="779"/>
                  </a:lnTo>
                  <a:lnTo>
                    <a:pt x="824" y="754"/>
                  </a:lnTo>
                  <a:lnTo>
                    <a:pt x="894" y="738"/>
                  </a:lnTo>
                  <a:lnTo>
                    <a:pt x="963" y="734"/>
                  </a:lnTo>
                  <a:lnTo>
                    <a:pt x="1037" y="738"/>
                  </a:lnTo>
                  <a:lnTo>
                    <a:pt x="1107" y="754"/>
                  </a:lnTo>
                  <a:lnTo>
                    <a:pt x="1181" y="775"/>
                  </a:lnTo>
                  <a:lnTo>
                    <a:pt x="1246" y="803"/>
                  </a:lnTo>
                  <a:lnTo>
                    <a:pt x="1312" y="836"/>
                  </a:lnTo>
                  <a:lnTo>
                    <a:pt x="1373" y="881"/>
                  </a:lnTo>
                  <a:lnTo>
                    <a:pt x="1431" y="926"/>
                  </a:lnTo>
                  <a:lnTo>
                    <a:pt x="1480" y="976"/>
                  </a:lnTo>
                  <a:lnTo>
                    <a:pt x="1517" y="1033"/>
                  </a:lnTo>
                  <a:lnTo>
                    <a:pt x="1550" y="1090"/>
                  </a:lnTo>
                  <a:lnTo>
                    <a:pt x="1574" y="1152"/>
                  </a:lnTo>
                  <a:lnTo>
                    <a:pt x="1582" y="1214"/>
                  </a:lnTo>
                  <a:lnTo>
                    <a:pt x="1582" y="1279"/>
                  </a:lnTo>
                  <a:lnTo>
                    <a:pt x="1718" y="1267"/>
                  </a:lnTo>
                  <a:lnTo>
                    <a:pt x="1836" y="1300"/>
                  </a:lnTo>
                  <a:lnTo>
                    <a:pt x="1939" y="1369"/>
                  </a:lnTo>
                  <a:lnTo>
                    <a:pt x="2021" y="1464"/>
                  </a:lnTo>
                  <a:lnTo>
                    <a:pt x="2082" y="1574"/>
                  </a:lnTo>
                  <a:lnTo>
                    <a:pt x="2123" y="1693"/>
                  </a:lnTo>
                  <a:lnTo>
                    <a:pt x="2140" y="1812"/>
                  </a:lnTo>
                  <a:lnTo>
                    <a:pt x="2136" y="1915"/>
                  </a:lnTo>
                  <a:lnTo>
                    <a:pt x="2164" y="1841"/>
                  </a:lnTo>
                  <a:lnTo>
                    <a:pt x="2193" y="1759"/>
                  </a:lnTo>
                  <a:lnTo>
                    <a:pt x="2222" y="1669"/>
                  </a:lnTo>
                  <a:lnTo>
                    <a:pt x="2242" y="1570"/>
                  </a:lnTo>
                  <a:lnTo>
                    <a:pt x="2258" y="1464"/>
                  </a:lnTo>
                  <a:lnTo>
                    <a:pt x="2271" y="1357"/>
                  </a:lnTo>
                  <a:lnTo>
                    <a:pt x="2275" y="1242"/>
                  </a:lnTo>
                  <a:lnTo>
                    <a:pt x="2267" y="1123"/>
                  </a:lnTo>
                  <a:lnTo>
                    <a:pt x="2250" y="1004"/>
                  </a:lnTo>
                  <a:lnTo>
                    <a:pt x="2226" y="885"/>
                  </a:lnTo>
                  <a:lnTo>
                    <a:pt x="2185" y="766"/>
                  </a:lnTo>
                  <a:lnTo>
                    <a:pt x="2136" y="652"/>
                  </a:lnTo>
                  <a:lnTo>
                    <a:pt x="2066" y="537"/>
                  </a:lnTo>
                  <a:lnTo>
                    <a:pt x="1984" y="430"/>
                  </a:lnTo>
                  <a:lnTo>
                    <a:pt x="1886" y="328"/>
                  </a:lnTo>
                  <a:lnTo>
                    <a:pt x="1767" y="229"/>
                  </a:lnTo>
                  <a:close/>
                </a:path>
              </a:pathLst>
            </a:custGeom>
            <a:gradFill rotWithShape="0">
              <a:gsLst>
                <a:gs pos="0">
                  <a:srgbClr val="0099FF">
                    <a:gamma/>
                    <a:tint val="0"/>
                    <a:invGamma/>
                  </a:srgbClr>
                </a:gs>
                <a:gs pos="100000">
                  <a:srgbClr val="0099FF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4" name="Freeform 20"/>
            <p:cNvSpPr>
              <a:spLocks/>
            </p:cNvSpPr>
            <p:nvPr/>
          </p:nvSpPr>
          <p:spPr bwMode="auto">
            <a:xfrm>
              <a:off x="3212" y="2513"/>
              <a:ext cx="816" cy="1177"/>
            </a:xfrm>
            <a:custGeom>
              <a:avLst/>
              <a:gdLst/>
              <a:ahLst/>
              <a:cxnLst>
                <a:cxn ang="0">
                  <a:pos x="37" y="1177"/>
                </a:cxn>
                <a:cxn ang="0">
                  <a:pos x="811" y="25"/>
                </a:cxn>
                <a:cxn ang="0">
                  <a:pos x="816" y="13"/>
                </a:cxn>
                <a:cxn ang="0">
                  <a:pos x="807" y="4"/>
                </a:cxn>
                <a:cxn ang="0">
                  <a:pos x="795" y="0"/>
                </a:cxn>
                <a:cxn ang="0">
                  <a:pos x="787" y="0"/>
                </a:cxn>
                <a:cxn ang="0">
                  <a:pos x="0" y="1145"/>
                </a:cxn>
                <a:cxn ang="0">
                  <a:pos x="8" y="1153"/>
                </a:cxn>
                <a:cxn ang="0">
                  <a:pos x="16" y="1161"/>
                </a:cxn>
                <a:cxn ang="0">
                  <a:pos x="29" y="1169"/>
                </a:cxn>
                <a:cxn ang="0">
                  <a:pos x="37" y="1177"/>
                </a:cxn>
              </a:cxnLst>
              <a:rect l="0" t="0" r="r" b="b"/>
              <a:pathLst>
                <a:path w="816" h="1177">
                  <a:moveTo>
                    <a:pt x="37" y="1177"/>
                  </a:moveTo>
                  <a:lnTo>
                    <a:pt x="811" y="25"/>
                  </a:lnTo>
                  <a:lnTo>
                    <a:pt x="816" y="13"/>
                  </a:lnTo>
                  <a:lnTo>
                    <a:pt x="807" y="4"/>
                  </a:lnTo>
                  <a:lnTo>
                    <a:pt x="795" y="0"/>
                  </a:lnTo>
                  <a:lnTo>
                    <a:pt x="787" y="0"/>
                  </a:lnTo>
                  <a:lnTo>
                    <a:pt x="0" y="1145"/>
                  </a:lnTo>
                  <a:lnTo>
                    <a:pt x="8" y="1153"/>
                  </a:lnTo>
                  <a:lnTo>
                    <a:pt x="16" y="1161"/>
                  </a:lnTo>
                  <a:lnTo>
                    <a:pt x="29" y="1169"/>
                  </a:lnTo>
                  <a:lnTo>
                    <a:pt x="37" y="1177"/>
                  </a:lnTo>
                  <a:close/>
                </a:path>
              </a:pathLst>
            </a:custGeom>
            <a:solidFill>
              <a:srgbClr val="FFFF99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5" name="Freeform 21"/>
            <p:cNvSpPr>
              <a:spLocks/>
            </p:cNvSpPr>
            <p:nvPr/>
          </p:nvSpPr>
          <p:spPr bwMode="auto">
            <a:xfrm>
              <a:off x="2843" y="3658"/>
              <a:ext cx="127" cy="82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5" y="4"/>
                </a:cxn>
                <a:cxn ang="0">
                  <a:pos x="123" y="12"/>
                </a:cxn>
                <a:cxn ang="0">
                  <a:pos x="127" y="20"/>
                </a:cxn>
                <a:cxn ang="0">
                  <a:pos x="127" y="28"/>
                </a:cxn>
                <a:cxn ang="0">
                  <a:pos x="111" y="28"/>
                </a:cxn>
                <a:cxn ang="0">
                  <a:pos x="99" y="24"/>
                </a:cxn>
                <a:cxn ang="0">
                  <a:pos x="82" y="28"/>
                </a:cxn>
                <a:cxn ang="0">
                  <a:pos x="66" y="28"/>
                </a:cxn>
                <a:cxn ang="0">
                  <a:pos x="49" y="36"/>
                </a:cxn>
                <a:cxn ang="0">
                  <a:pos x="37" y="45"/>
                </a:cxn>
                <a:cxn ang="0">
                  <a:pos x="17" y="61"/>
                </a:cxn>
                <a:cxn ang="0">
                  <a:pos x="0" y="82"/>
                </a:cxn>
                <a:cxn ang="0">
                  <a:pos x="17" y="41"/>
                </a:cxn>
                <a:cxn ang="0">
                  <a:pos x="41" y="16"/>
                </a:cxn>
                <a:cxn ang="0">
                  <a:pos x="66" y="4"/>
                </a:cxn>
                <a:cxn ang="0">
                  <a:pos x="99" y="0"/>
                </a:cxn>
              </a:cxnLst>
              <a:rect l="0" t="0" r="r" b="b"/>
              <a:pathLst>
                <a:path w="127" h="82">
                  <a:moveTo>
                    <a:pt x="99" y="0"/>
                  </a:moveTo>
                  <a:lnTo>
                    <a:pt x="115" y="4"/>
                  </a:lnTo>
                  <a:lnTo>
                    <a:pt x="123" y="12"/>
                  </a:lnTo>
                  <a:lnTo>
                    <a:pt x="127" y="20"/>
                  </a:lnTo>
                  <a:lnTo>
                    <a:pt x="127" y="28"/>
                  </a:lnTo>
                  <a:lnTo>
                    <a:pt x="111" y="28"/>
                  </a:lnTo>
                  <a:lnTo>
                    <a:pt x="99" y="24"/>
                  </a:lnTo>
                  <a:lnTo>
                    <a:pt x="82" y="28"/>
                  </a:lnTo>
                  <a:lnTo>
                    <a:pt x="66" y="28"/>
                  </a:lnTo>
                  <a:lnTo>
                    <a:pt x="49" y="36"/>
                  </a:lnTo>
                  <a:lnTo>
                    <a:pt x="37" y="45"/>
                  </a:lnTo>
                  <a:lnTo>
                    <a:pt x="17" y="61"/>
                  </a:lnTo>
                  <a:lnTo>
                    <a:pt x="0" y="82"/>
                  </a:lnTo>
                  <a:lnTo>
                    <a:pt x="17" y="41"/>
                  </a:lnTo>
                  <a:lnTo>
                    <a:pt x="41" y="16"/>
                  </a:lnTo>
                  <a:lnTo>
                    <a:pt x="66" y="4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rgbClr val="FFFF99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auto">
            <a:xfrm>
              <a:off x="2749" y="1906"/>
              <a:ext cx="717" cy="509"/>
            </a:xfrm>
            <a:custGeom>
              <a:avLst/>
              <a:gdLst/>
              <a:ahLst/>
              <a:cxnLst>
                <a:cxn ang="0">
                  <a:pos x="713" y="509"/>
                </a:cxn>
                <a:cxn ang="0">
                  <a:pos x="705" y="439"/>
                </a:cxn>
                <a:cxn ang="0">
                  <a:pos x="688" y="374"/>
                </a:cxn>
                <a:cxn ang="0">
                  <a:pos x="664" y="316"/>
                </a:cxn>
                <a:cxn ang="0">
                  <a:pos x="631" y="263"/>
                </a:cxn>
                <a:cxn ang="0">
                  <a:pos x="590" y="214"/>
                </a:cxn>
                <a:cxn ang="0">
                  <a:pos x="545" y="173"/>
                </a:cxn>
                <a:cxn ang="0">
                  <a:pos x="496" y="136"/>
                </a:cxn>
                <a:cxn ang="0">
                  <a:pos x="443" y="107"/>
                </a:cxn>
                <a:cxn ang="0">
                  <a:pos x="385" y="82"/>
                </a:cxn>
                <a:cxn ang="0">
                  <a:pos x="328" y="62"/>
                </a:cxn>
                <a:cxn ang="0">
                  <a:pos x="270" y="50"/>
                </a:cxn>
                <a:cxn ang="0">
                  <a:pos x="209" y="37"/>
                </a:cxn>
                <a:cxn ang="0">
                  <a:pos x="152" y="37"/>
                </a:cxn>
                <a:cxn ang="0">
                  <a:pos x="98" y="37"/>
                </a:cxn>
                <a:cxn ang="0">
                  <a:pos x="45" y="45"/>
                </a:cxn>
                <a:cxn ang="0">
                  <a:pos x="0" y="58"/>
                </a:cxn>
                <a:cxn ang="0">
                  <a:pos x="70" y="29"/>
                </a:cxn>
                <a:cxn ang="0">
                  <a:pos x="139" y="13"/>
                </a:cxn>
                <a:cxn ang="0">
                  <a:pos x="205" y="0"/>
                </a:cxn>
                <a:cxn ang="0">
                  <a:pos x="274" y="0"/>
                </a:cxn>
                <a:cxn ang="0">
                  <a:pos x="336" y="9"/>
                </a:cxn>
                <a:cxn ang="0">
                  <a:pos x="402" y="25"/>
                </a:cxn>
                <a:cxn ang="0">
                  <a:pos x="459" y="45"/>
                </a:cxn>
                <a:cxn ang="0">
                  <a:pos x="512" y="74"/>
                </a:cxn>
                <a:cxn ang="0">
                  <a:pos x="561" y="111"/>
                </a:cxn>
                <a:cxn ang="0">
                  <a:pos x="606" y="152"/>
                </a:cxn>
                <a:cxn ang="0">
                  <a:pos x="643" y="197"/>
                </a:cxn>
                <a:cxn ang="0">
                  <a:pos x="672" y="251"/>
                </a:cxn>
                <a:cxn ang="0">
                  <a:pos x="697" y="308"/>
                </a:cxn>
                <a:cxn ang="0">
                  <a:pos x="709" y="374"/>
                </a:cxn>
                <a:cxn ang="0">
                  <a:pos x="717" y="439"/>
                </a:cxn>
                <a:cxn ang="0">
                  <a:pos x="713" y="509"/>
                </a:cxn>
              </a:cxnLst>
              <a:rect l="0" t="0" r="r" b="b"/>
              <a:pathLst>
                <a:path w="717" h="509">
                  <a:moveTo>
                    <a:pt x="713" y="509"/>
                  </a:moveTo>
                  <a:lnTo>
                    <a:pt x="705" y="439"/>
                  </a:lnTo>
                  <a:lnTo>
                    <a:pt x="688" y="374"/>
                  </a:lnTo>
                  <a:lnTo>
                    <a:pt x="664" y="316"/>
                  </a:lnTo>
                  <a:lnTo>
                    <a:pt x="631" y="263"/>
                  </a:lnTo>
                  <a:lnTo>
                    <a:pt x="590" y="214"/>
                  </a:lnTo>
                  <a:lnTo>
                    <a:pt x="545" y="173"/>
                  </a:lnTo>
                  <a:lnTo>
                    <a:pt x="496" y="136"/>
                  </a:lnTo>
                  <a:lnTo>
                    <a:pt x="443" y="107"/>
                  </a:lnTo>
                  <a:lnTo>
                    <a:pt x="385" y="82"/>
                  </a:lnTo>
                  <a:lnTo>
                    <a:pt x="328" y="62"/>
                  </a:lnTo>
                  <a:lnTo>
                    <a:pt x="270" y="50"/>
                  </a:lnTo>
                  <a:lnTo>
                    <a:pt x="209" y="37"/>
                  </a:lnTo>
                  <a:lnTo>
                    <a:pt x="152" y="37"/>
                  </a:lnTo>
                  <a:lnTo>
                    <a:pt x="98" y="37"/>
                  </a:lnTo>
                  <a:lnTo>
                    <a:pt x="45" y="45"/>
                  </a:lnTo>
                  <a:lnTo>
                    <a:pt x="0" y="58"/>
                  </a:lnTo>
                  <a:lnTo>
                    <a:pt x="70" y="29"/>
                  </a:lnTo>
                  <a:lnTo>
                    <a:pt x="139" y="13"/>
                  </a:lnTo>
                  <a:lnTo>
                    <a:pt x="205" y="0"/>
                  </a:lnTo>
                  <a:lnTo>
                    <a:pt x="274" y="0"/>
                  </a:lnTo>
                  <a:lnTo>
                    <a:pt x="336" y="9"/>
                  </a:lnTo>
                  <a:lnTo>
                    <a:pt x="402" y="25"/>
                  </a:lnTo>
                  <a:lnTo>
                    <a:pt x="459" y="45"/>
                  </a:lnTo>
                  <a:lnTo>
                    <a:pt x="512" y="74"/>
                  </a:lnTo>
                  <a:lnTo>
                    <a:pt x="561" y="111"/>
                  </a:lnTo>
                  <a:lnTo>
                    <a:pt x="606" y="152"/>
                  </a:lnTo>
                  <a:lnTo>
                    <a:pt x="643" y="197"/>
                  </a:lnTo>
                  <a:lnTo>
                    <a:pt x="672" y="251"/>
                  </a:lnTo>
                  <a:lnTo>
                    <a:pt x="697" y="308"/>
                  </a:lnTo>
                  <a:lnTo>
                    <a:pt x="709" y="374"/>
                  </a:lnTo>
                  <a:lnTo>
                    <a:pt x="717" y="439"/>
                  </a:lnTo>
                  <a:lnTo>
                    <a:pt x="713" y="509"/>
                  </a:lnTo>
                  <a:close/>
                </a:path>
              </a:pathLst>
            </a:custGeom>
            <a:solidFill>
              <a:srgbClr val="FF9900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7" name="Freeform 23"/>
            <p:cNvSpPr>
              <a:spLocks/>
            </p:cNvSpPr>
            <p:nvPr/>
          </p:nvSpPr>
          <p:spPr bwMode="auto">
            <a:xfrm>
              <a:off x="4290" y="2858"/>
              <a:ext cx="565" cy="545"/>
            </a:xfrm>
            <a:custGeom>
              <a:avLst/>
              <a:gdLst/>
              <a:ahLst/>
              <a:cxnLst>
                <a:cxn ang="0">
                  <a:pos x="561" y="545"/>
                </a:cxn>
                <a:cxn ang="0">
                  <a:pos x="557" y="467"/>
                </a:cxn>
                <a:cxn ang="0">
                  <a:pos x="528" y="377"/>
                </a:cxn>
                <a:cxn ang="0">
                  <a:pos x="483" y="275"/>
                </a:cxn>
                <a:cxn ang="0">
                  <a:pos x="422" y="180"/>
                </a:cxn>
                <a:cxn ang="0">
                  <a:pos x="340" y="102"/>
                </a:cxn>
                <a:cxn ang="0">
                  <a:pos x="242" y="49"/>
                </a:cxn>
                <a:cxn ang="0">
                  <a:pos x="127" y="33"/>
                </a:cxn>
                <a:cxn ang="0">
                  <a:pos x="0" y="65"/>
                </a:cxn>
                <a:cxn ang="0">
                  <a:pos x="119" y="12"/>
                </a:cxn>
                <a:cxn ang="0">
                  <a:pos x="229" y="0"/>
                </a:cxn>
                <a:cxn ang="0">
                  <a:pos x="332" y="29"/>
                </a:cxn>
                <a:cxn ang="0">
                  <a:pos x="422" y="90"/>
                </a:cxn>
                <a:cxn ang="0">
                  <a:pos x="492" y="176"/>
                </a:cxn>
                <a:cxn ang="0">
                  <a:pos x="541" y="287"/>
                </a:cxn>
                <a:cxn ang="0">
                  <a:pos x="565" y="410"/>
                </a:cxn>
                <a:cxn ang="0">
                  <a:pos x="561" y="545"/>
                </a:cxn>
              </a:cxnLst>
              <a:rect l="0" t="0" r="r" b="b"/>
              <a:pathLst>
                <a:path w="565" h="545">
                  <a:moveTo>
                    <a:pt x="561" y="545"/>
                  </a:moveTo>
                  <a:lnTo>
                    <a:pt x="557" y="467"/>
                  </a:lnTo>
                  <a:lnTo>
                    <a:pt x="528" y="377"/>
                  </a:lnTo>
                  <a:lnTo>
                    <a:pt x="483" y="275"/>
                  </a:lnTo>
                  <a:lnTo>
                    <a:pt x="422" y="180"/>
                  </a:lnTo>
                  <a:lnTo>
                    <a:pt x="340" y="102"/>
                  </a:lnTo>
                  <a:lnTo>
                    <a:pt x="242" y="49"/>
                  </a:lnTo>
                  <a:lnTo>
                    <a:pt x="127" y="33"/>
                  </a:lnTo>
                  <a:lnTo>
                    <a:pt x="0" y="65"/>
                  </a:lnTo>
                  <a:lnTo>
                    <a:pt x="119" y="12"/>
                  </a:lnTo>
                  <a:lnTo>
                    <a:pt x="229" y="0"/>
                  </a:lnTo>
                  <a:lnTo>
                    <a:pt x="332" y="29"/>
                  </a:lnTo>
                  <a:lnTo>
                    <a:pt x="422" y="90"/>
                  </a:lnTo>
                  <a:lnTo>
                    <a:pt x="492" y="176"/>
                  </a:lnTo>
                  <a:lnTo>
                    <a:pt x="541" y="287"/>
                  </a:lnTo>
                  <a:lnTo>
                    <a:pt x="565" y="410"/>
                  </a:lnTo>
                  <a:lnTo>
                    <a:pt x="561" y="545"/>
                  </a:lnTo>
                  <a:close/>
                </a:path>
              </a:pathLst>
            </a:custGeom>
            <a:solidFill>
              <a:srgbClr val="FF9900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8" name="Freeform 24"/>
            <p:cNvSpPr>
              <a:spLocks/>
            </p:cNvSpPr>
            <p:nvPr/>
          </p:nvSpPr>
          <p:spPr bwMode="auto">
            <a:xfrm>
              <a:off x="3462" y="2304"/>
              <a:ext cx="832" cy="619"/>
            </a:xfrm>
            <a:custGeom>
              <a:avLst/>
              <a:gdLst/>
              <a:ahLst/>
              <a:cxnLst>
                <a:cxn ang="0">
                  <a:pos x="828" y="619"/>
                </a:cxn>
                <a:cxn ang="0">
                  <a:pos x="832" y="558"/>
                </a:cxn>
                <a:cxn ang="0">
                  <a:pos x="824" y="492"/>
                </a:cxn>
                <a:cxn ang="0">
                  <a:pos x="807" y="431"/>
                </a:cxn>
                <a:cxn ang="0">
                  <a:pos x="779" y="369"/>
                </a:cxn>
                <a:cxn ang="0">
                  <a:pos x="746" y="312"/>
                </a:cxn>
                <a:cxn ang="0">
                  <a:pos x="705" y="254"/>
                </a:cxn>
                <a:cxn ang="0">
                  <a:pos x="656" y="205"/>
                </a:cxn>
                <a:cxn ang="0">
                  <a:pos x="602" y="160"/>
                </a:cxn>
                <a:cxn ang="0">
                  <a:pos x="541" y="119"/>
                </a:cxn>
                <a:cxn ang="0">
                  <a:pos x="475" y="90"/>
                </a:cxn>
                <a:cxn ang="0">
                  <a:pos x="402" y="66"/>
                </a:cxn>
                <a:cxn ang="0">
                  <a:pos x="328" y="53"/>
                </a:cxn>
                <a:cxn ang="0">
                  <a:pos x="250" y="49"/>
                </a:cxn>
                <a:cxn ang="0">
                  <a:pos x="168" y="58"/>
                </a:cxn>
                <a:cxn ang="0">
                  <a:pos x="86" y="78"/>
                </a:cxn>
                <a:cxn ang="0">
                  <a:pos x="0" y="111"/>
                </a:cxn>
                <a:cxn ang="0">
                  <a:pos x="61" y="70"/>
                </a:cxn>
                <a:cxn ang="0">
                  <a:pos x="131" y="37"/>
                </a:cxn>
                <a:cxn ang="0">
                  <a:pos x="201" y="17"/>
                </a:cxn>
                <a:cxn ang="0">
                  <a:pos x="275" y="4"/>
                </a:cxn>
                <a:cxn ang="0">
                  <a:pos x="348" y="0"/>
                </a:cxn>
                <a:cxn ang="0">
                  <a:pos x="418" y="12"/>
                </a:cxn>
                <a:cxn ang="0">
                  <a:pos x="492" y="29"/>
                </a:cxn>
                <a:cxn ang="0">
                  <a:pos x="557" y="58"/>
                </a:cxn>
                <a:cxn ang="0">
                  <a:pos x="623" y="94"/>
                </a:cxn>
                <a:cxn ang="0">
                  <a:pos x="680" y="144"/>
                </a:cxn>
                <a:cxn ang="0">
                  <a:pos x="729" y="201"/>
                </a:cxn>
                <a:cxn ang="0">
                  <a:pos x="770" y="267"/>
                </a:cxn>
                <a:cxn ang="0">
                  <a:pos x="803" y="341"/>
                </a:cxn>
                <a:cxn ang="0">
                  <a:pos x="824" y="427"/>
                </a:cxn>
                <a:cxn ang="0">
                  <a:pos x="832" y="517"/>
                </a:cxn>
                <a:cxn ang="0">
                  <a:pos x="828" y="619"/>
                </a:cxn>
              </a:cxnLst>
              <a:rect l="0" t="0" r="r" b="b"/>
              <a:pathLst>
                <a:path w="832" h="619">
                  <a:moveTo>
                    <a:pt x="828" y="619"/>
                  </a:moveTo>
                  <a:lnTo>
                    <a:pt x="832" y="558"/>
                  </a:lnTo>
                  <a:lnTo>
                    <a:pt x="824" y="492"/>
                  </a:lnTo>
                  <a:lnTo>
                    <a:pt x="807" y="431"/>
                  </a:lnTo>
                  <a:lnTo>
                    <a:pt x="779" y="369"/>
                  </a:lnTo>
                  <a:lnTo>
                    <a:pt x="746" y="312"/>
                  </a:lnTo>
                  <a:lnTo>
                    <a:pt x="705" y="254"/>
                  </a:lnTo>
                  <a:lnTo>
                    <a:pt x="656" y="205"/>
                  </a:lnTo>
                  <a:lnTo>
                    <a:pt x="602" y="160"/>
                  </a:lnTo>
                  <a:lnTo>
                    <a:pt x="541" y="119"/>
                  </a:lnTo>
                  <a:lnTo>
                    <a:pt x="475" y="90"/>
                  </a:lnTo>
                  <a:lnTo>
                    <a:pt x="402" y="66"/>
                  </a:lnTo>
                  <a:lnTo>
                    <a:pt x="328" y="53"/>
                  </a:lnTo>
                  <a:lnTo>
                    <a:pt x="250" y="49"/>
                  </a:lnTo>
                  <a:lnTo>
                    <a:pt x="168" y="58"/>
                  </a:lnTo>
                  <a:lnTo>
                    <a:pt x="86" y="78"/>
                  </a:lnTo>
                  <a:lnTo>
                    <a:pt x="0" y="111"/>
                  </a:lnTo>
                  <a:lnTo>
                    <a:pt x="61" y="70"/>
                  </a:lnTo>
                  <a:lnTo>
                    <a:pt x="131" y="37"/>
                  </a:lnTo>
                  <a:lnTo>
                    <a:pt x="201" y="17"/>
                  </a:lnTo>
                  <a:lnTo>
                    <a:pt x="275" y="4"/>
                  </a:lnTo>
                  <a:lnTo>
                    <a:pt x="348" y="0"/>
                  </a:lnTo>
                  <a:lnTo>
                    <a:pt x="418" y="12"/>
                  </a:lnTo>
                  <a:lnTo>
                    <a:pt x="492" y="29"/>
                  </a:lnTo>
                  <a:lnTo>
                    <a:pt x="557" y="58"/>
                  </a:lnTo>
                  <a:lnTo>
                    <a:pt x="623" y="94"/>
                  </a:lnTo>
                  <a:lnTo>
                    <a:pt x="680" y="144"/>
                  </a:lnTo>
                  <a:lnTo>
                    <a:pt x="729" y="201"/>
                  </a:lnTo>
                  <a:lnTo>
                    <a:pt x="770" y="267"/>
                  </a:lnTo>
                  <a:lnTo>
                    <a:pt x="803" y="341"/>
                  </a:lnTo>
                  <a:lnTo>
                    <a:pt x="824" y="427"/>
                  </a:lnTo>
                  <a:lnTo>
                    <a:pt x="832" y="517"/>
                  </a:lnTo>
                  <a:lnTo>
                    <a:pt x="828" y="619"/>
                  </a:lnTo>
                  <a:close/>
                </a:path>
              </a:pathLst>
            </a:custGeom>
            <a:solidFill>
              <a:srgbClr val="FFFF99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9" name="Freeform 25"/>
            <p:cNvSpPr>
              <a:spLocks/>
            </p:cNvSpPr>
            <p:nvPr/>
          </p:nvSpPr>
          <p:spPr bwMode="auto">
            <a:xfrm>
              <a:off x="4368" y="1931"/>
              <a:ext cx="209" cy="890"/>
            </a:xfrm>
            <a:custGeom>
              <a:avLst/>
              <a:gdLst/>
              <a:ahLst/>
              <a:cxnLst>
                <a:cxn ang="0">
                  <a:pos x="0" y="890"/>
                </a:cxn>
                <a:cxn ang="0">
                  <a:pos x="73" y="808"/>
                </a:cxn>
                <a:cxn ang="0">
                  <a:pos x="135" y="709"/>
                </a:cxn>
                <a:cxn ang="0">
                  <a:pos x="176" y="599"/>
                </a:cxn>
                <a:cxn ang="0">
                  <a:pos x="200" y="484"/>
                </a:cxn>
                <a:cxn ang="0">
                  <a:pos x="209" y="361"/>
                </a:cxn>
                <a:cxn ang="0">
                  <a:pos x="192" y="238"/>
                </a:cxn>
                <a:cxn ang="0">
                  <a:pos x="155" y="119"/>
                </a:cxn>
                <a:cxn ang="0">
                  <a:pos x="98" y="0"/>
                </a:cxn>
                <a:cxn ang="0">
                  <a:pos x="123" y="98"/>
                </a:cxn>
                <a:cxn ang="0">
                  <a:pos x="143" y="205"/>
                </a:cxn>
                <a:cxn ang="0">
                  <a:pos x="151" y="324"/>
                </a:cxn>
                <a:cxn ang="0">
                  <a:pos x="147" y="443"/>
                </a:cxn>
                <a:cxn ang="0">
                  <a:pos x="131" y="562"/>
                </a:cxn>
                <a:cxn ang="0">
                  <a:pos x="102" y="681"/>
                </a:cxn>
                <a:cxn ang="0">
                  <a:pos x="57" y="791"/>
                </a:cxn>
                <a:cxn ang="0">
                  <a:pos x="0" y="890"/>
                </a:cxn>
              </a:cxnLst>
              <a:rect l="0" t="0" r="r" b="b"/>
              <a:pathLst>
                <a:path w="209" h="890">
                  <a:moveTo>
                    <a:pt x="0" y="890"/>
                  </a:moveTo>
                  <a:lnTo>
                    <a:pt x="73" y="808"/>
                  </a:lnTo>
                  <a:lnTo>
                    <a:pt x="135" y="709"/>
                  </a:lnTo>
                  <a:lnTo>
                    <a:pt x="176" y="599"/>
                  </a:lnTo>
                  <a:lnTo>
                    <a:pt x="200" y="484"/>
                  </a:lnTo>
                  <a:lnTo>
                    <a:pt x="209" y="361"/>
                  </a:lnTo>
                  <a:lnTo>
                    <a:pt x="192" y="238"/>
                  </a:lnTo>
                  <a:lnTo>
                    <a:pt x="155" y="119"/>
                  </a:lnTo>
                  <a:lnTo>
                    <a:pt x="98" y="0"/>
                  </a:lnTo>
                  <a:lnTo>
                    <a:pt x="123" y="98"/>
                  </a:lnTo>
                  <a:lnTo>
                    <a:pt x="143" y="205"/>
                  </a:lnTo>
                  <a:lnTo>
                    <a:pt x="151" y="324"/>
                  </a:lnTo>
                  <a:lnTo>
                    <a:pt x="147" y="443"/>
                  </a:lnTo>
                  <a:lnTo>
                    <a:pt x="131" y="562"/>
                  </a:lnTo>
                  <a:lnTo>
                    <a:pt x="102" y="681"/>
                  </a:lnTo>
                  <a:lnTo>
                    <a:pt x="57" y="791"/>
                  </a:lnTo>
                  <a:lnTo>
                    <a:pt x="0" y="890"/>
                  </a:lnTo>
                  <a:close/>
                </a:path>
              </a:pathLst>
            </a:custGeom>
            <a:solidFill>
              <a:srgbClr val="FF9900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30" name="Freeform 26"/>
            <p:cNvSpPr>
              <a:spLocks/>
            </p:cNvSpPr>
            <p:nvPr/>
          </p:nvSpPr>
          <p:spPr bwMode="auto">
            <a:xfrm>
              <a:off x="3552" y="1869"/>
              <a:ext cx="861" cy="423"/>
            </a:xfrm>
            <a:custGeom>
              <a:avLst/>
              <a:gdLst/>
              <a:ahLst/>
              <a:cxnLst>
                <a:cxn ang="0">
                  <a:pos x="0" y="423"/>
                </a:cxn>
                <a:cxn ang="0">
                  <a:pos x="41" y="345"/>
                </a:cxn>
                <a:cxn ang="0">
                  <a:pos x="82" y="279"/>
                </a:cxn>
                <a:cxn ang="0">
                  <a:pos x="131" y="222"/>
                </a:cxn>
                <a:cxn ang="0">
                  <a:pos x="180" y="169"/>
                </a:cxn>
                <a:cxn ang="0">
                  <a:pos x="234" y="128"/>
                </a:cxn>
                <a:cxn ang="0">
                  <a:pos x="291" y="91"/>
                </a:cxn>
                <a:cxn ang="0">
                  <a:pos x="348" y="62"/>
                </a:cxn>
                <a:cxn ang="0">
                  <a:pos x="406" y="37"/>
                </a:cxn>
                <a:cxn ang="0">
                  <a:pos x="463" y="21"/>
                </a:cxn>
                <a:cxn ang="0">
                  <a:pos x="525" y="9"/>
                </a:cxn>
                <a:cxn ang="0">
                  <a:pos x="582" y="0"/>
                </a:cxn>
                <a:cxn ang="0">
                  <a:pos x="644" y="0"/>
                </a:cxn>
                <a:cxn ang="0">
                  <a:pos x="701" y="5"/>
                </a:cxn>
                <a:cxn ang="0">
                  <a:pos x="754" y="9"/>
                </a:cxn>
                <a:cxn ang="0">
                  <a:pos x="807" y="21"/>
                </a:cxn>
                <a:cxn ang="0">
                  <a:pos x="861" y="33"/>
                </a:cxn>
                <a:cxn ang="0">
                  <a:pos x="807" y="29"/>
                </a:cxn>
                <a:cxn ang="0">
                  <a:pos x="750" y="29"/>
                </a:cxn>
                <a:cxn ang="0">
                  <a:pos x="697" y="29"/>
                </a:cxn>
                <a:cxn ang="0">
                  <a:pos x="644" y="33"/>
                </a:cxn>
                <a:cxn ang="0">
                  <a:pos x="586" y="41"/>
                </a:cxn>
                <a:cxn ang="0">
                  <a:pos x="533" y="50"/>
                </a:cxn>
                <a:cxn ang="0">
                  <a:pos x="480" y="62"/>
                </a:cxn>
                <a:cxn ang="0">
                  <a:pos x="426" y="82"/>
                </a:cxn>
                <a:cxn ang="0">
                  <a:pos x="373" y="103"/>
                </a:cxn>
                <a:cxn ang="0">
                  <a:pos x="320" y="132"/>
                </a:cxn>
                <a:cxn ang="0">
                  <a:pos x="267" y="164"/>
                </a:cxn>
                <a:cxn ang="0">
                  <a:pos x="213" y="201"/>
                </a:cxn>
                <a:cxn ang="0">
                  <a:pos x="160" y="246"/>
                </a:cxn>
                <a:cxn ang="0">
                  <a:pos x="107" y="300"/>
                </a:cxn>
                <a:cxn ang="0">
                  <a:pos x="53" y="357"/>
                </a:cxn>
                <a:cxn ang="0">
                  <a:pos x="0" y="423"/>
                </a:cxn>
              </a:cxnLst>
              <a:rect l="0" t="0" r="r" b="b"/>
              <a:pathLst>
                <a:path w="861" h="423">
                  <a:moveTo>
                    <a:pt x="0" y="423"/>
                  </a:moveTo>
                  <a:lnTo>
                    <a:pt x="41" y="345"/>
                  </a:lnTo>
                  <a:lnTo>
                    <a:pt x="82" y="279"/>
                  </a:lnTo>
                  <a:lnTo>
                    <a:pt x="131" y="222"/>
                  </a:lnTo>
                  <a:lnTo>
                    <a:pt x="180" y="169"/>
                  </a:lnTo>
                  <a:lnTo>
                    <a:pt x="234" y="128"/>
                  </a:lnTo>
                  <a:lnTo>
                    <a:pt x="291" y="91"/>
                  </a:lnTo>
                  <a:lnTo>
                    <a:pt x="348" y="62"/>
                  </a:lnTo>
                  <a:lnTo>
                    <a:pt x="406" y="37"/>
                  </a:lnTo>
                  <a:lnTo>
                    <a:pt x="463" y="21"/>
                  </a:lnTo>
                  <a:lnTo>
                    <a:pt x="525" y="9"/>
                  </a:lnTo>
                  <a:lnTo>
                    <a:pt x="582" y="0"/>
                  </a:lnTo>
                  <a:lnTo>
                    <a:pt x="644" y="0"/>
                  </a:lnTo>
                  <a:lnTo>
                    <a:pt x="701" y="5"/>
                  </a:lnTo>
                  <a:lnTo>
                    <a:pt x="754" y="9"/>
                  </a:lnTo>
                  <a:lnTo>
                    <a:pt x="807" y="21"/>
                  </a:lnTo>
                  <a:lnTo>
                    <a:pt x="861" y="33"/>
                  </a:lnTo>
                  <a:lnTo>
                    <a:pt x="807" y="29"/>
                  </a:lnTo>
                  <a:lnTo>
                    <a:pt x="750" y="29"/>
                  </a:lnTo>
                  <a:lnTo>
                    <a:pt x="697" y="29"/>
                  </a:lnTo>
                  <a:lnTo>
                    <a:pt x="644" y="33"/>
                  </a:lnTo>
                  <a:lnTo>
                    <a:pt x="586" y="41"/>
                  </a:lnTo>
                  <a:lnTo>
                    <a:pt x="533" y="50"/>
                  </a:lnTo>
                  <a:lnTo>
                    <a:pt x="480" y="62"/>
                  </a:lnTo>
                  <a:lnTo>
                    <a:pt x="426" y="82"/>
                  </a:lnTo>
                  <a:lnTo>
                    <a:pt x="373" y="103"/>
                  </a:lnTo>
                  <a:lnTo>
                    <a:pt x="320" y="132"/>
                  </a:lnTo>
                  <a:lnTo>
                    <a:pt x="267" y="164"/>
                  </a:lnTo>
                  <a:lnTo>
                    <a:pt x="213" y="201"/>
                  </a:lnTo>
                  <a:lnTo>
                    <a:pt x="160" y="246"/>
                  </a:lnTo>
                  <a:lnTo>
                    <a:pt x="107" y="300"/>
                  </a:lnTo>
                  <a:lnTo>
                    <a:pt x="53" y="357"/>
                  </a:lnTo>
                  <a:lnTo>
                    <a:pt x="0" y="423"/>
                  </a:lnTo>
                  <a:close/>
                </a:path>
              </a:pathLst>
            </a:custGeom>
            <a:solidFill>
              <a:srgbClr val="FF9900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31" name="Freeform 27"/>
            <p:cNvSpPr>
              <a:spLocks/>
            </p:cNvSpPr>
            <p:nvPr/>
          </p:nvSpPr>
          <p:spPr bwMode="auto">
            <a:xfrm>
              <a:off x="3376" y="2460"/>
              <a:ext cx="86" cy="115"/>
            </a:xfrm>
            <a:custGeom>
              <a:avLst/>
              <a:gdLst/>
              <a:ahLst/>
              <a:cxnLst>
                <a:cxn ang="0">
                  <a:pos x="65" y="4"/>
                </a:cxn>
                <a:cxn ang="0">
                  <a:pos x="45" y="25"/>
                </a:cxn>
                <a:cxn ang="0">
                  <a:pos x="16" y="53"/>
                </a:cxn>
                <a:cxn ang="0">
                  <a:pos x="0" y="86"/>
                </a:cxn>
                <a:cxn ang="0">
                  <a:pos x="12" y="115"/>
                </a:cxn>
                <a:cxn ang="0">
                  <a:pos x="33" y="107"/>
                </a:cxn>
                <a:cxn ang="0">
                  <a:pos x="53" y="78"/>
                </a:cxn>
                <a:cxn ang="0">
                  <a:pos x="70" y="45"/>
                </a:cxn>
                <a:cxn ang="0">
                  <a:pos x="82" y="21"/>
                </a:cxn>
                <a:cxn ang="0">
                  <a:pos x="86" y="12"/>
                </a:cxn>
                <a:cxn ang="0">
                  <a:pos x="82" y="0"/>
                </a:cxn>
                <a:cxn ang="0">
                  <a:pos x="74" y="0"/>
                </a:cxn>
                <a:cxn ang="0">
                  <a:pos x="65" y="4"/>
                </a:cxn>
              </a:cxnLst>
              <a:rect l="0" t="0" r="r" b="b"/>
              <a:pathLst>
                <a:path w="86" h="115">
                  <a:moveTo>
                    <a:pt x="65" y="4"/>
                  </a:moveTo>
                  <a:lnTo>
                    <a:pt x="45" y="25"/>
                  </a:lnTo>
                  <a:lnTo>
                    <a:pt x="16" y="53"/>
                  </a:lnTo>
                  <a:lnTo>
                    <a:pt x="0" y="86"/>
                  </a:lnTo>
                  <a:lnTo>
                    <a:pt x="12" y="115"/>
                  </a:lnTo>
                  <a:lnTo>
                    <a:pt x="33" y="107"/>
                  </a:lnTo>
                  <a:lnTo>
                    <a:pt x="53" y="78"/>
                  </a:lnTo>
                  <a:lnTo>
                    <a:pt x="70" y="45"/>
                  </a:lnTo>
                  <a:lnTo>
                    <a:pt x="82" y="21"/>
                  </a:lnTo>
                  <a:lnTo>
                    <a:pt x="86" y="12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>
              <a:off x="4208" y="2948"/>
              <a:ext cx="78" cy="123"/>
            </a:xfrm>
            <a:custGeom>
              <a:avLst/>
              <a:gdLst/>
              <a:ahLst/>
              <a:cxnLst>
                <a:cxn ang="0">
                  <a:pos x="53" y="8"/>
                </a:cxn>
                <a:cxn ang="0">
                  <a:pos x="37" y="29"/>
                </a:cxn>
                <a:cxn ang="0">
                  <a:pos x="12" y="66"/>
                </a:cxn>
                <a:cxn ang="0">
                  <a:pos x="0" y="98"/>
                </a:cxn>
                <a:cxn ang="0">
                  <a:pos x="16" y="123"/>
                </a:cxn>
                <a:cxn ang="0">
                  <a:pos x="37" y="115"/>
                </a:cxn>
                <a:cxn ang="0">
                  <a:pos x="53" y="86"/>
                </a:cxn>
                <a:cxn ang="0">
                  <a:pos x="69" y="49"/>
                </a:cxn>
                <a:cxn ang="0">
                  <a:pos x="78" y="25"/>
                </a:cxn>
                <a:cxn ang="0">
                  <a:pos x="78" y="12"/>
                </a:cxn>
                <a:cxn ang="0">
                  <a:pos x="74" y="4"/>
                </a:cxn>
                <a:cxn ang="0">
                  <a:pos x="61" y="0"/>
                </a:cxn>
                <a:cxn ang="0">
                  <a:pos x="53" y="8"/>
                </a:cxn>
              </a:cxnLst>
              <a:rect l="0" t="0" r="r" b="b"/>
              <a:pathLst>
                <a:path w="78" h="123">
                  <a:moveTo>
                    <a:pt x="53" y="8"/>
                  </a:moveTo>
                  <a:lnTo>
                    <a:pt x="37" y="29"/>
                  </a:lnTo>
                  <a:lnTo>
                    <a:pt x="12" y="66"/>
                  </a:lnTo>
                  <a:lnTo>
                    <a:pt x="0" y="98"/>
                  </a:lnTo>
                  <a:lnTo>
                    <a:pt x="16" y="123"/>
                  </a:lnTo>
                  <a:lnTo>
                    <a:pt x="37" y="115"/>
                  </a:lnTo>
                  <a:lnTo>
                    <a:pt x="53" y="86"/>
                  </a:lnTo>
                  <a:lnTo>
                    <a:pt x="69" y="49"/>
                  </a:lnTo>
                  <a:lnTo>
                    <a:pt x="78" y="25"/>
                  </a:lnTo>
                  <a:lnTo>
                    <a:pt x="78" y="12"/>
                  </a:lnTo>
                  <a:lnTo>
                    <a:pt x="74" y="4"/>
                  </a:lnTo>
                  <a:lnTo>
                    <a:pt x="61" y="0"/>
                  </a:lnTo>
                  <a:lnTo>
                    <a:pt x="53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</p:grpSp>
      <p:pic>
        <p:nvPicPr>
          <p:cNvPr id="33" name="Рисунок 32" descr="lock"/>
          <p:cNvPicPr/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400" b="88400" l="15800" r="83000"/>
                    </a14:imgEffect>
                  </a14:imgLayer>
                </a14:imgProps>
              </a:ext>
            </a:extLst>
          </a:blip>
          <a:srcRect l="15582" t="2390" r="16326" b="10556"/>
          <a:stretch>
            <a:fillRect/>
          </a:stretch>
        </p:blipFill>
        <p:spPr bwMode="auto">
          <a:xfrm>
            <a:off x="6588224" y="1456072"/>
            <a:ext cx="1343849" cy="1508570"/>
          </a:xfrm>
          <a:prstGeom prst="rect">
            <a:avLst/>
          </a:prstGeom>
          <a:noFill/>
        </p:spPr>
      </p:pic>
      <p:pic>
        <p:nvPicPr>
          <p:cNvPr id="34" name="Рисунок 33"/>
          <p:cNvPicPr/>
          <p:nvPr/>
        </p:nvPicPr>
        <p:blipFill>
          <a:blip r:embed="rId8">
            <a:lum contrast="2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428" b="99090" l="7143" r="99720"/>
                    </a14:imgEffect>
                  </a14:imgLayer>
                </a14:imgProps>
              </a:ext>
            </a:extLst>
          </a:blip>
          <a:srcRect l="7723" t="2326"/>
          <a:stretch>
            <a:fillRect/>
          </a:stretch>
        </p:blipFill>
        <p:spPr bwMode="auto">
          <a:xfrm>
            <a:off x="6284505" y="3618632"/>
            <a:ext cx="1951285" cy="1632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Рисунок 34" descr="D:\Каталог картинок\З\CENTOCLU П.gif"/>
          <p:cNvPicPr/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500760" y="4434701"/>
            <a:ext cx="2429371" cy="2213347"/>
          </a:xfrm>
          <a:prstGeom prst="rect">
            <a:avLst/>
          </a:prstGeom>
          <a:noFill/>
        </p:spPr>
      </p:pic>
      <p:pic>
        <p:nvPicPr>
          <p:cNvPr id="5" name="Рисунок 4" descr="C:\Users\Екатерина\Desktop\001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316" y="1359438"/>
            <a:ext cx="3133367" cy="36567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6653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Какой одинаковый звук в этих словах вы услышали?</a:t>
            </a:r>
            <a:endParaRPr lang="ru-RU" dirty="0"/>
          </a:p>
        </p:txBody>
      </p:sp>
      <p:pic>
        <p:nvPicPr>
          <p:cNvPr id="10" name="Рисунок 9" descr="D:\Ксюша\инет\ЛОГОПЕДИЧЕСКАЯ ЛИТЕРАТУРА\КНИГИ практика\ФОРМИРОВАНИЕ СЛОГОВОЙ СТРУКТУРЫ СЛОВ\Т.В. Бабина Н.Ю. Сафонкина Альбом для обследования восприятия и произнесения слов различной структурной сложности\IMG_0052.jpg"/>
          <p:cNvPicPr/>
          <p:nvPr/>
        </p:nvPicPr>
        <p:blipFill>
          <a:blip r:embed="rId3" cstate="print">
            <a:lum contrast="1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014" b="64374" l="26852" r="61111"/>
                    </a14:imgEffect>
                  </a14:imgLayer>
                </a14:imgProps>
              </a:ext>
            </a:extLst>
          </a:blip>
          <a:srcRect l="26785" t="36879" r="38484" b="35698"/>
          <a:stretch>
            <a:fillRect/>
          </a:stretch>
        </p:blipFill>
        <p:spPr bwMode="auto">
          <a:xfrm rot="5400000">
            <a:off x="559744" y="1083293"/>
            <a:ext cx="2321953" cy="2362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Ксюша\инет\ЛОГОПЕДИЧЕСКАЯ ЛИТЕРАТУРА\КНИГИ практика\ФОРМИРОВАНИЕ СЛОГОВОЙ СТРУКТУРЫ СЛОВ\Т.В. Бабина Н.Ю. Сафонкина Альбом для обследования восприятия и произнесения слов различной структурной сложности\IMG_0012.jpg"/>
          <p:cNvPicPr/>
          <p:nvPr/>
        </p:nvPicPr>
        <p:blipFill>
          <a:blip r:embed="rId5">
            <a:lum contrast="1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3600" b="55549" l="56653" r="77686"/>
                    </a14:imgEffect>
                  </a14:imgLayer>
                </a14:imgProps>
              </a:ext>
            </a:extLst>
          </a:blip>
          <a:srcRect l="56923" t="33807" r="22116" b="44462"/>
          <a:stretch>
            <a:fillRect/>
          </a:stretch>
        </p:blipFill>
        <p:spPr bwMode="auto">
          <a:xfrm rot="5400000">
            <a:off x="738762" y="3805856"/>
            <a:ext cx="1894084" cy="2292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D:\Ксюша\инет\Развивающие книги\НАГЛЯДНО - ДИДАКТИЧЕСКИЕ ПОСОБИЯ\Наглядно-Дидактическое пособие МОЗАЙКА-СИНТЕЗ\Дидактическое пособие ВРЕМЕНА ГОДА\001.jpg"/>
          <p:cNvPicPr/>
          <p:nvPr/>
        </p:nvPicPr>
        <p:blipFill>
          <a:blip r:embed="rId7" cstate="print"/>
          <a:srcRect l="1490" r="2041" b="2973"/>
          <a:stretch>
            <a:fillRect/>
          </a:stretch>
        </p:blipFill>
        <p:spPr bwMode="auto">
          <a:xfrm>
            <a:off x="6444208" y="1414212"/>
            <a:ext cx="1952620" cy="1849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SHMSWA-021605"/>
          <p:cNvPicPr/>
          <p:nvPr/>
        </p:nvPicPr>
        <p:blipFill>
          <a:blip r:embed="rId8"/>
          <a:srcRect b="44170"/>
          <a:stretch>
            <a:fillRect/>
          </a:stretch>
        </p:blipFill>
        <p:spPr bwMode="auto">
          <a:xfrm>
            <a:off x="6503019" y="3569426"/>
            <a:ext cx="1656406" cy="2329725"/>
          </a:xfrm>
          <a:prstGeom prst="rect">
            <a:avLst/>
          </a:prstGeom>
          <a:noFill/>
        </p:spPr>
      </p:pic>
      <p:pic>
        <p:nvPicPr>
          <p:cNvPr id="15" name="Рисунок 14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63888" y="4730592"/>
            <a:ext cx="2053203" cy="1821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Екатерина\Desktop\002 001.jpg"/>
          <p:cNvPicPr/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218" l="0" r="996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183" y="786791"/>
            <a:ext cx="3383400" cy="45424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75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get-zen_doc/153246/pub_5bc46a0f4414ed00aa2243b5_5bc477f72ac0f700a9c174e4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932"/>
            <a:ext cx="9180512" cy="684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Золушку пригласили на бал, но злая мачеха дала задание, разобрать зерна.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7" name="Рисунок 46" descr="https://i.pinimg.com/originals/e1/d7/70/e1d770eee1558e85ad35249b24a4e2b0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39306" l="507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923" b="59533"/>
          <a:stretch/>
        </p:blipFill>
        <p:spPr bwMode="auto">
          <a:xfrm>
            <a:off x="7020272" y="1619698"/>
            <a:ext cx="1563896" cy="14897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8" name="Рисунок 47" descr="https://i.pinimg.com/originals/e1/d7/70/e1d770eee1558e85ad35249b24a4e2b0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062" b="91839" l="0" r="46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9027" r="53477" b="9338"/>
          <a:stretch/>
        </p:blipFill>
        <p:spPr bwMode="auto">
          <a:xfrm>
            <a:off x="5220072" y="1519703"/>
            <a:ext cx="1584176" cy="15897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9" name="Группа 8"/>
          <p:cNvGrpSpPr/>
          <p:nvPr/>
        </p:nvGrpSpPr>
        <p:grpSpPr>
          <a:xfrm>
            <a:off x="4644008" y="5761538"/>
            <a:ext cx="1031096" cy="1123846"/>
            <a:chOff x="4644008" y="5761538"/>
            <a:chExt cx="1031096" cy="1123846"/>
          </a:xfrm>
        </p:grpSpPr>
        <p:pic>
          <p:nvPicPr>
            <p:cNvPr id="54" name="Рисунок 53" descr="https://thumbs.dreamstime.com/b/yellow-corn-seed-realistic-photo-image-macro-close-up-grain-isolated-white-background-34700591.jpg"/>
            <p:cNvPicPr/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14433" r="17875" b="14089"/>
            <a:stretch/>
          </p:blipFill>
          <p:spPr bwMode="auto">
            <a:xfrm>
              <a:off x="4644008" y="5761538"/>
              <a:ext cx="1031096" cy="112384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65" name="Рисунок 64"/>
            <p:cNvPicPr/>
            <p:nvPr/>
          </p:nvPicPr>
          <p:blipFill>
            <a:blip r:embed="rId9">
              <a:lum contrast="10000"/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4348" b="93829" l="7721" r="92186"/>
                      </a14:imgEffect>
                    </a14:imgLayer>
                  </a14:imgProps>
                </a:ext>
              </a:extLst>
            </a:blip>
            <a:srcRect l="6959" t="4663" r="10184" b="6736"/>
            <a:stretch>
              <a:fillRect/>
            </a:stretch>
          </p:blipFill>
          <p:spPr bwMode="auto">
            <a:xfrm>
              <a:off x="4825577" y="5890028"/>
              <a:ext cx="667957" cy="707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4" name="Группа 23"/>
          <p:cNvGrpSpPr/>
          <p:nvPr/>
        </p:nvGrpSpPr>
        <p:grpSpPr>
          <a:xfrm>
            <a:off x="1668696" y="5644726"/>
            <a:ext cx="1031096" cy="1123846"/>
            <a:chOff x="1668696" y="5644726"/>
            <a:chExt cx="1031096" cy="1123846"/>
          </a:xfrm>
        </p:grpSpPr>
        <p:pic>
          <p:nvPicPr>
            <p:cNvPr id="53" name="Рисунок 52" descr="https://thumbs.dreamstime.com/b/yellow-corn-seed-realistic-photo-image-macro-close-up-grain-isolated-white-background-34700591.jpg"/>
            <p:cNvPicPr/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14433" r="17875" b="14089"/>
            <a:stretch/>
          </p:blipFill>
          <p:spPr bwMode="auto">
            <a:xfrm>
              <a:off x="1668696" y="5644726"/>
              <a:ext cx="1031096" cy="112384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grpSp>
          <p:nvGrpSpPr>
            <p:cNvPr id="67" name="Group 10"/>
            <p:cNvGrpSpPr>
              <a:grpSpLocks/>
            </p:cNvGrpSpPr>
            <p:nvPr/>
          </p:nvGrpSpPr>
          <p:grpSpPr bwMode="auto">
            <a:xfrm>
              <a:off x="1787661" y="5761538"/>
              <a:ext cx="793165" cy="673894"/>
              <a:chOff x="2573" y="1660"/>
              <a:chExt cx="2389" cy="2436"/>
            </a:xfrm>
          </p:grpSpPr>
          <p:sp>
            <p:nvSpPr>
              <p:cNvPr id="68" name="Freeform 11"/>
              <p:cNvSpPr>
                <a:spLocks/>
              </p:cNvSpPr>
              <p:nvPr/>
            </p:nvSpPr>
            <p:spPr bwMode="auto">
              <a:xfrm>
                <a:off x="2687" y="1976"/>
                <a:ext cx="2140" cy="1612"/>
              </a:xfrm>
              <a:custGeom>
                <a:avLst/>
                <a:gdLst/>
                <a:ahLst/>
                <a:cxnLst>
                  <a:cxn ang="0">
                    <a:pos x="70" y="45"/>
                  </a:cxn>
                  <a:cxn ang="0">
                    <a:pos x="201" y="148"/>
                  </a:cxn>
                  <a:cxn ang="0">
                    <a:pos x="300" y="308"/>
                  </a:cxn>
                  <a:cxn ang="0">
                    <a:pos x="345" y="484"/>
                  </a:cxn>
                  <a:cxn ang="0">
                    <a:pos x="447" y="558"/>
                  </a:cxn>
                  <a:cxn ang="0">
                    <a:pos x="664" y="640"/>
                  </a:cxn>
                  <a:cxn ang="0">
                    <a:pos x="841" y="800"/>
                  </a:cxn>
                  <a:cxn ang="0">
                    <a:pos x="939" y="984"/>
                  </a:cxn>
                  <a:cxn ang="0">
                    <a:pos x="1009" y="1054"/>
                  </a:cxn>
                  <a:cxn ang="0">
                    <a:pos x="1197" y="1075"/>
                  </a:cxn>
                  <a:cxn ang="0">
                    <a:pos x="1398" y="1161"/>
                  </a:cxn>
                  <a:cxn ang="0">
                    <a:pos x="1533" y="1321"/>
                  </a:cxn>
                  <a:cxn ang="0">
                    <a:pos x="1631" y="1403"/>
                  </a:cxn>
                  <a:cxn ang="0">
                    <a:pos x="1816" y="1403"/>
                  </a:cxn>
                  <a:cxn ang="0">
                    <a:pos x="1992" y="1460"/>
                  </a:cxn>
                  <a:cxn ang="0">
                    <a:pos x="2111" y="1554"/>
                  </a:cxn>
                  <a:cxn ang="0">
                    <a:pos x="2140" y="1509"/>
                  </a:cxn>
                  <a:cxn ang="0">
                    <a:pos x="2082" y="1271"/>
                  </a:cxn>
                  <a:cxn ang="0">
                    <a:pos x="1939" y="1066"/>
                  </a:cxn>
                  <a:cxn ang="0">
                    <a:pos x="1718" y="964"/>
                  </a:cxn>
                  <a:cxn ang="0">
                    <a:pos x="1582" y="911"/>
                  </a:cxn>
                  <a:cxn ang="0">
                    <a:pos x="1550" y="787"/>
                  </a:cxn>
                  <a:cxn ang="0">
                    <a:pos x="1480" y="673"/>
                  </a:cxn>
                  <a:cxn ang="0">
                    <a:pos x="1373" y="578"/>
                  </a:cxn>
                  <a:cxn ang="0">
                    <a:pos x="1246" y="500"/>
                  </a:cxn>
                  <a:cxn ang="0">
                    <a:pos x="1107" y="451"/>
                  </a:cxn>
                  <a:cxn ang="0">
                    <a:pos x="963" y="431"/>
                  </a:cxn>
                  <a:cxn ang="0">
                    <a:pos x="824" y="451"/>
                  </a:cxn>
                  <a:cxn ang="0">
                    <a:pos x="750" y="418"/>
                  </a:cxn>
                  <a:cxn ang="0">
                    <a:pos x="709" y="308"/>
                  </a:cxn>
                  <a:cxn ang="0">
                    <a:pos x="636" y="209"/>
                  </a:cxn>
                  <a:cxn ang="0">
                    <a:pos x="537" y="123"/>
                  </a:cxn>
                  <a:cxn ang="0">
                    <a:pos x="423" y="57"/>
                  </a:cxn>
                  <a:cxn ang="0">
                    <a:pos x="300" y="16"/>
                  </a:cxn>
                  <a:cxn ang="0">
                    <a:pos x="173" y="0"/>
                  </a:cxn>
                  <a:cxn ang="0">
                    <a:pos x="54" y="12"/>
                  </a:cxn>
                </a:cxnLst>
                <a:rect l="0" t="0" r="r" b="b"/>
                <a:pathLst>
                  <a:path w="2140" h="1612">
                    <a:moveTo>
                      <a:pt x="0" y="29"/>
                    </a:moveTo>
                    <a:lnTo>
                      <a:pt x="70" y="45"/>
                    </a:lnTo>
                    <a:lnTo>
                      <a:pt x="136" y="86"/>
                    </a:lnTo>
                    <a:lnTo>
                      <a:pt x="201" y="148"/>
                    </a:lnTo>
                    <a:lnTo>
                      <a:pt x="255" y="222"/>
                    </a:lnTo>
                    <a:lnTo>
                      <a:pt x="300" y="308"/>
                    </a:lnTo>
                    <a:lnTo>
                      <a:pt x="332" y="398"/>
                    </a:lnTo>
                    <a:lnTo>
                      <a:pt x="345" y="484"/>
                    </a:lnTo>
                    <a:lnTo>
                      <a:pt x="341" y="566"/>
                    </a:lnTo>
                    <a:lnTo>
                      <a:pt x="447" y="558"/>
                    </a:lnTo>
                    <a:lnTo>
                      <a:pt x="558" y="587"/>
                    </a:lnTo>
                    <a:lnTo>
                      <a:pt x="664" y="640"/>
                    </a:lnTo>
                    <a:lnTo>
                      <a:pt x="759" y="714"/>
                    </a:lnTo>
                    <a:lnTo>
                      <a:pt x="841" y="800"/>
                    </a:lnTo>
                    <a:lnTo>
                      <a:pt x="902" y="894"/>
                    </a:lnTo>
                    <a:lnTo>
                      <a:pt x="939" y="984"/>
                    </a:lnTo>
                    <a:lnTo>
                      <a:pt x="943" y="1070"/>
                    </a:lnTo>
                    <a:lnTo>
                      <a:pt x="1009" y="1054"/>
                    </a:lnTo>
                    <a:lnTo>
                      <a:pt x="1095" y="1058"/>
                    </a:lnTo>
                    <a:lnTo>
                      <a:pt x="1197" y="1075"/>
                    </a:lnTo>
                    <a:lnTo>
                      <a:pt x="1300" y="1107"/>
                    </a:lnTo>
                    <a:lnTo>
                      <a:pt x="1398" y="1161"/>
                    </a:lnTo>
                    <a:lnTo>
                      <a:pt x="1476" y="1235"/>
                    </a:lnTo>
                    <a:lnTo>
                      <a:pt x="1533" y="1321"/>
                    </a:lnTo>
                    <a:lnTo>
                      <a:pt x="1550" y="1431"/>
                    </a:lnTo>
                    <a:lnTo>
                      <a:pt x="1631" y="1403"/>
                    </a:lnTo>
                    <a:lnTo>
                      <a:pt x="1722" y="1394"/>
                    </a:lnTo>
                    <a:lnTo>
                      <a:pt x="1816" y="1403"/>
                    </a:lnTo>
                    <a:lnTo>
                      <a:pt x="1910" y="1427"/>
                    </a:lnTo>
                    <a:lnTo>
                      <a:pt x="1992" y="1460"/>
                    </a:lnTo>
                    <a:lnTo>
                      <a:pt x="2062" y="1505"/>
                    </a:lnTo>
                    <a:lnTo>
                      <a:pt x="2111" y="1554"/>
                    </a:lnTo>
                    <a:lnTo>
                      <a:pt x="2136" y="1612"/>
                    </a:lnTo>
                    <a:lnTo>
                      <a:pt x="2140" y="1509"/>
                    </a:lnTo>
                    <a:lnTo>
                      <a:pt x="2123" y="1390"/>
                    </a:lnTo>
                    <a:lnTo>
                      <a:pt x="2082" y="1271"/>
                    </a:lnTo>
                    <a:lnTo>
                      <a:pt x="2021" y="1161"/>
                    </a:lnTo>
                    <a:lnTo>
                      <a:pt x="1939" y="1066"/>
                    </a:lnTo>
                    <a:lnTo>
                      <a:pt x="1836" y="997"/>
                    </a:lnTo>
                    <a:lnTo>
                      <a:pt x="1718" y="964"/>
                    </a:lnTo>
                    <a:lnTo>
                      <a:pt x="1582" y="976"/>
                    </a:lnTo>
                    <a:lnTo>
                      <a:pt x="1582" y="911"/>
                    </a:lnTo>
                    <a:lnTo>
                      <a:pt x="1574" y="849"/>
                    </a:lnTo>
                    <a:lnTo>
                      <a:pt x="1550" y="787"/>
                    </a:lnTo>
                    <a:lnTo>
                      <a:pt x="1517" y="730"/>
                    </a:lnTo>
                    <a:lnTo>
                      <a:pt x="1480" y="673"/>
                    </a:lnTo>
                    <a:lnTo>
                      <a:pt x="1431" y="623"/>
                    </a:lnTo>
                    <a:lnTo>
                      <a:pt x="1373" y="578"/>
                    </a:lnTo>
                    <a:lnTo>
                      <a:pt x="1312" y="533"/>
                    </a:lnTo>
                    <a:lnTo>
                      <a:pt x="1246" y="500"/>
                    </a:lnTo>
                    <a:lnTo>
                      <a:pt x="1181" y="472"/>
                    </a:lnTo>
                    <a:lnTo>
                      <a:pt x="1107" y="451"/>
                    </a:lnTo>
                    <a:lnTo>
                      <a:pt x="1037" y="435"/>
                    </a:lnTo>
                    <a:lnTo>
                      <a:pt x="963" y="431"/>
                    </a:lnTo>
                    <a:lnTo>
                      <a:pt x="894" y="435"/>
                    </a:lnTo>
                    <a:lnTo>
                      <a:pt x="824" y="451"/>
                    </a:lnTo>
                    <a:lnTo>
                      <a:pt x="759" y="476"/>
                    </a:lnTo>
                    <a:lnTo>
                      <a:pt x="750" y="418"/>
                    </a:lnTo>
                    <a:lnTo>
                      <a:pt x="734" y="361"/>
                    </a:lnTo>
                    <a:lnTo>
                      <a:pt x="709" y="308"/>
                    </a:lnTo>
                    <a:lnTo>
                      <a:pt x="677" y="254"/>
                    </a:lnTo>
                    <a:lnTo>
                      <a:pt x="636" y="209"/>
                    </a:lnTo>
                    <a:lnTo>
                      <a:pt x="591" y="164"/>
                    </a:lnTo>
                    <a:lnTo>
                      <a:pt x="537" y="123"/>
                    </a:lnTo>
                    <a:lnTo>
                      <a:pt x="480" y="90"/>
                    </a:lnTo>
                    <a:lnTo>
                      <a:pt x="423" y="57"/>
                    </a:lnTo>
                    <a:lnTo>
                      <a:pt x="361" y="33"/>
                    </a:lnTo>
                    <a:lnTo>
                      <a:pt x="300" y="16"/>
                    </a:lnTo>
                    <a:lnTo>
                      <a:pt x="234" y="4"/>
                    </a:lnTo>
                    <a:lnTo>
                      <a:pt x="173" y="0"/>
                    </a:lnTo>
                    <a:lnTo>
                      <a:pt x="111" y="0"/>
                    </a:lnTo>
                    <a:lnTo>
                      <a:pt x="54" y="12"/>
                    </a:lnTo>
                    <a:lnTo>
                      <a:pt x="0" y="29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33CC"/>
                  </a:gs>
                  <a:gs pos="100000">
                    <a:srgbClr val="0033CC">
                      <a:gamma/>
                      <a:shade val="15294"/>
                      <a:invGamma/>
                    </a:srgb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69" name="Freeform 12"/>
              <p:cNvSpPr>
                <a:spLocks/>
              </p:cNvSpPr>
              <p:nvPr/>
            </p:nvSpPr>
            <p:spPr bwMode="auto">
              <a:xfrm>
                <a:off x="4794" y="3608"/>
                <a:ext cx="45" cy="127"/>
              </a:xfrm>
              <a:custGeom>
                <a:avLst/>
                <a:gdLst/>
                <a:ahLst/>
                <a:cxnLst>
                  <a:cxn ang="0">
                    <a:pos x="16" y="9"/>
                  </a:cxn>
                  <a:cxn ang="0">
                    <a:pos x="8" y="37"/>
                  </a:cxn>
                  <a:cxn ang="0">
                    <a:pos x="0" y="74"/>
                  </a:cxn>
                  <a:cxn ang="0">
                    <a:pos x="0" y="111"/>
                  </a:cxn>
                  <a:cxn ang="0">
                    <a:pos x="24" y="127"/>
                  </a:cxn>
                  <a:cxn ang="0">
                    <a:pos x="41" y="115"/>
                  </a:cxn>
                  <a:cxn ang="0">
                    <a:pos x="45" y="78"/>
                  </a:cxn>
                  <a:cxn ang="0">
                    <a:pos x="45" y="41"/>
                  </a:cxn>
                  <a:cxn ang="0">
                    <a:pos x="45" y="17"/>
                  </a:cxn>
                  <a:cxn ang="0">
                    <a:pos x="41" y="4"/>
                  </a:cxn>
                  <a:cxn ang="0">
                    <a:pos x="33" y="0"/>
                  </a:cxn>
                  <a:cxn ang="0">
                    <a:pos x="24" y="0"/>
                  </a:cxn>
                  <a:cxn ang="0">
                    <a:pos x="16" y="9"/>
                  </a:cxn>
                </a:cxnLst>
                <a:rect l="0" t="0" r="r" b="b"/>
                <a:pathLst>
                  <a:path w="45" h="127">
                    <a:moveTo>
                      <a:pt x="16" y="9"/>
                    </a:moveTo>
                    <a:lnTo>
                      <a:pt x="8" y="37"/>
                    </a:lnTo>
                    <a:lnTo>
                      <a:pt x="0" y="74"/>
                    </a:lnTo>
                    <a:lnTo>
                      <a:pt x="0" y="111"/>
                    </a:lnTo>
                    <a:lnTo>
                      <a:pt x="24" y="127"/>
                    </a:lnTo>
                    <a:lnTo>
                      <a:pt x="41" y="115"/>
                    </a:lnTo>
                    <a:lnTo>
                      <a:pt x="45" y="78"/>
                    </a:lnTo>
                    <a:lnTo>
                      <a:pt x="45" y="41"/>
                    </a:lnTo>
                    <a:lnTo>
                      <a:pt x="45" y="17"/>
                    </a:lnTo>
                    <a:lnTo>
                      <a:pt x="41" y="4"/>
                    </a:lnTo>
                    <a:lnTo>
                      <a:pt x="33" y="0"/>
                    </a:lnTo>
                    <a:lnTo>
                      <a:pt x="24" y="0"/>
                    </a:lnTo>
                    <a:lnTo>
                      <a:pt x="16" y="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70" name="Freeform 13"/>
              <p:cNvSpPr>
                <a:spLocks/>
              </p:cNvSpPr>
              <p:nvPr/>
            </p:nvSpPr>
            <p:spPr bwMode="auto">
              <a:xfrm>
                <a:off x="4175" y="3428"/>
                <a:ext cx="62" cy="127"/>
              </a:xfrm>
              <a:custGeom>
                <a:avLst/>
                <a:gdLst/>
                <a:ahLst/>
                <a:cxnLst>
                  <a:cxn ang="0">
                    <a:pos x="41" y="8"/>
                  </a:cxn>
                  <a:cxn ang="0">
                    <a:pos x="25" y="33"/>
                  </a:cxn>
                  <a:cxn ang="0">
                    <a:pos x="8" y="70"/>
                  </a:cxn>
                  <a:cxn ang="0">
                    <a:pos x="0" y="102"/>
                  </a:cxn>
                  <a:cxn ang="0">
                    <a:pos x="16" y="127"/>
                  </a:cxn>
                  <a:cxn ang="0">
                    <a:pos x="33" y="115"/>
                  </a:cxn>
                  <a:cxn ang="0">
                    <a:pos x="45" y="82"/>
                  </a:cxn>
                  <a:cxn ang="0">
                    <a:pos x="57" y="45"/>
                  </a:cxn>
                  <a:cxn ang="0">
                    <a:pos x="62" y="20"/>
                  </a:cxn>
                  <a:cxn ang="0">
                    <a:pos x="62" y="12"/>
                  </a:cxn>
                  <a:cxn ang="0">
                    <a:pos x="57" y="4"/>
                  </a:cxn>
                  <a:cxn ang="0">
                    <a:pos x="49" y="0"/>
                  </a:cxn>
                  <a:cxn ang="0">
                    <a:pos x="41" y="8"/>
                  </a:cxn>
                </a:cxnLst>
                <a:rect l="0" t="0" r="r" b="b"/>
                <a:pathLst>
                  <a:path w="62" h="127">
                    <a:moveTo>
                      <a:pt x="41" y="8"/>
                    </a:moveTo>
                    <a:lnTo>
                      <a:pt x="25" y="33"/>
                    </a:lnTo>
                    <a:lnTo>
                      <a:pt x="8" y="70"/>
                    </a:lnTo>
                    <a:lnTo>
                      <a:pt x="0" y="102"/>
                    </a:lnTo>
                    <a:lnTo>
                      <a:pt x="16" y="127"/>
                    </a:lnTo>
                    <a:lnTo>
                      <a:pt x="33" y="115"/>
                    </a:lnTo>
                    <a:lnTo>
                      <a:pt x="45" y="82"/>
                    </a:lnTo>
                    <a:lnTo>
                      <a:pt x="57" y="45"/>
                    </a:lnTo>
                    <a:lnTo>
                      <a:pt x="62" y="20"/>
                    </a:lnTo>
                    <a:lnTo>
                      <a:pt x="62" y="12"/>
                    </a:lnTo>
                    <a:lnTo>
                      <a:pt x="57" y="4"/>
                    </a:lnTo>
                    <a:lnTo>
                      <a:pt x="49" y="0"/>
                    </a:lnTo>
                    <a:lnTo>
                      <a:pt x="41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71" name="Freeform 14"/>
              <p:cNvSpPr>
                <a:spLocks/>
              </p:cNvSpPr>
              <p:nvPr/>
            </p:nvSpPr>
            <p:spPr bwMode="auto">
              <a:xfrm>
                <a:off x="3540" y="3071"/>
                <a:ext cx="86" cy="115"/>
              </a:xfrm>
              <a:custGeom>
                <a:avLst/>
                <a:gdLst/>
                <a:ahLst/>
                <a:cxnLst>
                  <a:cxn ang="0">
                    <a:pos x="65" y="4"/>
                  </a:cxn>
                  <a:cxn ang="0">
                    <a:pos x="45" y="25"/>
                  </a:cxn>
                  <a:cxn ang="0">
                    <a:pos x="16" y="57"/>
                  </a:cxn>
                  <a:cxn ang="0">
                    <a:pos x="0" y="90"/>
                  </a:cxn>
                  <a:cxn ang="0">
                    <a:pos x="12" y="115"/>
                  </a:cxn>
                  <a:cxn ang="0">
                    <a:pos x="33" y="107"/>
                  </a:cxn>
                  <a:cxn ang="0">
                    <a:pos x="53" y="78"/>
                  </a:cxn>
                  <a:cxn ang="0">
                    <a:pos x="74" y="45"/>
                  </a:cxn>
                  <a:cxn ang="0">
                    <a:pos x="82" y="25"/>
                  </a:cxn>
                  <a:cxn ang="0">
                    <a:pos x="86" y="12"/>
                  </a:cxn>
                  <a:cxn ang="0">
                    <a:pos x="82" y="0"/>
                  </a:cxn>
                  <a:cxn ang="0">
                    <a:pos x="74" y="0"/>
                  </a:cxn>
                  <a:cxn ang="0">
                    <a:pos x="65" y="4"/>
                  </a:cxn>
                </a:cxnLst>
                <a:rect l="0" t="0" r="r" b="b"/>
                <a:pathLst>
                  <a:path w="86" h="115">
                    <a:moveTo>
                      <a:pt x="65" y="4"/>
                    </a:moveTo>
                    <a:lnTo>
                      <a:pt x="45" y="25"/>
                    </a:lnTo>
                    <a:lnTo>
                      <a:pt x="16" y="57"/>
                    </a:lnTo>
                    <a:lnTo>
                      <a:pt x="0" y="90"/>
                    </a:lnTo>
                    <a:lnTo>
                      <a:pt x="12" y="115"/>
                    </a:lnTo>
                    <a:lnTo>
                      <a:pt x="33" y="107"/>
                    </a:lnTo>
                    <a:lnTo>
                      <a:pt x="53" y="78"/>
                    </a:lnTo>
                    <a:lnTo>
                      <a:pt x="74" y="45"/>
                    </a:lnTo>
                    <a:lnTo>
                      <a:pt x="82" y="25"/>
                    </a:lnTo>
                    <a:lnTo>
                      <a:pt x="86" y="12"/>
                    </a:lnTo>
                    <a:lnTo>
                      <a:pt x="82" y="0"/>
                    </a:lnTo>
                    <a:lnTo>
                      <a:pt x="74" y="0"/>
                    </a:lnTo>
                    <a:lnTo>
                      <a:pt x="65" y="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72" name="Freeform 15"/>
              <p:cNvSpPr>
                <a:spLocks/>
              </p:cNvSpPr>
              <p:nvPr/>
            </p:nvSpPr>
            <p:spPr bwMode="auto">
              <a:xfrm>
                <a:off x="2929" y="2550"/>
                <a:ext cx="90" cy="111"/>
              </a:xfrm>
              <a:custGeom>
                <a:avLst/>
                <a:gdLst/>
                <a:ahLst/>
                <a:cxnLst>
                  <a:cxn ang="0">
                    <a:pos x="70" y="4"/>
                  </a:cxn>
                  <a:cxn ang="0">
                    <a:pos x="49" y="25"/>
                  </a:cxn>
                  <a:cxn ang="0">
                    <a:pos x="21" y="54"/>
                  </a:cxn>
                  <a:cxn ang="0">
                    <a:pos x="0" y="86"/>
                  </a:cxn>
                  <a:cxn ang="0">
                    <a:pos x="13" y="111"/>
                  </a:cxn>
                  <a:cxn ang="0">
                    <a:pos x="33" y="107"/>
                  </a:cxn>
                  <a:cxn ang="0">
                    <a:pos x="53" y="78"/>
                  </a:cxn>
                  <a:cxn ang="0">
                    <a:pos x="74" y="45"/>
                  </a:cxn>
                  <a:cxn ang="0">
                    <a:pos x="86" y="25"/>
                  </a:cxn>
                  <a:cxn ang="0">
                    <a:pos x="90" y="17"/>
                  </a:cxn>
                  <a:cxn ang="0">
                    <a:pos x="90" y="4"/>
                  </a:cxn>
                  <a:cxn ang="0">
                    <a:pos x="82" y="0"/>
                  </a:cxn>
                  <a:cxn ang="0">
                    <a:pos x="70" y="4"/>
                  </a:cxn>
                </a:cxnLst>
                <a:rect l="0" t="0" r="r" b="b"/>
                <a:pathLst>
                  <a:path w="90" h="111">
                    <a:moveTo>
                      <a:pt x="70" y="4"/>
                    </a:moveTo>
                    <a:lnTo>
                      <a:pt x="49" y="25"/>
                    </a:lnTo>
                    <a:lnTo>
                      <a:pt x="21" y="54"/>
                    </a:lnTo>
                    <a:lnTo>
                      <a:pt x="0" y="86"/>
                    </a:lnTo>
                    <a:lnTo>
                      <a:pt x="13" y="111"/>
                    </a:lnTo>
                    <a:lnTo>
                      <a:pt x="33" y="107"/>
                    </a:lnTo>
                    <a:lnTo>
                      <a:pt x="53" y="78"/>
                    </a:lnTo>
                    <a:lnTo>
                      <a:pt x="74" y="45"/>
                    </a:lnTo>
                    <a:lnTo>
                      <a:pt x="86" y="25"/>
                    </a:lnTo>
                    <a:lnTo>
                      <a:pt x="90" y="17"/>
                    </a:lnTo>
                    <a:lnTo>
                      <a:pt x="90" y="4"/>
                    </a:lnTo>
                    <a:lnTo>
                      <a:pt x="82" y="0"/>
                    </a:lnTo>
                    <a:lnTo>
                      <a:pt x="70" y="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73" name="Freeform 16"/>
              <p:cNvSpPr>
                <a:spLocks/>
              </p:cNvSpPr>
              <p:nvPr/>
            </p:nvSpPr>
            <p:spPr bwMode="auto">
              <a:xfrm>
                <a:off x="2573" y="2017"/>
                <a:ext cx="102" cy="90"/>
              </a:xfrm>
              <a:custGeom>
                <a:avLst/>
                <a:gdLst/>
                <a:ahLst/>
                <a:cxnLst>
                  <a:cxn ang="0">
                    <a:pos x="86" y="0"/>
                  </a:cxn>
                  <a:cxn ang="0">
                    <a:pos x="61" y="12"/>
                  </a:cxn>
                  <a:cxn ang="0">
                    <a:pos x="24" y="33"/>
                  </a:cxn>
                  <a:cxn ang="0">
                    <a:pos x="0" y="57"/>
                  </a:cxn>
                  <a:cxn ang="0">
                    <a:pos x="0" y="86"/>
                  </a:cxn>
                  <a:cxn ang="0">
                    <a:pos x="20" y="90"/>
                  </a:cxn>
                  <a:cxn ang="0">
                    <a:pos x="53" y="70"/>
                  </a:cxn>
                  <a:cxn ang="0">
                    <a:pos x="82" y="41"/>
                  </a:cxn>
                  <a:cxn ang="0">
                    <a:pos x="98" y="25"/>
                  </a:cxn>
                  <a:cxn ang="0">
                    <a:pos x="102" y="16"/>
                  </a:cxn>
                  <a:cxn ang="0">
                    <a:pos x="102" y="4"/>
                  </a:cxn>
                  <a:cxn ang="0">
                    <a:pos x="98" y="0"/>
                  </a:cxn>
                  <a:cxn ang="0">
                    <a:pos x="86" y="0"/>
                  </a:cxn>
                </a:cxnLst>
                <a:rect l="0" t="0" r="r" b="b"/>
                <a:pathLst>
                  <a:path w="102" h="90">
                    <a:moveTo>
                      <a:pt x="86" y="0"/>
                    </a:moveTo>
                    <a:lnTo>
                      <a:pt x="61" y="12"/>
                    </a:lnTo>
                    <a:lnTo>
                      <a:pt x="24" y="33"/>
                    </a:lnTo>
                    <a:lnTo>
                      <a:pt x="0" y="57"/>
                    </a:lnTo>
                    <a:lnTo>
                      <a:pt x="0" y="86"/>
                    </a:lnTo>
                    <a:lnTo>
                      <a:pt x="20" y="90"/>
                    </a:lnTo>
                    <a:lnTo>
                      <a:pt x="53" y="70"/>
                    </a:lnTo>
                    <a:lnTo>
                      <a:pt x="82" y="41"/>
                    </a:lnTo>
                    <a:lnTo>
                      <a:pt x="98" y="25"/>
                    </a:lnTo>
                    <a:lnTo>
                      <a:pt x="102" y="16"/>
                    </a:lnTo>
                    <a:lnTo>
                      <a:pt x="102" y="4"/>
                    </a:lnTo>
                    <a:lnTo>
                      <a:pt x="98" y="0"/>
                    </a:lnTo>
                    <a:lnTo>
                      <a:pt x="8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74" name="Freeform 17"/>
              <p:cNvSpPr>
                <a:spLocks/>
              </p:cNvSpPr>
              <p:nvPr/>
            </p:nvSpPr>
            <p:spPr bwMode="auto">
              <a:xfrm>
                <a:off x="3192" y="1660"/>
                <a:ext cx="1422" cy="2047"/>
              </a:xfrm>
              <a:custGeom>
                <a:avLst/>
                <a:gdLst/>
                <a:ahLst/>
                <a:cxnLst>
                  <a:cxn ang="0">
                    <a:pos x="20" y="1998"/>
                  </a:cxn>
                  <a:cxn ang="0">
                    <a:pos x="28" y="2006"/>
                  </a:cxn>
                  <a:cxn ang="0">
                    <a:pos x="36" y="2014"/>
                  </a:cxn>
                  <a:cxn ang="0">
                    <a:pos x="49" y="2022"/>
                  </a:cxn>
                  <a:cxn ang="0">
                    <a:pos x="57" y="2030"/>
                  </a:cxn>
                  <a:cxn ang="0">
                    <a:pos x="65" y="2034"/>
                  </a:cxn>
                  <a:cxn ang="0">
                    <a:pos x="77" y="2043"/>
                  </a:cxn>
                  <a:cxn ang="0">
                    <a:pos x="86" y="2047"/>
                  </a:cxn>
                  <a:cxn ang="0">
                    <a:pos x="94" y="2047"/>
                  </a:cxn>
                  <a:cxn ang="0">
                    <a:pos x="106" y="2026"/>
                  </a:cxn>
                  <a:cxn ang="0">
                    <a:pos x="1290" y="263"/>
                  </a:cxn>
                  <a:cxn ang="0">
                    <a:pos x="1422" y="0"/>
                  </a:cxn>
                  <a:cxn ang="0">
                    <a:pos x="1217" y="218"/>
                  </a:cxn>
                  <a:cxn ang="0">
                    <a:pos x="12" y="1952"/>
                  </a:cxn>
                  <a:cxn ang="0">
                    <a:pos x="0" y="1973"/>
                  </a:cxn>
                  <a:cxn ang="0">
                    <a:pos x="4" y="1977"/>
                  </a:cxn>
                  <a:cxn ang="0">
                    <a:pos x="8" y="1985"/>
                  </a:cxn>
                  <a:cxn ang="0">
                    <a:pos x="16" y="1989"/>
                  </a:cxn>
                  <a:cxn ang="0">
                    <a:pos x="20" y="1998"/>
                  </a:cxn>
                </a:cxnLst>
                <a:rect l="0" t="0" r="r" b="b"/>
                <a:pathLst>
                  <a:path w="1422" h="2047">
                    <a:moveTo>
                      <a:pt x="20" y="1998"/>
                    </a:moveTo>
                    <a:lnTo>
                      <a:pt x="28" y="2006"/>
                    </a:lnTo>
                    <a:lnTo>
                      <a:pt x="36" y="2014"/>
                    </a:lnTo>
                    <a:lnTo>
                      <a:pt x="49" y="2022"/>
                    </a:lnTo>
                    <a:lnTo>
                      <a:pt x="57" y="2030"/>
                    </a:lnTo>
                    <a:lnTo>
                      <a:pt x="65" y="2034"/>
                    </a:lnTo>
                    <a:lnTo>
                      <a:pt x="77" y="2043"/>
                    </a:lnTo>
                    <a:lnTo>
                      <a:pt x="86" y="2047"/>
                    </a:lnTo>
                    <a:lnTo>
                      <a:pt x="94" y="2047"/>
                    </a:lnTo>
                    <a:lnTo>
                      <a:pt x="106" y="2026"/>
                    </a:lnTo>
                    <a:lnTo>
                      <a:pt x="1290" y="263"/>
                    </a:lnTo>
                    <a:lnTo>
                      <a:pt x="1422" y="0"/>
                    </a:lnTo>
                    <a:lnTo>
                      <a:pt x="1217" y="218"/>
                    </a:lnTo>
                    <a:lnTo>
                      <a:pt x="12" y="1952"/>
                    </a:lnTo>
                    <a:lnTo>
                      <a:pt x="0" y="1973"/>
                    </a:lnTo>
                    <a:lnTo>
                      <a:pt x="4" y="1977"/>
                    </a:lnTo>
                    <a:lnTo>
                      <a:pt x="8" y="1985"/>
                    </a:lnTo>
                    <a:lnTo>
                      <a:pt x="16" y="1989"/>
                    </a:lnTo>
                    <a:lnTo>
                      <a:pt x="20" y="199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75" name="Freeform 18"/>
              <p:cNvSpPr>
                <a:spLocks/>
              </p:cNvSpPr>
              <p:nvPr/>
            </p:nvSpPr>
            <p:spPr bwMode="auto">
              <a:xfrm>
                <a:off x="2733" y="3608"/>
                <a:ext cx="573" cy="488"/>
              </a:xfrm>
              <a:custGeom>
                <a:avLst/>
                <a:gdLst/>
                <a:ahLst/>
                <a:cxnLst>
                  <a:cxn ang="0">
                    <a:pos x="459" y="25"/>
                  </a:cxn>
                  <a:cxn ang="0">
                    <a:pos x="467" y="37"/>
                  </a:cxn>
                  <a:cxn ang="0">
                    <a:pos x="479" y="50"/>
                  </a:cxn>
                  <a:cxn ang="0">
                    <a:pos x="495" y="66"/>
                  </a:cxn>
                  <a:cxn ang="0">
                    <a:pos x="516" y="82"/>
                  </a:cxn>
                  <a:cxn ang="0">
                    <a:pos x="536" y="95"/>
                  </a:cxn>
                  <a:cxn ang="0">
                    <a:pos x="553" y="99"/>
                  </a:cxn>
                  <a:cxn ang="0">
                    <a:pos x="569" y="86"/>
                  </a:cxn>
                  <a:cxn ang="0">
                    <a:pos x="573" y="99"/>
                  </a:cxn>
                  <a:cxn ang="0">
                    <a:pos x="569" y="115"/>
                  </a:cxn>
                  <a:cxn ang="0">
                    <a:pos x="528" y="181"/>
                  </a:cxn>
                  <a:cxn ang="0">
                    <a:pos x="463" y="279"/>
                  </a:cxn>
                  <a:cxn ang="0">
                    <a:pos x="389" y="382"/>
                  </a:cxn>
                  <a:cxn ang="0">
                    <a:pos x="331" y="447"/>
                  </a:cxn>
                  <a:cxn ang="0">
                    <a:pos x="270" y="480"/>
                  </a:cxn>
                  <a:cxn ang="0">
                    <a:pos x="204" y="488"/>
                  </a:cxn>
                  <a:cxn ang="0">
                    <a:pos x="135" y="472"/>
                  </a:cxn>
                  <a:cxn ang="0">
                    <a:pos x="45" y="402"/>
                  </a:cxn>
                  <a:cxn ang="0">
                    <a:pos x="0" y="283"/>
                  </a:cxn>
                  <a:cxn ang="0">
                    <a:pos x="28" y="160"/>
                  </a:cxn>
                  <a:cxn ang="0">
                    <a:pos x="106" y="54"/>
                  </a:cxn>
                  <a:cxn ang="0">
                    <a:pos x="200" y="9"/>
                  </a:cxn>
                  <a:cxn ang="0">
                    <a:pos x="258" y="25"/>
                  </a:cxn>
                  <a:cxn ang="0">
                    <a:pos x="286" y="70"/>
                  </a:cxn>
                  <a:cxn ang="0">
                    <a:pos x="278" y="119"/>
                  </a:cxn>
                  <a:cxn ang="0">
                    <a:pos x="217" y="160"/>
                  </a:cxn>
                  <a:cxn ang="0">
                    <a:pos x="163" y="218"/>
                  </a:cxn>
                  <a:cxn ang="0">
                    <a:pos x="151" y="267"/>
                  </a:cxn>
                  <a:cxn ang="0">
                    <a:pos x="180" y="300"/>
                  </a:cxn>
                  <a:cxn ang="0">
                    <a:pos x="213" y="300"/>
                  </a:cxn>
                  <a:cxn ang="0">
                    <a:pos x="237" y="287"/>
                  </a:cxn>
                  <a:cxn ang="0">
                    <a:pos x="278" y="238"/>
                  </a:cxn>
                  <a:cxn ang="0">
                    <a:pos x="340" y="152"/>
                  </a:cxn>
                  <a:cxn ang="0">
                    <a:pos x="401" y="66"/>
                  </a:cxn>
                  <a:cxn ang="0">
                    <a:pos x="442" y="9"/>
                  </a:cxn>
                  <a:cxn ang="0">
                    <a:pos x="450" y="0"/>
                  </a:cxn>
                  <a:cxn ang="0">
                    <a:pos x="463" y="0"/>
                  </a:cxn>
                </a:cxnLst>
                <a:rect l="0" t="0" r="r" b="b"/>
                <a:pathLst>
                  <a:path w="573" h="488">
                    <a:moveTo>
                      <a:pt x="471" y="4"/>
                    </a:moveTo>
                    <a:lnTo>
                      <a:pt x="459" y="25"/>
                    </a:lnTo>
                    <a:lnTo>
                      <a:pt x="463" y="29"/>
                    </a:lnTo>
                    <a:lnTo>
                      <a:pt x="467" y="37"/>
                    </a:lnTo>
                    <a:lnTo>
                      <a:pt x="475" y="41"/>
                    </a:lnTo>
                    <a:lnTo>
                      <a:pt x="479" y="50"/>
                    </a:lnTo>
                    <a:lnTo>
                      <a:pt x="487" y="58"/>
                    </a:lnTo>
                    <a:lnTo>
                      <a:pt x="495" y="66"/>
                    </a:lnTo>
                    <a:lnTo>
                      <a:pt x="508" y="74"/>
                    </a:lnTo>
                    <a:lnTo>
                      <a:pt x="516" y="82"/>
                    </a:lnTo>
                    <a:lnTo>
                      <a:pt x="524" y="86"/>
                    </a:lnTo>
                    <a:lnTo>
                      <a:pt x="536" y="95"/>
                    </a:lnTo>
                    <a:lnTo>
                      <a:pt x="545" y="99"/>
                    </a:lnTo>
                    <a:lnTo>
                      <a:pt x="553" y="99"/>
                    </a:lnTo>
                    <a:lnTo>
                      <a:pt x="565" y="78"/>
                    </a:lnTo>
                    <a:lnTo>
                      <a:pt x="569" y="86"/>
                    </a:lnTo>
                    <a:lnTo>
                      <a:pt x="573" y="91"/>
                    </a:lnTo>
                    <a:lnTo>
                      <a:pt x="573" y="99"/>
                    </a:lnTo>
                    <a:lnTo>
                      <a:pt x="573" y="107"/>
                    </a:lnTo>
                    <a:lnTo>
                      <a:pt x="569" y="115"/>
                    </a:lnTo>
                    <a:lnTo>
                      <a:pt x="553" y="144"/>
                    </a:lnTo>
                    <a:lnTo>
                      <a:pt x="528" y="181"/>
                    </a:lnTo>
                    <a:lnTo>
                      <a:pt x="495" y="226"/>
                    </a:lnTo>
                    <a:lnTo>
                      <a:pt x="463" y="279"/>
                    </a:lnTo>
                    <a:lnTo>
                      <a:pt x="426" y="333"/>
                    </a:lnTo>
                    <a:lnTo>
                      <a:pt x="389" y="382"/>
                    </a:lnTo>
                    <a:lnTo>
                      <a:pt x="356" y="423"/>
                    </a:lnTo>
                    <a:lnTo>
                      <a:pt x="331" y="447"/>
                    </a:lnTo>
                    <a:lnTo>
                      <a:pt x="303" y="468"/>
                    </a:lnTo>
                    <a:lnTo>
                      <a:pt x="270" y="480"/>
                    </a:lnTo>
                    <a:lnTo>
                      <a:pt x="237" y="488"/>
                    </a:lnTo>
                    <a:lnTo>
                      <a:pt x="204" y="488"/>
                    </a:lnTo>
                    <a:lnTo>
                      <a:pt x="168" y="484"/>
                    </a:lnTo>
                    <a:lnTo>
                      <a:pt x="135" y="472"/>
                    </a:lnTo>
                    <a:lnTo>
                      <a:pt x="98" y="451"/>
                    </a:lnTo>
                    <a:lnTo>
                      <a:pt x="45" y="402"/>
                    </a:lnTo>
                    <a:lnTo>
                      <a:pt x="12" y="349"/>
                    </a:lnTo>
                    <a:lnTo>
                      <a:pt x="0" y="283"/>
                    </a:lnTo>
                    <a:lnTo>
                      <a:pt x="8" y="222"/>
                    </a:lnTo>
                    <a:lnTo>
                      <a:pt x="28" y="160"/>
                    </a:lnTo>
                    <a:lnTo>
                      <a:pt x="61" y="103"/>
                    </a:lnTo>
                    <a:lnTo>
                      <a:pt x="106" y="54"/>
                    </a:lnTo>
                    <a:lnTo>
                      <a:pt x="159" y="21"/>
                    </a:lnTo>
                    <a:lnTo>
                      <a:pt x="200" y="9"/>
                    </a:lnTo>
                    <a:lnTo>
                      <a:pt x="233" y="9"/>
                    </a:lnTo>
                    <a:lnTo>
                      <a:pt x="258" y="25"/>
                    </a:lnTo>
                    <a:lnTo>
                      <a:pt x="278" y="45"/>
                    </a:lnTo>
                    <a:lnTo>
                      <a:pt x="286" y="70"/>
                    </a:lnTo>
                    <a:lnTo>
                      <a:pt x="286" y="95"/>
                    </a:lnTo>
                    <a:lnTo>
                      <a:pt x="278" y="119"/>
                    </a:lnTo>
                    <a:lnTo>
                      <a:pt x="262" y="136"/>
                    </a:lnTo>
                    <a:lnTo>
                      <a:pt x="217" y="160"/>
                    </a:lnTo>
                    <a:lnTo>
                      <a:pt x="188" y="189"/>
                    </a:lnTo>
                    <a:lnTo>
                      <a:pt x="163" y="218"/>
                    </a:lnTo>
                    <a:lnTo>
                      <a:pt x="155" y="242"/>
                    </a:lnTo>
                    <a:lnTo>
                      <a:pt x="151" y="267"/>
                    </a:lnTo>
                    <a:lnTo>
                      <a:pt x="159" y="283"/>
                    </a:lnTo>
                    <a:lnTo>
                      <a:pt x="180" y="300"/>
                    </a:lnTo>
                    <a:lnTo>
                      <a:pt x="204" y="304"/>
                    </a:lnTo>
                    <a:lnTo>
                      <a:pt x="213" y="300"/>
                    </a:lnTo>
                    <a:lnTo>
                      <a:pt x="225" y="296"/>
                    </a:lnTo>
                    <a:lnTo>
                      <a:pt x="237" y="287"/>
                    </a:lnTo>
                    <a:lnTo>
                      <a:pt x="254" y="275"/>
                    </a:lnTo>
                    <a:lnTo>
                      <a:pt x="278" y="238"/>
                    </a:lnTo>
                    <a:lnTo>
                      <a:pt x="311" y="197"/>
                    </a:lnTo>
                    <a:lnTo>
                      <a:pt x="340" y="152"/>
                    </a:lnTo>
                    <a:lnTo>
                      <a:pt x="372" y="107"/>
                    </a:lnTo>
                    <a:lnTo>
                      <a:pt x="401" y="66"/>
                    </a:lnTo>
                    <a:lnTo>
                      <a:pt x="426" y="33"/>
                    </a:lnTo>
                    <a:lnTo>
                      <a:pt x="442" y="9"/>
                    </a:lnTo>
                    <a:lnTo>
                      <a:pt x="446" y="0"/>
                    </a:lnTo>
                    <a:lnTo>
                      <a:pt x="450" y="0"/>
                    </a:lnTo>
                    <a:lnTo>
                      <a:pt x="459" y="0"/>
                    </a:lnTo>
                    <a:lnTo>
                      <a:pt x="463" y="0"/>
                    </a:lnTo>
                    <a:lnTo>
                      <a:pt x="471" y="4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333399"/>
                  </a:gs>
                  <a:gs pos="50000">
                    <a:srgbClr val="333399">
                      <a:gamma/>
                      <a:shade val="42353"/>
                      <a:invGamma/>
                    </a:srgbClr>
                  </a:gs>
                  <a:gs pos="100000">
                    <a:srgbClr val="333399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76" name="Freeform 19"/>
              <p:cNvSpPr>
                <a:spLocks/>
              </p:cNvSpPr>
              <p:nvPr/>
            </p:nvSpPr>
            <p:spPr bwMode="auto">
              <a:xfrm>
                <a:off x="2687" y="1673"/>
                <a:ext cx="2275" cy="1915"/>
              </a:xfrm>
              <a:custGeom>
                <a:avLst/>
                <a:gdLst/>
                <a:ahLst/>
                <a:cxnLst>
                  <a:cxn ang="0">
                    <a:pos x="1656" y="160"/>
                  </a:cxn>
                  <a:cxn ang="0">
                    <a:pos x="1414" y="61"/>
                  </a:cxn>
                  <a:cxn ang="0">
                    <a:pos x="1156" y="8"/>
                  </a:cxn>
                  <a:cxn ang="0">
                    <a:pos x="894" y="4"/>
                  </a:cxn>
                  <a:cxn ang="0">
                    <a:pos x="640" y="32"/>
                  </a:cxn>
                  <a:cxn ang="0">
                    <a:pos x="406" y="94"/>
                  </a:cxn>
                  <a:cxn ang="0">
                    <a:pos x="209" y="176"/>
                  </a:cxn>
                  <a:cxn ang="0">
                    <a:pos x="54" y="278"/>
                  </a:cxn>
                  <a:cxn ang="0">
                    <a:pos x="54" y="315"/>
                  </a:cxn>
                  <a:cxn ang="0">
                    <a:pos x="173" y="303"/>
                  </a:cxn>
                  <a:cxn ang="0">
                    <a:pos x="300" y="319"/>
                  </a:cxn>
                  <a:cxn ang="0">
                    <a:pos x="423" y="360"/>
                  </a:cxn>
                  <a:cxn ang="0">
                    <a:pos x="537" y="426"/>
                  </a:cxn>
                  <a:cxn ang="0">
                    <a:pos x="636" y="512"/>
                  </a:cxn>
                  <a:cxn ang="0">
                    <a:pos x="709" y="611"/>
                  </a:cxn>
                  <a:cxn ang="0">
                    <a:pos x="750" y="721"/>
                  </a:cxn>
                  <a:cxn ang="0">
                    <a:pos x="824" y="754"/>
                  </a:cxn>
                  <a:cxn ang="0">
                    <a:pos x="963" y="734"/>
                  </a:cxn>
                  <a:cxn ang="0">
                    <a:pos x="1107" y="754"/>
                  </a:cxn>
                  <a:cxn ang="0">
                    <a:pos x="1246" y="803"/>
                  </a:cxn>
                  <a:cxn ang="0">
                    <a:pos x="1373" y="881"/>
                  </a:cxn>
                  <a:cxn ang="0">
                    <a:pos x="1480" y="976"/>
                  </a:cxn>
                  <a:cxn ang="0">
                    <a:pos x="1550" y="1090"/>
                  </a:cxn>
                  <a:cxn ang="0">
                    <a:pos x="1582" y="1214"/>
                  </a:cxn>
                  <a:cxn ang="0">
                    <a:pos x="1718" y="1267"/>
                  </a:cxn>
                  <a:cxn ang="0">
                    <a:pos x="1939" y="1369"/>
                  </a:cxn>
                  <a:cxn ang="0">
                    <a:pos x="2082" y="1574"/>
                  </a:cxn>
                  <a:cxn ang="0">
                    <a:pos x="2140" y="1812"/>
                  </a:cxn>
                  <a:cxn ang="0">
                    <a:pos x="2164" y="1841"/>
                  </a:cxn>
                  <a:cxn ang="0">
                    <a:pos x="2222" y="1669"/>
                  </a:cxn>
                  <a:cxn ang="0">
                    <a:pos x="2258" y="1464"/>
                  </a:cxn>
                  <a:cxn ang="0">
                    <a:pos x="2275" y="1242"/>
                  </a:cxn>
                  <a:cxn ang="0">
                    <a:pos x="2250" y="1004"/>
                  </a:cxn>
                  <a:cxn ang="0">
                    <a:pos x="2185" y="766"/>
                  </a:cxn>
                  <a:cxn ang="0">
                    <a:pos x="2066" y="537"/>
                  </a:cxn>
                  <a:cxn ang="0">
                    <a:pos x="1886" y="328"/>
                  </a:cxn>
                </a:cxnLst>
                <a:rect l="0" t="0" r="r" b="b"/>
                <a:pathLst>
                  <a:path w="2275" h="1915">
                    <a:moveTo>
                      <a:pt x="1767" y="229"/>
                    </a:moveTo>
                    <a:lnTo>
                      <a:pt x="1656" y="160"/>
                    </a:lnTo>
                    <a:lnTo>
                      <a:pt x="1537" y="102"/>
                    </a:lnTo>
                    <a:lnTo>
                      <a:pt x="1414" y="61"/>
                    </a:lnTo>
                    <a:lnTo>
                      <a:pt x="1287" y="28"/>
                    </a:lnTo>
                    <a:lnTo>
                      <a:pt x="1156" y="8"/>
                    </a:lnTo>
                    <a:lnTo>
                      <a:pt x="1025" y="0"/>
                    </a:lnTo>
                    <a:lnTo>
                      <a:pt x="894" y="4"/>
                    </a:lnTo>
                    <a:lnTo>
                      <a:pt x="767" y="12"/>
                    </a:lnTo>
                    <a:lnTo>
                      <a:pt x="640" y="32"/>
                    </a:lnTo>
                    <a:lnTo>
                      <a:pt x="521" y="57"/>
                    </a:lnTo>
                    <a:lnTo>
                      <a:pt x="406" y="94"/>
                    </a:lnTo>
                    <a:lnTo>
                      <a:pt x="304" y="131"/>
                    </a:lnTo>
                    <a:lnTo>
                      <a:pt x="209" y="176"/>
                    </a:lnTo>
                    <a:lnTo>
                      <a:pt x="123" y="225"/>
                    </a:lnTo>
                    <a:lnTo>
                      <a:pt x="54" y="278"/>
                    </a:lnTo>
                    <a:lnTo>
                      <a:pt x="0" y="332"/>
                    </a:lnTo>
                    <a:lnTo>
                      <a:pt x="54" y="315"/>
                    </a:lnTo>
                    <a:lnTo>
                      <a:pt x="111" y="303"/>
                    </a:lnTo>
                    <a:lnTo>
                      <a:pt x="173" y="303"/>
                    </a:lnTo>
                    <a:lnTo>
                      <a:pt x="234" y="307"/>
                    </a:lnTo>
                    <a:lnTo>
                      <a:pt x="300" y="319"/>
                    </a:lnTo>
                    <a:lnTo>
                      <a:pt x="361" y="336"/>
                    </a:lnTo>
                    <a:lnTo>
                      <a:pt x="423" y="360"/>
                    </a:lnTo>
                    <a:lnTo>
                      <a:pt x="480" y="393"/>
                    </a:lnTo>
                    <a:lnTo>
                      <a:pt x="537" y="426"/>
                    </a:lnTo>
                    <a:lnTo>
                      <a:pt x="591" y="467"/>
                    </a:lnTo>
                    <a:lnTo>
                      <a:pt x="636" y="512"/>
                    </a:lnTo>
                    <a:lnTo>
                      <a:pt x="677" y="557"/>
                    </a:lnTo>
                    <a:lnTo>
                      <a:pt x="709" y="611"/>
                    </a:lnTo>
                    <a:lnTo>
                      <a:pt x="734" y="664"/>
                    </a:lnTo>
                    <a:lnTo>
                      <a:pt x="750" y="721"/>
                    </a:lnTo>
                    <a:lnTo>
                      <a:pt x="759" y="779"/>
                    </a:lnTo>
                    <a:lnTo>
                      <a:pt x="824" y="754"/>
                    </a:lnTo>
                    <a:lnTo>
                      <a:pt x="894" y="738"/>
                    </a:lnTo>
                    <a:lnTo>
                      <a:pt x="963" y="734"/>
                    </a:lnTo>
                    <a:lnTo>
                      <a:pt x="1037" y="738"/>
                    </a:lnTo>
                    <a:lnTo>
                      <a:pt x="1107" y="754"/>
                    </a:lnTo>
                    <a:lnTo>
                      <a:pt x="1181" y="775"/>
                    </a:lnTo>
                    <a:lnTo>
                      <a:pt x="1246" y="803"/>
                    </a:lnTo>
                    <a:lnTo>
                      <a:pt x="1312" y="836"/>
                    </a:lnTo>
                    <a:lnTo>
                      <a:pt x="1373" y="881"/>
                    </a:lnTo>
                    <a:lnTo>
                      <a:pt x="1431" y="926"/>
                    </a:lnTo>
                    <a:lnTo>
                      <a:pt x="1480" y="976"/>
                    </a:lnTo>
                    <a:lnTo>
                      <a:pt x="1517" y="1033"/>
                    </a:lnTo>
                    <a:lnTo>
                      <a:pt x="1550" y="1090"/>
                    </a:lnTo>
                    <a:lnTo>
                      <a:pt x="1574" y="1152"/>
                    </a:lnTo>
                    <a:lnTo>
                      <a:pt x="1582" y="1214"/>
                    </a:lnTo>
                    <a:lnTo>
                      <a:pt x="1582" y="1279"/>
                    </a:lnTo>
                    <a:lnTo>
                      <a:pt x="1718" y="1267"/>
                    </a:lnTo>
                    <a:lnTo>
                      <a:pt x="1836" y="1300"/>
                    </a:lnTo>
                    <a:lnTo>
                      <a:pt x="1939" y="1369"/>
                    </a:lnTo>
                    <a:lnTo>
                      <a:pt x="2021" y="1464"/>
                    </a:lnTo>
                    <a:lnTo>
                      <a:pt x="2082" y="1574"/>
                    </a:lnTo>
                    <a:lnTo>
                      <a:pt x="2123" y="1693"/>
                    </a:lnTo>
                    <a:lnTo>
                      <a:pt x="2140" y="1812"/>
                    </a:lnTo>
                    <a:lnTo>
                      <a:pt x="2136" y="1915"/>
                    </a:lnTo>
                    <a:lnTo>
                      <a:pt x="2164" y="1841"/>
                    </a:lnTo>
                    <a:lnTo>
                      <a:pt x="2193" y="1759"/>
                    </a:lnTo>
                    <a:lnTo>
                      <a:pt x="2222" y="1669"/>
                    </a:lnTo>
                    <a:lnTo>
                      <a:pt x="2242" y="1570"/>
                    </a:lnTo>
                    <a:lnTo>
                      <a:pt x="2258" y="1464"/>
                    </a:lnTo>
                    <a:lnTo>
                      <a:pt x="2271" y="1357"/>
                    </a:lnTo>
                    <a:lnTo>
                      <a:pt x="2275" y="1242"/>
                    </a:lnTo>
                    <a:lnTo>
                      <a:pt x="2267" y="1123"/>
                    </a:lnTo>
                    <a:lnTo>
                      <a:pt x="2250" y="1004"/>
                    </a:lnTo>
                    <a:lnTo>
                      <a:pt x="2226" y="885"/>
                    </a:lnTo>
                    <a:lnTo>
                      <a:pt x="2185" y="766"/>
                    </a:lnTo>
                    <a:lnTo>
                      <a:pt x="2136" y="652"/>
                    </a:lnTo>
                    <a:lnTo>
                      <a:pt x="2066" y="537"/>
                    </a:lnTo>
                    <a:lnTo>
                      <a:pt x="1984" y="430"/>
                    </a:lnTo>
                    <a:lnTo>
                      <a:pt x="1886" y="328"/>
                    </a:lnTo>
                    <a:lnTo>
                      <a:pt x="1767" y="229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99FF">
                      <a:gamma/>
                      <a:tint val="0"/>
                      <a:invGamma/>
                    </a:srgbClr>
                  </a:gs>
                  <a:gs pos="100000">
                    <a:srgbClr val="0099FF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77" name="Freeform 20"/>
              <p:cNvSpPr>
                <a:spLocks/>
              </p:cNvSpPr>
              <p:nvPr/>
            </p:nvSpPr>
            <p:spPr bwMode="auto">
              <a:xfrm>
                <a:off x="3212" y="2513"/>
                <a:ext cx="816" cy="1177"/>
              </a:xfrm>
              <a:custGeom>
                <a:avLst/>
                <a:gdLst/>
                <a:ahLst/>
                <a:cxnLst>
                  <a:cxn ang="0">
                    <a:pos x="37" y="1177"/>
                  </a:cxn>
                  <a:cxn ang="0">
                    <a:pos x="811" y="25"/>
                  </a:cxn>
                  <a:cxn ang="0">
                    <a:pos x="816" y="13"/>
                  </a:cxn>
                  <a:cxn ang="0">
                    <a:pos x="807" y="4"/>
                  </a:cxn>
                  <a:cxn ang="0">
                    <a:pos x="795" y="0"/>
                  </a:cxn>
                  <a:cxn ang="0">
                    <a:pos x="787" y="0"/>
                  </a:cxn>
                  <a:cxn ang="0">
                    <a:pos x="0" y="1145"/>
                  </a:cxn>
                  <a:cxn ang="0">
                    <a:pos x="8" y="1153"/>
                  </a:cxn>
                  <a:cxn ang="0">
                    <a:pos x="16" y="1161"/>
                  </a:cxn>
                  <a:cxn ang="0">
                    <a:pos x="29" y="1169"/>
                  </a:cxn>
                  <a:cxn ang="0">
                    <a:pos x="37" y="1177"/>
                  </a:cxn>
                </a:cxnLst>
                <a:rect l="0" t="0" r="r" b="b"/>
                <a:pathLst>
                  <a:path w="816" h="1177">
                    <a:moveTo>
                      <a:pt x="37" y="1177"/>
                    </a:moveTo>
                    <a:lnTo>
                      <a:pt x="811" y="25"/>
                    </a:lnTo>
                    <a:lnTo>
                      <a:pt x="816" y="13"/>
                    </a:lnTo>
                    <a:lnTo>
                      <a:pt x="807" y="4"/>
                    </a:lnTo>
                    <a:lnTo>
                      <a:pt x="795" y="0"/>
                    </a:lnTo>
                    <a:lnTo>
                      <a:pt x="787" y="0"/>
                    </a:lnTo>
                    <a:lnTo>
                      <a:pt x="0" y="1145"/>
                    </a:lnTo>
                    <a:lnTo>
                      <a:pt x="8" y="1153"/>
                    </a:lnTo>
                    <a:lnTo>
                      <a:pt x="16" y="1161"/>
                    </a:lnTo>
                    <a:lnTo>
                      <a:pt x="29" y="1169"/>
                    </a:lnTo>
                    <a:lnTo>
                      <a:pt x="37" y="1177"/>
                    </a:lnTo>
                    <a:close/>
                  </a:path>
                </a:pathLst>
              </a:custGeom>
              <a:solidFill>
                <a:srgbClr val="FFFF9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78" name="Freeform 21"/>
              <p:cNvSpPr>
                <a:spLocks/>
              </p:cNvSpPr>
              <p:nvPr/>
            </p:nvSpPr>
            <p:spPr bwMode="auto">
              <a:xfrm>
                <a:off x="2843" y="3658"/>
                <a:ext cx="127" cy="82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115" y="4"/>
                  </a:cxn>
                  <a:cxn ang="0">
                    <a:pos x="123" y="12"/>
                  </a:cxn>
                  <a:cxn ang="0">
                    <a:pos x="127" y="20"/>
                  </a:cxn>
                  <a:cxn ang="0">
                    <a:pos x="127" y="28"/>
                  </a:cxn>
                  <a:cxn ang="0">
                    <a:pos x="111" y="28"/>
                  </a:cxn>
                  <a:cxn ang="0">
                    <a:pos x="99" y="24"/>
                  </a:cxn>
                  <a:cxn ang="0">
                    <a:pos x="82" y="28"/>
                  </a:cxn>
                  <a:cxn ang="0">
                    <a:pos x="66" y="28"/>
                  </a:cxn>
                  <a:cxn ang="0">
                    <a:pos x="49" y="36"/>
                  </a:cxn>
                  <a:cxn ang="0">
                    <a:pos x="37" y="45"/>
                  </a:cxn>
                  <a:cxn ang="0">
                    <a:pos x="17" y="61"/>
                  </a:cxn>
                  <a:cxn ang="0">
                    <a:pos x="0" y="82"/>
                  </a:cxn>
                  <a:cxn ang="0">
                    <a:pos x="17" y="41"/>
                  </a:cxn>
                  <a:cxn ang="0">
                    <a:pos x="41" y="16"/>
                  </a:cxn>
                  <a:cxn ang="0">
                    <a:pos x="66" y="4"/>
                  </a:cxn>
                  <a:cxn ang="0">
                    <a:pos x="99" y="0"/>
                  </a:cxn>
                </a:cxnLst>
                <a:rect l="0" t="0" r="r" b="b"/>
                <a:pathLst>
                  <a:path w="127" h="82">
                    <a:moveTo>
                      <a:pt x="99" y="0"/>
                    </a:moveTo>
                    <a:lnTo>
                      <a:pt x="115" y="4"/>
                    </a:lnTo>
                    <a:lnTo>
                      <a:pt x="123" y="12"/>
                    </a:lnTo>
                    <a:lnTo>
                      <a:pt x="127" y="20"/>
                    </a:lnTo>
                    <a:lnTo>
                      <a:pt x="127" y="28"/>
                    </a:lnTo>
                    <a:lnTo>
                      <a:pt x="111" y="28"/>
                    </a:lnTo>
                    <a:lnTo>
                      <a:pt x="99" y="24"/>
                    </a:lnTo>
                    <a:lnTo>
                      <a:pt x="82" y="28"/>
                    </a:lnTo>
                    <a:lnTo>
                      <a:pt x="66" y="28"/>
                    </a:lnTo>
                    <a:lnTo>
                      <a:pt x="49" y="36"/>
                    </a:lnTo>
                    <a:lnTo>
                      <a:pt x="37" y="45"/>
                    </a:lnTo>
                    <a:lnTo>
                      <a:pt x="17" y="61"/>
                    </a:lnTo>
                    <a:lnTo>
                      <a:pt x="0" y="82"/>
                    </a:lnTo>
                    <a:lnTo>
                      <a:pt x="17" y="41"/>
                    </a:lnTo>
                    <a:lnTo>
                      <a:pt x="41" y="16"/>
                    </a:lnTo>
                    <a:lnTo>
                      <a:pt x="66" y="4"/>
                    </a:lnTo>
                    <a:lnTo>
                      <a:pt x="99" y="0"/>
                    </a:lnTo>
                    <a:close/>
                  </a:path>
                </a:pathLst>
              </a:custGeom>
              <a:solidFill>
                <a:srgbClr val="FFFF9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79" name="Freeform 22"/>
              <p:cNvSpPr>
                <a:spLocks/>
              </p:cNvSpPr>
              <p:nvPr/>
            </p:nvSpPr>
            <p:spPr bwMode="auto">
              <a:xfrm>
                <a:off x="2749" y="1906"/>
                <a:ext cx="717" cy="509"/>
              </a:xfrm>
              <a:custGeom>
                <a:avLst/>
                <a:gdLst/>
                <a:ahLst/>
                <a:cxnLst>
                  <a:cxn ang="0">
                    <a:pos x="713" y="509"/>
                  </a:cxn>
                  <a:cxn ang="0">
                    <a:pos x="705" y="439"/>
                  </a:cxn>
                  <a:cxn ang="0">
                    <a:pos x="688" y="374"/>
                  </a:cxn>
                  <a:cxn ang="0">
                    <a:pos x="664" y="316"/>
                  </a:cxn>
                  <a:cxn ang="0">
                    <a:pos x="631" y="263"/>
                  </a:cxn>
                  <a:cxn ang="0">
                    <a:pos x="590" y="214"/>
                  </a:cxn>
                  <a:cxn ang="0">
                    <a:pos x="545" y="173"/>
                  </a:cxn>
                  <a:cxn ang="0">
                    <a:pos x="496" y="136"/>
                  </a:cxn>
                  <a:cxn ang="0">
                    <a:pos x="443" y="107"/>
                  </a:cxn>
                  <a:cxn ang="0">
                    <a:pos x="385" y="82"/>
                  </a:cxn>
                  <a:cxn ang="0">
                    <a:pos x="328" y="62"/>
                  </a:cxn>
                  <a:cxn ang="0">
                    <a:pos x="270" y="50"/>
                  </a:cxn>
                  <a:cxn ang="0">
                    <a:pos x="209" y="37"/>
                  </a:cxn>
                  <a:cxn ang="0">
                    <a:pos x="152" y="37"/>
                  </a:cxn>
                  <a:cxn ang="0">
                    <a:pos x="98" y="37"/>
                  </a:cxn>
                  <a:cxn ang="0">
                    <a:pos x="45" y="45"/>
                  </a:cxn>
                  <a:cxn ang="0">
                    <a:pos x="0" y="58"/>
                  </a:cxn>
                  <a:cxn ang="0">
                    <a:pos x="70" y="29"/>
                  </a:cxn>
                  <a:cxn ang="0">
                    <a:pos x="139" y="13"/>
                  </a:cxn>
                  <a:cxn ang="0">
                    <a:pos x="205" y="0"/>
                  </a:cxn>
                  <a:cxn ang="0">
                    <a:pos x="274" y="0"/>
                  </a:cxn>
                  <a:cxn ang="0">
                    <a:pos x="336" y="9"/>
                  </a:cxn>
                  <a:cxn ang="0">
                    <a:pos x="402" y="25"/>
                  </a:cxn>
                  <a:cxn ang="0">
                    <a:pos x="459" y="45"/>
                  </a:cxn>
                  <a:cxn ang="0">
                    <a:pos x="512" y="74"/>
                  </a:cxn>
                  <a:cxn ang="0">
                    <a:pos x="561" y="111"/>
                  </a:cxn>
                  <a:cxn ang="0">
                    <a:pos x="606" y="152"/>
                  </a:cxn>
                  <a:cxn ang="0">
                    <a:pos x="643" y="197"/>
                  </a:cxn>
                  <a:cxn ang="0">
                    <a:pos x="672" y="251"/>
                  </a:cxn>
                  <a:cxn ang="0">
                    <a:pos x="697" y="308"/>
                  </a:cxn>
                  <a:cxn ang="0">
                    <a:pos x="709" y="374"/>
                  </a:cxn>
                  <a:cxn ang="0">
                    <a:pos x="717" y="439"/>
                  </a:cxn>
                  <a:cxn ang="0">
                    <a:pos x="713" y="509"/>
                  </a:cxn>
                </a:cxnLst>
                <a:rect l="0" t="0" r="r" b="b"/>
                <a:pathLst>
                  <a:path w="717" h="509">
                    <a:moveTo>
                      <a:pt x="713" y="509"/>
                    </a:moveTo>
                    <a:lnTo>
                      <a:pt x="705" y="439"/>
                    </a:lnTo>
                    <a:lnTo>
                      <a:pt x="688" y="374"/>
                    </a:lnTo>
                    <a:lnTo>
                      <a:pt x="664" y="316"/>
                    </a:lnTo>
                    <a:lnTo>
                      <a:pt x="631" y="263"/>
                    </a:lnTo>
                    <a:lnTo>
                      <a:pt x="590" y="214"/>
                    </a:lnTo>
                    <a:lnTo>
                      <a:pt x="545" y="173"/>
                    </a:lnTo>
                    <a:lnTo>
                      <a:pt x="496" y="136"/>
                    </a:lnTo>
                    <a:lnTo>
                      <a:pt x="443" y="107"/>
                    </a:lnTo>
                    <a:lnTo>
                      <a:pt x="385" y="82"/>
                    </a:lnTo>
                    <a:lnTo>
                      <a:pt x="328" y="62"/>
                    </a:lnTo>
                    <a:lnTo>
                      <a:pt x="270" y="50"/>
                    </a:lnTo>
                    <a:lnTo>
                      <a:pt x="209" y="37"/>
                    </a:lnTo>
                    <a:lnTo>
                      <a:pt x="152" y="37"/>
                    </a:lnTo>
                    <a:lnTo>
                      <a:pt x="98" y="37"/>
                    </a:lnTo>
                    <a:lnTo>
                      <a:pt x="45" y="45"/>
                    </a:lnTo>
                    <a:lnTo>
                      <a:pt x="0" y="58"/>
                    </a:lnTo>
                    <a:lnTo>
                      <a:pt x="70" y="29"/>
                    </a:lnTo>
                    <a:lnTo>
                      <a:pt x="139" y="13"/>
                    </a:lnTo>
                    <a:lnTo>
                      <a:pt x="205" y="0"/>
                    </a:lnTo>
                    <a:lnTo>
                      <a:pt x="274" y="0"/>
                    </a:lnTo>
                    <a:lnTo>
                      <a:pt x="336" y="9"/>
                    </a:lnTo>
                    <a:lnTo>
                      <a:pt x="402" y="25"/>
                    </a:lnTo>
                    <a:lnTo>
                      <a:pt x="459" y="45"/>
                    </a:lnTo>
                    <a:lnTo>
                      <a:pt x="512" y="74"/>
                    </a:lnTo>
                    <a:lnTo>
                      <a:pt x="561" y="111"/>
                    </a:lnTo>
                    <a:lnTo>
                      <a:pt x="606" y="152"/>
                    </a:lnTo>
                    <a:lnTo>
                      <a:pt x="643" y="197"/>
                    </a:lnTo>
                    <a:lnTo>
                      <a:pt x="672" y="251"/>
                    </a:lnTo>
                    <a:lnTo>
                      <a:pt x="697" y="308"/>
                    </a:lnTo>
                    <a:lnTo>
                      <a:pt x="709" y="374"/>
                    </a:lnTo>
                    <a:lnTo>
                      <a:pt x="717" y="439"/>
                    </a:lnTo>
                    <a:lnTo>
                      <a:pt x="713" y="509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80" name="Freeform 23"/>
              <p:cNvSpPr>
                <a:spLocks/>
              </p:cNvSpPr>
              <p:nvPr/>
            </p:nvSpPr>
            <p:spPr bwMode="auto">
              <a:xfrm>
                <a:off x="4290" y="2858"/>
                <a:ext cx="565" cy="545"/>
              </a:xfrm>
              <a:custGeom>
                <a:avLst/>
                <a:gdLst/>
                <a:ahLst/>
                <a:cxnLst>
                  <a:cxn ang="0">
                    <a:pos x="561" y="545"/>
                  </a:cxn>
                  <a:cxn ang="0">
                    <a:pos x="557" y="467"/>
                  </a:cxn>
                  <a:cxn ang="0">
                    <a:pos x="528" y="377"/>
                  </a:cxn>
                  <a:cxn ang="0">
                    <a:pos x="483" y="275"/>
                  </a:cxn>
                  <a:cxn ang="0">
                    <a:pos x="422" y="180"/>
                  </a:cxn>
                  <a:cxn ang="0">
                    <a:pos x="340" y="102"/>
                  </a:cxn>
                  <a:cxn ang="0">
                    <a:pos x="242" y="49"/>
                  </a:cxn>
                  <a:cxn ang="0">
                    <a:pos x="127" y="33"/>
                  </a:cxn>
                  <a:cxn ang="0">
                    <a:pos x="0" y="65"/>
                  </a:cxn>
                  <a:cxn ang="0">
                    <a:pos x="119" y="12"/>
                  </a:cxn>
                  <a:cxn ang="0">
                    <a:pos x="229" y="0"/>
                  </a:cxn>
                  <a:cxn ang="0">
                    <a:pos x="332" y="29"/>
                  </a:cxn>
                  <a:cxn ang="0">
                    <a:pos x="422" y="90"/>
                  </a:cxn>
                  <a:cxn ang="0">
                    <a:pos x="492" y="176"/>
                  </a:cxn>
                  <a:cxn ang="0">
                    <a:pos x="541" y="287"/>
                  </a:cxn>
                  <a:cxn ang="0">
                    <a:pos x="565" y="410"/>
                  </a:cxn>
                  <a:cxn ang="0">
                    <a:pos x="561" y="545"/>
                  </a:cxn>
                </a:cxnLst>
                <a:rect l="0" t="0" r="r" b="b"/>
                <a:pathLst>
                  <a:path w="565" h="545">
                    <a:moveTo>
                      <a:pt x="561" y="545"/>
                    </a:moveTo>
                    <a:lnTo>
                      <a:pt x="557" y="467"/>
                    </a:lnTo>
                    <a:lnTo>
                      <a:pt x="528" y="377"/>
                    </a:lnTo>
                    <a:lnTo>
                      <a:pt x="483" y="275"/>
                    </a:lnTo>
                    <a:lnTo>
                      <a:pt x="422" y="180"/>
                    </a:lnTo>
                    <a:lnTo>
                      <a:pt x="340" y="102"/>
                    </a:lnTo>
                    <a:lnTo>
                      <a:pt x="242" y="49"/>
                    </a:lnTo>
                    <a:lnTo>
                      <a:pt x="127" y="33"/>
                    </a:lnTo>
                    <a:lnTo>
                      <a:pt x="0" y="65"/>
                    </a:lnTo>
                    <a:lnTo>
                      <a:pt x="119" y="12"/>
                    </a:lnTo>
                    <a:lnTo>
                      <a:pt x="229" y="0"/>
                    </a:lnTo>
                    <a:lnTo>
                      <a:pt x="332" y="29"/>
                    </a:lnTo>
                    <a:lnTo>
                      <a:pt x="422" y="90"/>
                    </a:lnTo>
                    <a:lnTo>
                      <a:pt x="492" y="176"/>
                    </a:lnTo>
                    <a:lnTo>
                      <a:pt x="541" y="287"/>
                    </a:lnTo>
                    <a:lnTo>
                      <a:pt x="565" y="410"/>
                    </a:lnTo>
                    <a:lnTo>
                      <a:pt x="561" y="545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81" name="Freeform 24"/>
              <p:cNvSpPr>
                <a:spLocks/>
              </p:cNvSpPr>
              <p:nvPr/>
            </p:nvSpPr>
            <p:spPr bwMode="auto">
              <a:xfrm>
                <a:off x="3462" y="2304"/>
                <a:ext cx="832" cy="619"/>
              </a:xfrm>
              <a:custGeom>
                <a:avLst/>
                <a:gdLst/>
                <a:ahLst/>
                <a:cxnLst>
                  <a:cxn ang="0">
                    <a:pos x="828" y="619"/>
                  </a:cxn>
                  <a:cxn ang="0">
                    <a:pos x="832" y="558"/>
                  </a:cxn>
                  <a:cxn ang="0">
                    <a:pos x="824" y="492"/>
                  </a:cxn>
                  <a:cxn ang="0">
                    <a:pos x="807" y="431"/>
                  </a:cxn>
                  <a:cxn ang="0">
                    <a:pos x="779" y="369"/>
                  </a:cxn>
                  <a:cxn ang="0">
                    <a:pos x="746" y="312"/>
                  </a:cxn>
                  <a:cxn ang="0">
                    <a:pos x="705" y="254"/>
                  </a:cxn>
                  <a:cxn ang="0">
                    <a:pos x="656" y="205"/>
                  </a:cxn>
                  <a:cxn ang="0">
                    <a:pos x="602" y="160"/>
                  </a:cxn>
                  <a:cxn ang="0">
                    <a:pos x="541" y="119"/>
                  </a:cxn>
                  <a:cxn ang="0">
                    <a:pos x="475" y="90"/>
                  </a:cxn>
                  <a:cxn ang="0">
                    <a:pos x="402" y="66"/>
                  </a:cxn>
                  <a:cxn ang="0">
                    <a:pos x="328" y="53"/>
                  </a:cxn>
                  <a:cxn ang="0">
                    <a:pos x="250" y="49"/>
                  </a:cxn>
                  <a:cxn ang="0">
                    <a:pos x="168" y="58"/>
                  </a:cxn>
                  <a:cxn ang="0">
                    <a:pos x="86" y="78"/>
                  </a:cxn>
                  <a:cxn ang="0">
                    <a:pos x="0" y="111"/>
                  </a:cxn>
                  <a:cxn ang="0">
                    <a:pos x="61" y="70"/>
                  </a:cxn>
                  <a:cxn ang="0">
                    <a:pos x="131" y="37"/>
                  </a:cxn>
                  <a:cxn ang="0">
                    <a:pos x="201" y="17"/>
                  </a:cxn>
                  <a:cxn ang="0">
                    <a:pos x="275" y="4"/>
                  </a:cxn>
                  <a:cxn ang="0">
                    <a:pos x="348" y="0"/>
                  </a:cxn>
                  <a:cxn ang="0">
                    <a:pos x="418" y="12"/>
                  </a:cxn>
                  <a:cxn ang="0">
                    <a:pos x="492" y="29"/>
                  </a:cxn>
                  <a:cxn ang="0">
                    <a:pos x="557" y="58"/>
                  </a:cxn>
                  <a:cxn ang="0">
                    <a:pos x="623" y="94"/>
                  </a:cxn>
                  <a:cxn ang="0">
                    <a:pos x="680" y="144"/>
                  </a:cxn>
                  <a:cxn ang="0">
                    <a:pos x="729" y="201"/>
                  </a:cxn>
                  <a:cxn ang="0">
                    <a:pos x="770" y="267"/>
                  </a:cxn>
                  <a:cxn ang="0">
                    <a:pos x="803" y="341"/>
                  </a:cxn>
                  <a:cxn ang="0">
                    <a:pos x="824" y="427"/>
                  </a:cxn>
                  <a:cxn ang="0">
                    <a:pos x="832" y="517"/>
                  </a:cxn>
                  <a:cxn ang="0">
                    <a:pos x="828" y="619"/>
                  </a:cxn>
                </a:cxnLst>
                <a:rect l="0" t="0" r="r" b="b"/>
                <a:pathLst>
                  <a:path w="832" h="619">
                    <a:moveTo>
                      <a:pt x="828" y="619"/>
                    </a:moveTo>
                    <a:lnTo>
                      <a:pt x="832" y="558"/>
                    </a:lnTo>
                    <a:lnTo>
                      <a:pt x="824" y="492"/>
                    </a:lnTo>
                    <a:lnTo>
                      <a:pt x="807" y="431"/>
                    </a:lnTo>
                    <a:lnTo>
                      <a:pt x="779" y="369"/>
                    </a:lnTo>
                    <a:lnTo>
                      <a:pt x="746" y="312"/>
                    </a:lnTo>
                    <a:lnTo>
                      <a:pt x="705" y="254"/>
                    </a:lnTo>
                    <a:lnTo>
                      <a:pt x="656" y="205"/>
                    </a:lnTo>
                    <a:lnTo>
                      <a:pt x="602" y="160"/>
                    </a:lnTo>
                    <a:lnTo>
                      <a:pt x="541" y="119"/>
                    </a:lnTo>
                    <a:lnTo>
                      <a:pt x="475" y="90"/>
                    </a:lnTo>
                    <a:lnTo>
                      <a:pt x="402" y="66"/>
                    </a:lnTo>
                    <a:lnTo>
                      <a:pt x="328" y="53"/>
                    </a:lnTo>
                    <a:lnTo>
                      <a:pt x="250" y="49"/>
                    </a:lnTo>
                    <a:lnTo>
                      <a:pt x="168" y="58"/>
                    </a:lnTo>
                    <a:lnTo>
                      <a:pt x="86" y="78"/>
                    </a:lnTo>
                    <a:lnTo>
                      <a:pt x="0" y="111"/>
                    </a:lnTo>
                    <a:lnTo>
                      <a:pt x="61" y="70"/>
                    </a:lnTo>
                    <a:lnTo>
                      <a:pt x="131" y="37"/>
                    </a:lnTo>
                    <a:lnTo>
                      <a:pt x="201" y="17"/>
                    </a:lnTo>
                    <a:lnTo>
                      <a:pt x="275" y="4"/>
                    </a:lnTo>
                    <a:lnTo>
                      <a:pt x="348" y="0"/>
                    </a:lnTo>
                    <a:lnTo>
                      <a:pt x="418" y="12"/>
                    </a:lnTo>
                    <a:lnTo>
                      <a:pt x="492" y="29"/>
                    </a:lnTo>
                    <a:lnTo>
                      <a:pt x="557" y="58"/>
                    </a:lnTo>
                    <a:lnTo>
                      <a:pt x="623" y="94"/>
                    </a:lnTo>
                    <a:lnTo>
                      <a:pt x="680" y="144"/>
                    </a:lnTo>
                    <a:lnTo>
                      <a:pt x="729" y="201"/>
                    </a:lnTo>
                    <a:lnTo>
                      <a:pt x="770" y="267"/>
                    </a:lnTo>
                    <a:lnTo>
                      <a:pt x="803" y="341"/>
                    </a:lnTo>
                    <a:lnTo>
                      <a:pt x="824" y="427"/>
                    </a:lnTo>
                    <a:lnTo>
                      <a:pt x="832" y="517"/>
                    </a:lnTo>
                    <a:lnTo>
                      <a:pt x="828" y="619"/>
                    </a:lnTo>
                    <a:close/>
                  </a:path>
                </a:pathLst>
              </a:custGeom>
              <a:solidFill>
                <a:srgbClr val="FFFF9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82" name="Freeform 25"/>
              <p:cNvSpPr>
                <a:spLocks/>
              </p:cNvSpPr>
              <p:nvPr/>
            </p:nvSpPr>
            <p:spPr bwMode="auto">
              <a:xfrm>
                <a:off x="4368" y="1931"/>
                <a:ext cx="209" cy="890"/>
              </a:xfrm>
              <a:custGeom>
                <a:avLst/>
                <a:gdLst/>
                <a:ahLst/>
                <a:cxnLst>
                  <a:cxn ang="0">
                    <a:pos x="0" y="890"/>
                  </a:cxn>
                  <a:cxn ang="0">
                    <a:pos x="73" y="808"/>
                  </a:cxn>
                  <a:cxn ang="0">
                    <a:pos x="135" y="709"/>
                  </a:cxn>
                  <a:cxn ang="0">
                    <a:pos x="176" y="599"/>
                  </a:cxn>
                  <a:cxn ang="0">
                    <a:pos x="200" y="484"/>
                  </a:cxn>
                  <a:cxn ang="0">
                    <a:pos x="209" y="361"/>
                  </a:cxn>
                  <a:cxn ang="0">
                    <a:pos x="192" y="238"/>
                  </a:cxn>
                  <a:cxn ang="0">
                    <a:pos x="155" y="119"/>
                  </a:cxn>
                  <a:cxn ang="0">
                    <a:pos x="98" y="0"/>
                  </a:cxn>
                  <a:cxn ang="0">
                    <a:pos x="123" y="98"/>
                  </a:cxn>
                  <a:cxn ang="0">
                    <a:pos x="143" y="205"/>
                  </a:cxn>
                  <a:cxn ang="0">
                    <a:pos x="151" y="324"/>
                  </a:cxn>
                  <a:cxn ang="0">
                    <a:pos x="147" y="443"/>
                  </a:cxn>
                  <a:cxn ang="0">
                    <a:pos x="131" y="562"/>
                  </a:cxn>
                  <a:cxn ang="0">
                    <a:pos x="102" y="681"/>
                  </a:cxn>
                  <a:cxn ang="0">
                    <a:pos x="57" y="791"/>
                  </a:cxn>
                  <a:cxn ang="0">
                    <a:pos x="0" y="890"/>
                  </a:cxn>
                </a:cxnLst>
                <a:rect l="0" t="0" r="r" b="b"/>
                <a:pathLst>
                  <a:path w="209" h="890">
                    <a:moveTo>
                      <a:pt x="0" y="890"/>
                    </a:moveTo>
                    <a:lnTo>
                      <a:pt x="73" y="808"/>
                    </a:lnTo>
                    <a:lnTo>
                      <a:pt x="135" y="709"/>
                    </a:lnTo>
                    <a:lnTo>
                      <a:pt x="176" y="599"/>
                    </a:lnTo>
                    <a:lnTo>
                      <a:pt x="200" y="484"/>
                    </a:lnTo>
                    <a:lnTo>
                      <a:pt x="209" y="361"/>
                    </a:lnTo>
                    <a:lnTo>
                      <a:pt x="192" y="238"/>
                    </a:lnTo>
                    <a:lnTo>
                      <a:pt x="155" y="119"/>
                    </a:lnTo>
                    <a:lnTo>
                      <a:pt x="98" y="0"/>
                    </a:lnTo>
                    <a:lnTo>
                      <a:pt x="123" y="98"/>
                    </a:lnTo>
                    <a:lnTo>
                      <a:pt x="143" y="205"/>
                    </a:lnTo>
                    <a:lnTo>
                      <a:pt x="151" y="324"/>
                    </a:lnTo>
                    <a:lnTo>
                      <a:pt x="147" y="443"/>
                    </a:lnTo>
                    <a:lnTo>
                      <a:pt x="131" y="562"/>
                    </a:lnTo>
                    <a:lnTo>
                      <a:pt x="102" y="681"/>
                    </a:lnTo>
                    <a:lnTo>
                      <a:pt x="57" y="791"/>
                    </a:lnTo>
                    <a:lnTo>
                      <a:pt x="0" y="890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83" name="Freeform 26"/>
              <p:cNvSpPr>
                <a:spLocks/>
              </p:cNvSpPr>
              <p:nvPr/>
            </p:nvSpPr>
            <p:spPr bwMode="auto">
              <a:xfrm>
                <a:off x="3552" y="1869"/>
                <a:ext cx="861" cy="423"/>
              </a:xfrm>
              <a:custGeom>
                <a:avLst/>
                <a:gdLst/>
                <a:ahLst/>
                <a:cxnLst>
                  <a:cxn ang="0">
                    <a:pos x="0" y="423"/>
                  </a:cxn>
                  <a:cxn ang="0">
                    <a:pos x="41" y="345"/>
                  </a:cxn>
                  <a:cxn ang="0">
                    <a:pos x="82" y="279"/>
                  </a:cxn>
                  <a:cxn ang="0">
                    <a:pos x="131" y="222"/>
                  </a:cxn>
                  <a:cxn ang="0">
                    <a:pos x="180" y="169"/>
                  </a:cxn>
                  <a:cxn ang="0">
                    <a:pos x="234" y="128"/>
                  </a:cxn>
                  <a:cxn ang="0">
                    <a:pos x="291" y="91"/>
                  </a:cxn>
                  <a:cxn ang="0">
                    <a:pos x="348" y="62"/>
                  </a:cxn>
                  <a:cxn ang="0">
                    <a:pos x="406" y="37"/>
                  </a:cxn>
                  <a:cxn ang="0">
                    <a:pos x="463" y="21"/>
                  </a:cxn>
                  <a:cxn ang="0">
                    <a:pos x="525" y="9"/>
                  </a:cxn>
                  <a:cxn ang="0">
                    <a:pos x="582" y="0"/>
                  </a:cxn>
                  <a:cxn ang="0">
                    <a:pos x="644" y="0"/>
                  </a:cxn>
                  <a:cxn ang="0">
                    <a:pos x="701" y="5"/>
                  </a:cxn>
                  <a:cxn ang="0">
                    <a:pos x="754" y="9"/>
                  </a:cxn>
                  <a:cxn ang="0">
                    <a:pos x="807" y="21"/>
                  </a:cxn>
                  <a:cxn ang="0">
                    <a:pos x="861" y="33"/>
                  </a:cxn>
                  <a:cxn ang="0">
                    <a:pos x="807" y="29"/>
                  </a:cxn>
                  <a:cxn ang="0">
                    <a:pos x="750" y="29"/>
                  </a:cxn>
                  <a:cxn ang="0">
                    <a:pos x="697" y="29"/>
                  </a:cxn>
                  <a:cxn ang="0">
                    <a:pos x="644" y="33"/>
                  </a:cxn>
                  <a:cxn ang="0">
                    <a:pos x="586" y="41"/>
                  </a:cxn>
                  <a:cxn ang="0">
                    <a:pos x="533" y="50"/>
                  </a:cxn>
                  <a:cxn ang="0">
                    <a:pos x="480" y="62"/>
                  </a:cxn>
                  <a:cxn ang="0">
                    <a:pos x="426" y="82"/>
                  </a:cxn>
                  <a:cxn ang="0">
                    <a:pos x="373" y="103"/>
                  </a:cxn>
                  <a:cxn ang="0">
                    <a:pos x="320" y="132"/>
                  </a:cxn>
                  <a:cxn ang="0">
                    <a:pos x="267" y="164"/>
                  </a:cxn>
                  <a:cxn ang="0">
                    <a:pos x="213" y="201"/>
                  </a:cxn>
                  <a:cxn ang="0">
                    <a:pos x="160" y="246"/>
                  </a:cxn>
                  <a:cxn ang="0">
                    <a:pos x="107" y="300"/>
                  </a:cxn>
                  <a:cxn ang="0">
                    <a:pos x="53" y="357"/>
                  </a:cxn>
                  <a:cxn ang="0">
                    <a:pos x="0" y="423"/>
                  </a:cxn>
                </a:cxnLst>
                <a:rect l="0" t="0" r="r" b="b"/>
                <a:pathLst>
                  <a:path w="861" h="423">
                    <a:moveTo>
                      <a:pt x="0" y="423"/>
                    </a:moveTo>
                    <a:lnTo>
                      <a:pt x="41" y="345"/>
                    </a:lnTo>
                    <a:lnTo>
                      <a:pt x="82" y="279"/>
                    </a:lnTo>
                    <a:lnTo>
                      <a:pt x="131" y="222"/>
                    </a:lnTo>
                    <a:lnTo>
                      <a:pt x="180" y="169"/>
                    </a:lnTo>
                    <a:lnTo>
                      <a:pt x="234" y="128"/>
                    </a:lnTo>
                    <a:lnTo>
                      <a:pt x="291" y="91"/>
                    </a:lnTo>
                    <a:lnTo>
                      <a:pt x="348" y="62"/>
                    </a:lnTo>
                    <a:lnTo>
                      <a:pt x="406" y="37"/>
                    </a:lnTo>
                    <a:lnTo>
                      <a:pt x="463" y="21"/>
                    </a:lnTo>
                    <a:lnTo>
                      <a:pt x="525" y="9"/>
                    </a:lnTo>
                    <a:lnTo>
                      <a:pt x="582" y="0"/>
                    </a:lnTo>
                    <a:lnTo>
                      <a:pt x="644" y="0"/>
                    </a:lnTo>
                    <a:lnTo>
                      <a:pt x="701" y="5"/>
                    </a:lnTo>
                    <a:lnTo>
                      <a:pt x="754" y="9"/>
                    </a:lnTo>
                    <a:lnTo>
                      <a:pt x="807" y="21"/>
                    </a:lnTo>
                    <a:lnTo>
                      <a:pt x="861" y="33"/>
                    </a:lnTo>
                    <a:lnTo>
                      <a:pt x="807" y="29"/>
                    </a:lnTo>
                    <a:lnTo>
                      <a:pt x="750" y="29"/>
                    </a:lnTo>
                    <a:lnTo>
                      <a:pt x="697" y="29"/>
                    </a:lnTo>
                    <a:lnTo>
                      <a:pt x="644" y="33"/>
                    </a:lnTo>
                    <a:lnTo>
                      <a:pt x="586" y="41"/>
                    </a:lnTo>
                    <a:lnTo>
                      <a:pt x="533" y="50"/>
                    </a:lnTo>
                    <a:lnTo>
                      <a:pt x="480" y="62"/>
                    </a:lnTo>
                    <a:lnTo>
                      <a:pt x="426" y="82"/>
                    </a:lnTo>
                    <a:lnTo>
                      <a:pt x="373" y="103"/>
                    </a:lnTo>
                    <a:lnTo>
                      <a:pt x="320" y="132"/>
                    </a:lnTo>
                    <a:lnTo>
                      <a:pt x="267" y="164"/>
                    </a:lnTo>
                    <a:lnTo>
                      <a:pt x="213" y="201"/>
                    </a:lnTo>
                    <a:lnTo>
                      <a:pt x="160" y="246"/>
                    </a:lnTo>
                    <a:lnTo>
                      <a:pt x="107" y="300"/>
                    </a:lnTo>
                    <a:lnTo>
                      <a:pt x="53" y="357"/>
                    </a:lnTo>
                    <a:lnTo>
                      <a:pt x="0" y="423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84" name="Freeform 27"/>
              <p:cNvSpPr>
                <a:spLocks/>
              </p:cNvSpPr>
              <p:nvPr/>
            </p:nvSpPr>
            <p:spPr bwMode="auto">
              <a:xfrm>
                <a:off x="3376" y="2460"/>
                <a:ext cx="86" cy="115"/>
              </a:xfrm>
              <a:custGeom>
                <a:avLst/>
                <a:gdLst/>
                <a:ahLst/>
                <a:cxnLst>
                  <a:cxn ang="0">
                    <a:pos x="65" y="4"/>
                  </a:cxn>
                  <a:cxn ang="0">
                    <a:pos x="45" y="25"/>
                  </a:cxn>
                  <a:cxn ang="0">
                    <a:pos x="16" y="53"/>
                  </a:cxn>
                  <a:cxn ang="0">
                    <a:pos x="0" y="86"/>
                  </a:cxn>
                  <a:cxn ang="0">
                    <a:pos x="12" y="115"/>
                  </a:cxn>
                  <a:cxn ang="0">
                    <a:pos x="33" y="107"/>
                  </a:cxn>
                  <a:cxn ang="0">
                    <a:pos x="53" y="78"/>
                  </a:cxn>
                  <a:cxn ang="0">
                    <a:pos x="70" y="45"/>
                  </a:cxn>
                  <a:cxn ang="0">
                    <a:pos x="82" y="21"/>
                  </a:cxn>
                  <a:cxn ang="0">
                    <a:pos x="86" y="12"/>
                  </a:cxn>
                  <a:cxn ang="0">
                    <a:pos x="82" y="0"/>
                  </a:cxn>
                  <a:cxn ang="0">
                    <a:pos x="74" y="0"/>
                  </a:cxn>
                  <a:cxn ang="0">
                    <a:pos x="65" y="4"/>
                  </a:cxn>
                </a:cxnLst>
                <a:rect l="0" t="0" r="r" b="b"/>
                <a:pathLst>
                  <a:path w="86" h="115">
                    <a:moveTo>
                      <a:pt x="65" y="4"/>
                    </a:moveTo>
                    <a:lnTo>
                      <a:pt x="45" y="25"/>
                    </a:lnTo>
                    <a:lnTo>
                      <a:pt x="16" y="53"/>
                    </a:lnTo>
                    <a:lnTo>
                      <a:pt x="0" y="86"/>
                    </a:lnTo>
                    <a:lnTo>
                      <a:pt x="12" y="115"/>
                    </a:lnTo>
                    <a:lnTo>
                      <a:pt x="33" y="107"/>
                    </a:lnTo>
                    <a:lnTo>
                      <a:pt x="53" y="78"/>
                    </a:lnTo>
                    <a:lnTo>
                      <a:pt x="70" y="45"/>
                    </a:lnTo>
                    <a:lnTo>
                      <a:pt x="82" y="21"/>
                    </a:lnTo>
                    <a:lnTo>
                      <a:pt x="86" y="12"/>
                    </a:lnTo>
                    <a:lnTo>
                      <a:pt x="82" y="0"/>
                    </a:lnTo>
                    <a:lnTo>
                      <a:pt x="74" y="0"/>
                    </a:lnTo>
                    <a:lnTo>
                      <a:pt x="65" y="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85" name="Freeform 28"/>
              <p:cNvSpPr>
                <a:spLocks/>
              </p:cNvSpPr>
              <p:nvPr/>
            </p:nvSpPr>
            <p:spPr bwMode="auto">
              <a:xfrm>
                <a:off x="4208" y="2948"/>
                <a:ext cx="78" cy="123"/>
              </a:xfrm>
              <a:custGeom>
                <a:avLst/>
                <a:gdLst/>
                <a:ahLst/>
                <a:cxnLst>
                  <a:cxn ang="0">
                    <a:pos x="53" y="8"/>
                  </a:cxn>
                  <a:cxn ang="0">
                    <a:pos x="37" y="29"/>
                  </a:cxn>
                  <a:cxn ang="0">
                    <a:pos x="12" y="66"/>
                  </a:cxn>
                  <a:cxn ang="0">
                    <a:pos x="0" y="98"/>
                  </a:cxn>
                  <a:cxn ang="0">
                    <a:pos x="16" y="123"/>
                  </a:cxn>
                  <a:cxn ang="0">
                    <a:pos x="37" y="115"/>
                  </a:cxn>
                  <a:cxn ang="0">
                    <a:pos x="53" y="86"/>
                  </a:cxn>
                  <a:cxn ang="0">
                    <a:pos x="69" y="49"/>
                  </a:cxn>
                  <a:cxn ang="0">
                    <a:pos x="78" y="25"/>
                  </a:cxn>
                  <a:cxn ang="0">
                    <a:pos x="78" y="12"/>
                  </a:cxn>
                  <a:cxn ang="0">
                    <a:pos x="74" y="4"/>
                  </a:cxn>
                  <a:cxn ang="0">
                    <a:pos x="61" y="0"/>
                  </a:cxn>
                  <a:cxn ang="0">
                    <a:pos x="53" y="8"/>
                  </a:cxn>
                </a:cxnLst>
                <a:rect l="0" t="0" r="r" b="b"/>
                <a:pathLst>
                  <a:path w="78" h="123">
                    <a:moveTo>
                      <a:pt x="53" y="8"/>
                    </a:moveTo>
                    <a:lnTo>
                      <a:pt x="37" y="29"/>
                    </a:lnTo>
                    <a:lnTo>
                      <a:pt x="12" y="66"/>
                    </a:lnTo>
                    <a:lnTo>
                      <a:pt x="0" y="98"/>
                    </a:lnTo>
                    <a:lnTo>
                      <a:pt x="16" y="123"/>
                    </a:lnTo>
                    <a:lnTo>
                      <a:pt x="37" y="115"/>
                    </a:lnTo>
                    <a:lnTo>
                      <a:pt x="53" y="86"/>
                    </a:lnTo>
                    <a:lnTo>
                      <a:pt x="69" y="49"/>
                    </a:lnTo>
                    <a:lnTo>
                      <a:pt x="78" y="25"/>
                    </a:lnTo>
                    <a:lnTo>
                      <a:pt x="78" y="12"/>
                    </a:lnTo>
                    <a:lnTo>
                      <a:pt x="74" y="4"/>
                    </a:lnTo>
                    <a:lnTo>
                      <a:pt x="61" y="0"/>
                    </a:lnTo>
                    <a:lnTo>
                      <a:pt x="53" y="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kern="1200">
                    <a:solidFill>
                      <a:schemeClr val="tx1"/>
                    </a:solidFill>
                    <a:latin typeface="Times New Roman" charset="0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</p:grpSp>
      </p:grpSp>
      <p:grpSp>
        <p:nvGrpSpPr>
          <p:cNvPr id="29" name="Группа 28"/>
          <p:cNvGrpSpPr/>
          <p:nvPr/>
        </p:nvGrpSpPr>
        <p:grpSpPr>
          <a:xfrm>
            <a:off x="6347955" y="4507286"/>
            <a:ext cx="1038253" cy="1123846"/>
            <a:chOff x="6347955" y="4507286"/>
            <a:chExt cx="1038253" cy="1123846"/>
          </a:xfrm>
        </p:grpSpPr>
        <p:pic>
          <p:nvPicPr>
            <p:cNvPr id="61" name="Рисунок 60" descr="https://thumbs.dreamstime.com/b/yellow-corn-seed-realistic-photo-image-macro-close-up-grain-isolated-white-background-34700591.jpg"/>
            <p:cNvPicPr/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14433" r="17875" b="14089"/>
            <a:stretch/>
          </p:blipFill>
          <p:spPr bwMode="auto">
            <a:xfrm>
              <a:off x="6347955" y="4507286"/>
              <a:ext cx="1031096" cy="112384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86" name="Рисунок 85" descr="D:\Диски с картинками\Животные\Рептилии\Snake001 п.gif"/>
            <p:cNvPicPr/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6423602" y="4525374"/>
              <a:ext cx="962606" cy="962606"/>
            </a:xfrm>
            <a:prstGeom prst="rect">
              <a:avLst/>
            </a:prstGeom>
            <a:noFill/>
          </p:spPr>
        </p:pic>
      </p:grpSp>
      <p:grpSp>
        <p:nvGrpSpPr>
          <p:cNvPr id="30" name="Группа 29"/>
          <p:cNvGrpSpPr/>
          <p:nvPr/>
        </p:nvGrpSpPr>
        <p:grpSpPr>
          <a:xfrm>
            <a:off x="279956" y="4424879"/>
            <a:ext cx="1031096" cy="1123846"/>
            <a:chOff x="279956" y="4424879"/>
            <a:chExt cx="1031096" cy="1123846"/>
          </a:xfrm>
        </p:grpSpPr>
        <p:pic>
          <p:nvPicPr>
            <p:cNvPr id="58" name="Рисунок 57" descr="https://thumbs.dreamstime.com/b/yellow-corn-seed-realistic-photo-image-macro-close-up-grain-isolated-white-background-34700591.jpg"/>
            <p:cNvPicPr/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14433" r="17875" b="14089"/>
            <a:stretch/>
          </p:blipFill>
          <p:spPr bwMode="auto">
            <a:xfrm>
              <a:off x="279956" y="4424879"/>
              <a:ext cx="1031096" cy="112384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87" name="Рисунок 86" descr="D:\Ксюша\инет\Развивающие книги\НАГЛЯДНО - ДИДАКТИЧЕСКИЕ ПОСОБИЯ\Наглядно-Дидактическое пособие МИР В КАРТИНКАХ\Деревья\Береза.jpg"/>
            <p:cNvPicPr/>
            <p:nvPr/>
          </p:nvPicPr>
          <p:blipFill>
            <a:blip r:embed="rId12">
              <a:lum contrast="10000"/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61875" b="87813" l="7973" r="89522"/>
                      </a14:imgEffect>
                    </a14:imgLayer>
                  </a14:imgProps>
                </a:ext>
              </a:extLst>
            </a:blip>
            <a:srcRect l="7521" t="59128" r="9171" b="11704"/>
            <a:stretch>
              <a:fillRect/>
            </a:stretch>
          </p:blipFill>
          <p:spPr bwMode="auto">
            <a:xfrm rot="16200000">
              <a:off x="375098" y="4642627"/>
              <a:ext cx="840812" cy="5701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3" name="Группа 32"/>
          <p:cNvGrpSpPr/>
          <p:nvPr/>
        </p:nvGrpSpPr>
        <p:grpSpPr>
          <a:xfrm>
            <a:off x="7956376" y="5525442"/>
            <a:ext cx="1031096" cy="1332558"/>
            <a:chOff x="7956376" y="5525442"/>
            <a:chExt cx="1031096" cy="1332558"/>
          </a:xfrm>
        </p:grpSpPr>
        <p:pic>
          <p:nvPicPr>
            <p:cNvPr id="56" name="Рисунок 55" descr="https://thumbs.dreamstime.com/b/yellow-corn-seed-realistic-photo-image-macro-close-up-grain-isolated-white-background-34700591.jpg"/>
            <p:cNvPicPr/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14433" r="17875" b="14089"/>
            <a:stretch/>
          </p:blipFill>
          <p:spPr bwMode="auto">
            <a:xfrm>
              <a:off x="7956376" y="5734154"/>
              <a:ext cx="1031096" cy="112384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88" name="Рисунок 87" descr="D:\Каталог картинок\И\CABIN п.gif"/>
            <p:cNvPicPr/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8024226" y="5525442"/>
              <a:ext cx="917078" cy="1092969"/>
            </a:xfrm>
            <a:prstGeom prst="rect">
              <a:avLst/>
            </a:prstGeom>
            <a:noFill/>
          </p:spPr>
        </p:pic>
      </p:grpSp>
      <p:grpSp>
        <p:nvGrpSpPr>
          <p:cNvPr id="2048" name="Группа 2047"/>
          <p:cNvGrpSpPr/>
          <p:nvPr/>
        </p:nvGrpSpPr>
        <p:grpSpPr>
          <a:xfrm>
            <a:off x="1727951" y="4417858"/>
            <a:ext cx="1031096" cy="1123846"/>
            <a:chOff x="1727951" y="4417858"/>
            <a:chExt cx="1031096" cy="1123846"/>
          </a:xfrm>
        </p:grpSpPr>
        <p:pic>
          <p:nvPicPr>
            <p:cNvPr id="59" name="Рисунок 58" descr="https://thumbs.dreamstime.com/b/yellow-corn-seed-realistic-photo-image-macro-close-up-grain-isolated-white-background-34700591.jpg"/>
            <p:cNvPicPr/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14433" r="17875" b="14089"/>
            <a:stretch/>
          </p:blipFill>
          <p:spPr bwMode="auto">
            <a:xfrm>
              <a:off x="1727951" y="4417858"/>
              <a:ext cx="1031096" cy="112384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90" name="Рисунок 89" descr="Изображение"/>
            <p:cNvPicPr/>
            <p:nvPr/>
          </p:nvPicPr>
          <p:blipFill>
            <a:blip r:embed="rId15" cstate="print">
              <a:lum contrast="30000"/>
            </a:blip>
            <a:srcRect/>
            <a:stretch>
              <a:fillRect/>
            </a:stretch>
          </p:blipFill>
          <p:spPr bwMode="auto">
            <a:xfrm>
              <a:off x="1932142" y="4540586"/>
              <a:ext cx="653266" cy="768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049" name="Группа 2048"/>
          <p:cNvGrpSpPr/>
          <p:nvPr/>
        </p:nvGrpSpPr>
        <p:grpSpPr>
          <a:xfrm>
            <a:off x="3059832" y="5713279"/>
            <a:ext cx="1031096" cy="1123846"/>
            <a:chOff x="3059832" y="5713279"/>
            <a:chExt cx="1031096" cy="1123846"/>
          </a:xfrm>
        </p:grpSpPr>
        <p:pic>
          <p:nvPicPr>
            <p:cNvPr id="57" name="Рисунок 56" descr="https://thumbs.dreamstime.com/b/yellow-corn-seed-realistic-photo-image-macro-close-up-grain-isolated-white-background-34700591.jpg"/>
            <p:cNvPicPr/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14433" r="17875" b="14089"/>
            <a:stretch/>
          </p:blipFill>
          <p:spPr bwMode="auto">
            <a:xfrm>
              <a:off x="3059832" y="5713279"/>
              <a:ext cx="1031096" cy="112384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92" name="Рисунок 91" descr="4a8cefabb314.png"/>
            <p:cNvPicPr/>
            <p:nvPr/>
          </p:nvPicPr>
          <p:blipFill>
            <a:blip r:embed="rId16" cstate="screen"/>
            <a:srcRect l="42067"/>
            <a:stretch>
              <a:fillRect/>
            </a:stretch>
          </p:blipFill>
          <p:spPr>
            <a:xfrm>
              <a:off x="3236877" y="5829591"/>
              <a:ext cx="677005" cy="813347"/>
            </a:xfrm>
            <a:prstGeom prst="rect">
              <a:avLst/>
            </a:prstGeom>
          </p:spPr>
        </p:pic>
      </p:grpSp>
      <p:grpSp>
        <p:nvGrpSpPr>
          <p:cNvPr id="2051" name="Группа 2050"/>
          <p:cNvGrpSpPr/>
          <p:nvPr/>
        </p:nvGrpSpPr>
        <p:grpSpPr>
          <a:xfrm>
            <a:off x="3119087" y="4486411"/>
            <a:ext cx="1031096" cy="1123846"/>
            <a:chOff x="3119087" y="4486411"/>
            <a:chExt cx="1031096" cy="1123846"/>
          </a:xfrm>
        </p:grpSpPr>
        <p:pic>
          <p:nvPicPr>
            <p:cNvPr id="63" name="Рисунок 62" descr="https://thumbs.dreamstime.com/b/yellow-corn-seed-realistic-photo-image-macro-close-up-grain-isolated-white-background-34700591.jpg"/>
            <p:cNvPicPr/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14433" r="17875" b="14089"/>
            <a:stretch/>
          </p:blipFill>
          <p:spPr bwMode="auto">
            <a:xfrm>
              <a:off x="3119087" y="4486411"/>
              <a:ext cx="1031096" cy="112384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94" name="Рисунок 93" descr="D:\Ксюша\инет\ЛОГОПЕДИЧЕСКАЯ ЛИТЕРАТУРА\КНИГИ практика\ФОРМИРОВАНИЕ СЛОГОВОЙ СТРУКТУРЫ СЛОВ\Т.В. Бабина Н.Ю. Сафонкина Альбом для обследования восприятия и произнесения слов различной структурной сложности\IMG_0012.jpg"/>
            <p:cNvPicPr/>
            <p:nvPr/>
          </p:nvPicPr>
          <p:blipFill>
            <a:blip r:embed="rId17">
              <a:lum contrast="10000"/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ackgroundRemoval t="33600" b="55549" l="56653" r="77686"/>
                      </a14:imgEffect>
                    </a14:imgLayer>
                  </a14:imgProps>
                </a:ext>
              </a:extLst>
            </a:blip>
            <a:srcRect l="56923" t="33807" r="22116" b="44462"/>
            <a:stretch>
              <a:fillRect/>
            </a:stretch>
          </p:blipFill>
          <p:spPr bwMode="auto">
            <a:xfrm rot="5400000">
              <a:off x="3248894" y="4623571"/>
              <a:ext cx="771480" cy="849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052" name="Группа 2051"/>
          <p:cNvGrpSpPr/>
          <p:nvPr/>
        </p:nvGrpSpPr>
        <p:grpSpPr>
          <a:xfrm>
            <a:off x="6288700" y="5734154"/>
            <a:ext cx="1031096" cy="1123846"/>
            <a:chOff x="6288700" y="5734154"/>
            <a:chExt cx="1031096" cy="1123846"/>
          </a:xfrm>
        </p:grpSpPr>
        <p:pic>
          <p:nvPicPr>
            <p:cNvPr id="55" name="Рисунок 54" descr="https://thumbs.dreamstime.com/b/yellow-corn-seed-realistic-photo-image-macro-close-up-grain-isolated-white-background-34700591.jpg"/>
            <p:cNvPicPr/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14433" r="17875" b="14089"/>
            <a:stretch/>
          </p:blipFill>
          <p:spPr bwMode="auto">
            <a:xfrm>
              <a:off x="6288700" y="5734154"/>
              <a:ext cx="1031096" cy="112384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96" name="Рисунок 95" descr="D:\Ксюша\инет\ЛОГОПЕДИЧЕСКАЯ ЛИТЕРАТУРА\КНИГИ практика\ФОРМИРОВАНИЕ СЛОГОВОЙ СТРУКТУРЫ СЛОВ\Т.В. Бабина Н.Ю. Сафонкина Альбом для обследования восприятия и произнесения слов различной структурной сложности\IMG_0052.jpg"/>
            <p:cNvPicPr/>
            <p:nvPr/>
          </p:nvPicPr>
          <p:blipFill>
            <a:blip r:embed="rId19" cstate="print">
              <a:lum contrast="10000"/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36014" b="64374" l="26852" r="61111"/>
                      </a14:imgEffect>
                    </a14:imgLayer>
                  </a14:imgProps>
                </a:ext>
              </a:extLst>
            </a:blip>
            <a:srcRect l="26785" t="36879" r="38484" b="35698"/>
            <a:stretch>
              <a:fillRect/>
            </a:stretch>
          </p:blipFill>
          <p:spPr bwMode="auto">
            <a:xfrm rot="5400000">
              <a:off x="6463174" y="5857431"/>
              <a:ext cx="682147" cy="7725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053" name="Группа 2052"/>
          <p:cNvGrpSpPr/>
          <p:nvPr/>
        </p:nvGrpSpPr>
        <p:grpSpPr>
          <a:xfrm>
            <a:off x="8015631" y="4507286"/>
            <a:ext cx="1031096" cy="1123846"/>
            <a:chOff x="8015631" y="4507286"/>
            <a:chExt cx="1031096" cy="1123846"/>
          </a:xfrm>
        </p:grpSpPr>
        <p:pic>
          <p:nvPicPr>
            <p:cNvPr id="62" name="Рисунок 61" descr="https://thumbs.dreamstime.com/b/yellow-corn-seed-realistic-photo-image-macro-close-up-grain-isolated-white-background-34700591.jpg"/>
            <p:cNvPicPr/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14433" r="17875" b="14089"/>
            <a:stretch/>
          </p:blipFill>
          <p:spPr bwMode="auto">
            <a:xfrm>
              <a:off x="8015631" y="4507286"/>
              <a:ext cx="1031096" cy="112384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98" name="Рисунок 97"/>
            <p:cNvPicPr/>
            <p:nvPr/>
          </p:nvPicPr>
          <p:blipFill>
            <a:blip r:embed="rId21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356" b="98932" l="1068" r="10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2525" y="4604717"/>
              <a:ext cx="907361" cy="8039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054" name="Группа 2053"/>
          <p:cNvGrpSpPr/>
          <p:nvPr/>
        </p:nvGrpSpPr>
        <p:grpSpPr>
          <a:xfrm>
            <a:off x="220701" y="5651747"/>
            <a:ext cx="1031096" cy="1123846"/>
            <a:chOff x="220701" y="5651747"/>
            <a:chExt cx="1031096" cy="1123846"/>
          </a:xfrm>
        </p:grpSpPr>
        <p:pic>
          <p:nvPicPr>
            <p:cNvPr id="49" name="Рисунок 48" descr="https://thumbs.dreamstime.com/b/yellow-corn-seed-realistic-photo-image-macro-close-up-grain-isolated-white-background-34700591.jpg"/>
            <p:cNvPicPr/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14433" r="17875" b="14089"/>
            <a:stretch/>
          </p:blipFill>
          <p:spPr bwMode="auto">
            <a:xfrm>
              <a:off x="220701" y="5651747"/>
              <a:ext cx="1031096" cy="112384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0" name="Рисунок 99" descr="TRWT0006 п"/>
            <p:cNvPicPr/>
            <p:nvPr/>
          </p:nvPicPr>
          <p:blipFill>
            <a:blip r:embed="rId23"/>
            <a:srcRect t="12611" r="1723" b="14333"/>
            <a:stretch>
              <a:fillRect/>
            </a:stretch>
          </p:blipFill>
          <p:spPr bwMode="auto">
            <a:xfrm>
              <a:off x="405174" y="5815203"/>
              <a:ext cx="662149" cy="748436"/>
            </a:xfrm>
            <a:prstGeom prst="rect">
              <a:avLst/>
            </a:prstGeom>
            <a:noFill/>
          </p:spPr>
        </p:pic>
      </p:grpSp>
      <p:grpSp>
        <p:nvGrpSpPr>
          <p:cNvPr id="2055" name="Группа 2054"/>
          <p:cNvGrpSpPr/>
          <p:nvPr/>
        </p:nvGrpSpPr>
        <p:grpSpPr>
          <a:xfrm>
            <a:off x="4703263" y="4534670"/>
            <a:ext cx="1031096" cy="1123846"/>
            <a:chOff x="4703263" y="4534670"/>
            <a:chExt cx="1031096" cy="1123846"/>
          </a:xfrm>
        </p:grpSpPr>
        <p:pic>
          <p:nvPicPr>
            <p:cNvPr id="60" name="Рисунок 59" descr="https://thumbs.dreamstime.com/b/yellow-corn-seed-realistic-photo-image-macro-close-up-grain-isolated-white-background-34700591.jpg"/>
            <p:cNvPicPr/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6" t="14433" r="17875" b="14089"/>
            <a:stretch/>
          </p:blipFill>
          <p:spPr bwMode="auto">
            <a:xfrm>
              <a:off x="4703263" y="4534670"/>
              <a:ext cx="1031096" cy="112384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2" name="Рисунок 101" descr="D:\Ксюша\инет\Развивающие книги\НАГЛЯДНО - ДИДАКТИЧЕСКИЕ ПОСОБИЯ\Наглядно-Дидактическое пособие МИР В КАРТИНКАХ\Цветы\Колокольчик Тюльпан.jpg"/>
            <p:cNvPicPr/>
            <p:nvPr/>
          </p:nvPicPr>
          <p:blipFill>
            <a:blip r:embed="rId24">
              <a:lum contrast="10000"/>
              <a:extLst>
                <a:ext uri="{BEBA8EAE-BF5A-486C-A8C5-ECC9F3942E4B}">
                  <a14:imgProps xmlns:a14="http://schemas.microsoft.com/office/drawing/2010/main">
                    <a14:imgLayer r:embed="rId25">
                      <a14:imgEffect>
                        <a14:backgroundRemoval t="51875" b="96250" l="5791" r="93987"/>
                      </a14:imgEffect>
                    </a14:imgLayer>
                  </a14:imgProps>
                </a:ext>
              </a:extLst>
            </a:blip>
            <a:srcRect l="6864" t="52562" r="7476" b="2467"/>
            <a:stretch>
              <a:fillRect/>
            </a:stretch>
          </p:blipFill>
          <p:spPr bwMode="auto">
            <a:xfrm rot="16200000">
              <a:off x="4863860" y="4720486"/>
              <a:ext cx="879075" cy="697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27619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0.56267 -0.437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25" y="-2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0.61702 -0.4361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51" y="-2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0.46493 -0.4460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-2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-0.09357 -0.4597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88" y="-2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7 L -0.07066 -0.4386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-2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41076 -0.61504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38" y="-3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6 L 0.47136 -0.63565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59" y="-3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7 L 0.08541 -0.63194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1" y="-3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0.12604 -0.62801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-3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26892 -0.61273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55" y="-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9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https://pbs.twimg.com/profile_banners/741232178999234560/1465560697/1500x5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Определите позицию звуков </a:t>
            </a:r>
            <a:r>
              <a:rPr lang="en-US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en-US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ЗЬ</a:t>
            </a:r>
            <a:r>
              <a:rPr lang="en-US" sz="4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4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 словах</a:t>
            </a:r>
            <a:endParaRPr lang="ru-RU" dirty="0"/>
          </a:p>
        </p:txBody>
      </p:sp>
      <p:sp>
        <p:nvSpPr>
          <p:cNvPr id="34" name="AutoShape 2" descr="https://andromeda.vn/data/images/painel-de-festa-princesa-sofia-3-painel-em-tecid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" name="AutoShape 4" descr="https://andromeda.vn/data/images/painel-de-festa-princesa-sofia-3-painel-em-tecido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6" name="AutoShape 6" descr="https://andromeda.vn/data/images/painel-de-festa-princesa-sofia-3-painel-em-tecido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" name="AutoShape 8" descr="https://andromeda.vn/data/images/painel-de-festa-princesa-sofia-3-painel-em-tecid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" name="Рисунок 37" descr="https://img-fotki.yandex.ru/get/5200/16969765.22f/0_8f81f_d6a91554_orig.pn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56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566691"/>
            <a:ext cx="3455524" cy="2650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Рисунок 40" descr="https://img-fotki.yandex.ru/get/5200/16969765.22f/0_8f81f_d6a91554_orig.pn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56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99220"/>
            <a:ext cx="3455524" cy="2650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Рисунок 41" descr="https://img-fotki.yandex.ru/get/5200/16969765.22f/0_8f81f_d6a91554_orig.pn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56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079661"/>
            <a:ext cx="3455524" cy="2650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Рисунок 42" descr="https://img-fotki.yandex.ru/get/5200/16969765.22f/0_8f81f_d6a91554_orig.pn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56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947506"/>
            <a:ext cx="3455524" cy="2650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Рисунок 43" descr="https://img-fotki.yandex.ru/get/5200/16969765.22f/0_8f81f_d6a91554_orig.pn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56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810" y="3947506"/>
            <a:ext cx="3455524" cy="265089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1" name="Группа 60"/>
          <p:cNvGrpSpPr/>
          <p:nvPr/>
        </p:nvGrpSpPr>
        <p:grpSpPr>
          <a:xfrm>
            <a:off x="1030093" y="2132856"/>
            <a:ext cx="2011287" cy="586894"/>
            <a:chOff x="1030093" y="2132856"/>
            <a:chExt cx="2011287" cy="586894"/>
          </a:xfrm>
        </p:grpSpPr>
        <p:grpSp>
          <p:nvGrpSpPr>
            <p:cNvPr id="16" name="Group 2"/>
            <p:cNvGrpSpPr>
              <a:grpSpLocks/>
            </p:cNvGrpSpPr>
            <p:nvPr/>
          </p:nvGrpSpPr>
          <p:grpSpPr bwMode="auto">
            <a:xfrm>
              <a:off x="1030093" y="2132856"/>
              <a:ext cx="2011287" cy="586894"/>
              <a:chOff x="1695" y="4620"/>
              <a:chExt cx="3330" cy="900"/>
            </a:xfrm>
          </p:grpSpPr>
          <p:sp>
            <p:nvSpPr>
              <p:cNvPr id="17" name="Rectangle 3"/>
              <p:cNvSpPr>
                <a:spLocks noChangeArrowheads="1"/>
              </p:cNvSpPr>
              <p:nvPr/>
            </p:nvSpPr>
            <p:spPr bwMode="auto">
              <a:xfrm>
                <a:off x="169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Rectangle 4"/>
              <p:cNvSpPr>
                <a:spLocks noChangeArrowheads="1"/>
              </p:cNvSpPr>
              <p:nvPr/>
            </p:nvSpPr>
            <p:spPr bwMode="auto">
              <a:xfrm>
                <a:off x="280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Rectangle 5"/>
              <p:cNvSpPr>
                <a:spLocks noChangeArrowheads="1"/>
              </p:cNvSpPr>
              <p:nvPr/>
            </p:nvSpPr>
            <p:spPr bwMode="auto">
              <a:xfrm>
                <a:off x="391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9" name="Прямоугольник 28"/>
            <p:cNvSpPr/>
            <p:nvPr/>
          </p:nvSpPr>
          <p:spPr>
            <a:xfrm>
              <a:off x="1030093" y="2156205"/>
              <a:ext cx="670428" cy="55271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62" name="Группа 61"/>
          <p:cNvGrpSpPr/>
          <p:nvPr/>
        </p:nvGrpSpPr>
        <p:grpSpPr>
          <a:xfrm>
            <a:off x="6302928" y="2079661"/>
            <a:ext cx="2011287" cy="586894"/>
            <a:chOff x="6302928" y="2079661"/>
            <a:chExt cx="2011287" cy="586894"/>
          </a:xfrm>
        </p:grpSpPr>
        <p:grpSp>
          <p:nvGrpSpPr>
            <p:cNvPr id="8" name="Group 2"/>
            <p:cNvGrpSpPr>
              <a:grpSpLocks/>
            </p:cNvGrpSpPr>
            <p:nvPr/>
          </p:nvGrpSpPr>
          <p:grpSpPr bwMode="auto">
            <a:xfrm>
              <a:off x="6302928" y="2079661"/>
              <a:ext cx="2011287" cy="586894"/>
              <a:chOff x="1695" y="4620"/>
              <a:chExt cx="3330" cy="900"/>
            </a:xfrm>
          </p:grpSpPr>
          <p:sp>
            <p:nvSpPr>
              <p:cNvPr id="9" name="Rectangle 3"/>
              <p:cNvSpPr>
                <a:spLocks noChangeArrowheads="1"/>
              </p:cNvSpPr>
              <p:nvPr/>
            </p:nvSpPr>
            <p:spPr bwMode="auto">
              <a:xfrm>
                <a:off x="169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Rectangle 4"/>
              <p:cNvSpPr>
                <a:spLocks noChangeArrowheads="1"/>
              </p:cNvSpPr>
              <p:nvPr/>
            </p:nvSpPr>
            <p:spPr bwMode="auto">
              <a:xfrm>
                <a:off x="280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Rectangle 5"/>
              <p:cNvSpPr>
                <a:spLocks noChangeArrowheads="1"/>
              </p:cNvSpPr>
              <p:nvPr/>
            </p:nvSpPr>
            <p:spPr bwMode="auto">
              <a:xfrm>
                <a:off x="391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1" name="Прямоугольник 30"/>
            <p:cNvSpPr/>
            <p:nvPr/>
          </p:nvSpPr>
          <p:spPr>
            <a:xfrm>
              <a:off x="6948264" y="2079661"/>
              <a:ext cx="695522" cy="58689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69" name="Группа 68"/>
          <p:cNvGrpSpPr/>
          <p:nvPr/>
        </p:nvGrpSpPr>
        <p:grpSpPr>
          <a:xfrm>
            <a:off x="3619257" y="3654059"/>
            <a:ext cx="2011287" cy="586894"/>
            <a:chOff x="3619257" y="3654059"/>
            <a:chExt cx="2011287" cy="586894"/>
          </a:xfrm>
        </p:grpSpPr>
        <p:grpSp>
          <p:nvGrpSpPr>
            <p:cNvPr id="4" name="Group 2"/>
            <p:cNvGrpSpPr>
              <a:grpSpLocks/>
            </p:cNvGrpSpPr>
            <p:nvPr/>
          </p:nvGrpSpPr>
          <p:grpSpPr bwMode="auto">
            <a:xfrm>
              <a:off x="3619257" y="3654059"/>
              <a:ext cx="2011287" cy="586894"/>
              <a:chOff x="1695" y="4620"/>
              <a:chExt cx="3330" cy="900"/>
            </a:xfrm>
          </p:grpSpPr>
          <p:sp>
            <p:nvSpPr>
              <p:cNvPr id="5" name="Rectangle 3"/>
              <p:cNvSpPr>
                <a:spLocks noChangeArrowheads="1"/>
              </p:cNvSpPr>
              <p:nvPr/>
            </p:nvSpPr>
            <p:spPr bwMode="auto">
              <a:xfrm>
                <a:off x="169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6" name="Rectangle 4"/>
              <p:cNvSpPr>
                <a:spLocks noChangeArrowheads="1"/>
              </p:cNvSpPr>
              <p:nvPr/>
            </p:nvSpPr>
            <p:spPr bwMode="auto">
              <a:xfrm>
                <a:off x="280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" name="Rectangle 5"/>
              <p:cNvSpPr>
                <a:spLocks noChangeArrowheads="1"/>
              </p:cNvSpPr>
              <p:nvPr/>
            </p:nvSpPr>
            <p:spPr bwMode="auto">
              <a:xfrm>
                <a:off x="391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0" name="Прямоугольник 29"/>
            <p:cNvSpPr/>
            <p:nvPr/>
          </p:nvSpPr>
          <p:spPr>
            <a:xfrm>
              <a:off x="3619257" y="3654059"/>
              <a:ext cx="670429" cy="586894"/>
            </a:xfrm>
            <a:prstGeom prst="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70" name="Группа 69"/>
          <p:cNvGrpSpPr/>
          <p:nvPr/>
        </p:nvGrpSpPr>
        <p:grpSpPr>
          <a:xfrm>
            <a:off x="877693" y="5517232"/>
            <a:ext cx="2011287" cy="586894"/>
            <a:chOff x="877693" y="5517232"/>
            <a:chExt cx="2011287" cy="586894"/>
          </a:xfrm>
        </p:grpSpPr>
        <p:grpSp>
          <p:nvGrpSpPr>
            <p:cNvPr id="20" name="Group 2"/>
            <p:cNvGrpSpPr>
              <a:grpSpLocks/>
            </p:cNvGrpSpPr>
            <p:nvPr/>
          </p:nvGrpSpPr>
          <p:grpSpPr bwMode="auto">
            <a:xfrm>
              <a:off x="877693" y="5517232"/>
              <a:ext cx="2011287" cy="586894"/>
              <a:chOff x="1695" y="4620"/>
              <a:chExt cx="3330" cy="900"/>
            </a:xfrm>
          </p:grpSpPr>
          <p:sp>
            <p:nvSpPr>
              <p:cNvPr id="21" name="Rectangle 3"/>
              <p:cNvSpPr>
                <a:spLocks noChangeArrowheads="1"/>
              </p:cNvSpPr>
              <p:nvPr/>
            </p:nvSpPr>
            <p:spPr bwMode="auto">
              <a:xfrm>
                <a:off x="169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Rectangle 4"/>
              <p:cNvSpPr>
                <a:spLocks noChangeArrowheads="1"/>
              </p:cNvSpPr>
              <p:nvPr/>
            </p:nvSpPr>
            <p:spPr bwMode="auto">
              <a:xfrm>
                <a:off x="280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Rectangle 5"/>
              <p:cNvSpPr>
                <a:spLocks noChangeArrowheads="1"/>
              </p:cNvSpPr>
              <p:nvPr/>
            </p:nvSpPr>
            <p:spPr bwMode="auto">
              <a:xfrm>
                <a:off x="391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2" name="Прямоугольник 31"/>
            <p:cNvSpPr/>
            <p:nvPr/>
          </p:nvSpPr>
          <p:spPr>
            <a:xfrm>
              <a:off x="1548122" y="5517232"/>
              <a:ext cx="670429" cy="586894"/>
            </a:xfrm>
            <a:prstGeom prst="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71" name="Группа 70"/>
          <p:cNvGrpSpPr/>
          <p:nvPr/>
        </p:nvGrpSpPr>
        <p:grpSpPr>
          <a:xfrm>
            <a:off x="6371339" y="5517232"/>
            <a:ext cx="2011288" cy="586894"/>
            <a:chOff x="6371339" y="5517232"/>
            <a:chExt cx="2011288" cy="586894"/>
          </a:xfrm>
        </p:grpSpPr>
        <p:grpSp>
          <p:nvGrpSpPr>
            <p:cNvPr id="12" name="Group 2"/>
            <p:cNvGrpSpPr>
              <a:grpSpLocks/>
            </p:cNvGrpSpPr>
            <p:nvPr/>
          </p:nvGrpSpPr>
          <p:grpSpPr bwMode="auto">
            <a:xfrm>
              <a:off x="6371340" y="5517232"/>
              <a:ext cx="2011287" cy="586894"/>
              <a:chOff x="1695" y="4620"/>
              <a:chExt cx="3330" cy="900"/>
            </a:xfrm>
          </p:grpSpPr>
          <p:sp>
            <p:nvSpPr>
              <p:cNvPr id="15" name="Rectangle 5"/>
              <p:cNvSpPr>
                <a:spLocks noChangeArrowheads="1"/>
              </p:cNvSpPr>
              <p:nvPr/>
            </p:nvSpPr>
            <p:spPr bwMode="auto">
              <a:xfrm>
                <a:off x="391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Rectangle 4"/>
              <p:cNvSpPr>
                <a:spLocks noChangeArrowheads="1"/>
              </p:cNvSpPr>
              <p:nvPr/>
            </p:nvSpPr>
            <p:spPr bwMode="auto">
              <a:xfrm>
                <a:off x="280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Rectangle 3"/>
              <p:cNvSpPr>
                <a:spLocks noChangeArrowheads="1"/>
              </p:cNvSpPr>
              <p:nvPr/>
            </p:nvSpPr>
            <p:spPr bwMode="auto">
              <a:xfrm>
                <a:off x="1695" y="4620"/>
                <a:ext cx="1110" cy="900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3" name="Прямоугольник 32"/>
            <p:cNvSpPr/>
            <p:nvPr/>
          </p:nvSpPr>
          <p:spPr>
            <a:xfrm>
              <a:off x="6371339" y="5517232"/>
              <a:ext cx="670429" cy="58689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57" name="Группа 56"/>
          <p:cNvGrpSpPr/>
          <p:nvPr/>
        </p:nvGrpSpPr>
        <p:grpSpPr>
          <a:xfrm>
            <a:off x="2947526" y="4669181"/>
            <a:ext cx="3872431" cy="2282996"/>
            <a:chOff x="-3402208" y="4730559"/>
            <a:chExt cx="3872431" cy="2282996"/>
          </a:xfrm>
        </p:grpSpPr>
        <p:pic>
          <p:nvPicPr>
            <p:cNvPr id="50" name="Рисунок 49" descr="https://fraudscrookscriminals.com/wp-content/uploads/2020/08/rat.jpg"/>
            <p:cNvPicPr/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961" b="89916" l="3692" r="9915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17" r="4167"/>
            <a:stretch/>
          </p:blipFill>
          <p:spPr bwMode="auto">
            <a:xfrm>
              <a:off x="-3402208" y="4730559"/>
              <a:ext cx="3872431" cy="228299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58" name="Рисунок 57" descr="D:\Ксюша\инет\Развивающие книги\НАГЛЯДНО - ДИДАКТИЧЕСКИЕ ПОСОБИЯ\Наглядно-Дидактическое пособие МИР В КАРТИНКАХ\Цветы\Роза Георгина.jpg"/>
            <p:cNvPicPr/>
            <p:nvPr/>
          </p:nvPicPr>
          <p:blipFill>
            <a:blip r:embed="rId11">
              <a:lum contrast="20000"/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0" b="49375" l="3761" r="97124"/>
                      </a14:imgEffect>
                    </a14:imgLayer>
                  </a14:imgProps>
                </a:ext>
              </a:extLst>
            </a:blip>
            <a:srcRect l="7252" r="2358" b="51000"/>
            <a:stretch>
              <a:fillRect/>
            </a:stretch>
          </p:blipFill>
          <p:spPr bwMode="auto">
            <a:xfrm rot="16200000">
              <a:off x="-2180768" y="5214614"/>
              <a:ext cx="1429550" cy="122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4" name="Рисунок 63" descr="https://thumbs.dreamstime.com/b/%D0%B7%D0%BE-%D0%BE%D1%82%D0%BE%D0%B9-%D1%8D%D0%BA%D0%B8%D0%BF%D0%B0%D0%B6-90535832.jpg"/>
          <p:cNvPicPr/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5357" b="99286" l="0" r="57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610" r="38588"/>
          <a:stretch/>
        </p:blipFill>
        <p:spPr bwMode="auto">
          <a:xfrm>
            <a:off x="0" y="3371094"/>
            <a:ext cx="3657600" cy="36080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5" name="Рисунок 64" descr="https://thumbs.dreamstime.com/b/%D0%B7%D0%BE-%D0%BE%D1%82%D0%BE%D0%B9-%D1%8D%D0%BA%D0%B8%D0%BF%D0%B0%D0%B6-90535832.jpg"/>
          <p:cNvPicPr/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5357" b="99286" l="0" r="57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610" r="38588"/>
          <a:stretch/>
        </p:blipFill>
        <p:spPr bwMode="auto">
          <a:xfrm>
            <a:off x="5212969" y="88105"/>
            <a:ext cx="3657600" cy="36080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7" name="Рисунок 66" descr="https://thumbs.dreamstime.com/b/%D0%B7%D0%BE-%D0%BE%D1%82%D0%BE%D0%B9-%D1%8D%D0%BA%D0%B8%D0%BF%D0%B0%D0%B6-90535832.jpg"/>
          <p:cNvPicPr/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5357" b="99286" l="0" r="57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610" r="38588"/>
          <a:stretch/>
        </p:blipFill>
        <p:spPr bwMode="auto">
          <a:xfrm>
            <a:off x="-46501" y="69530"/>
            <a:ext cx="3657600" cy="36080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8" name="Рисунок 67" descr="https://thumbs.dreamstime.com/b/%D0%B7%D0%BE-%D0%BE%D1%82%D0%BE%D0%B9-%D1%8D%D0%BA%D0%B8%D0%BF%D0%B0%D0%B6-90535832.jpg"/>
          <p:cNvPicPr/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5357" b="99286" l="0" r="57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610" r="38588"/>
          <a:stretch/>
        </p:blipFill>
        <p:spPr bwMode="auto">
          <a:xfrm>
            <a:off x="2854972" y="1624965"/>
            <a:ext cx="3657600" cy="36080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5" name="ВОЛШЕБСТВО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3996952" y="-1534797"/>
            <a:ext cx="609600" cy="609600"/>
          </a:xfrm>
          <a:prstGeom prst="rect">
            <a:avLst/>
          </a:prstGeom>
        </p:spPr>
      </p:pic>
      <p:pic>
        <p:nvPicPr>
          <p:cNvPr id="76" name="ЛОШАДЬ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1404664" y="-1534797"/>
            <a:ext cx="609600" cy="609600"/>
          </a:xfrm>
          <a:prstGeom prst="rect">
            <a:avLst/>
          </a:prstGeom>
        </p:spPr>
      </p:pic>
      <p:grpSp>
        <p:nvGrpSpPr>
          <p:cNvPr id="59" name="Группа 58"/>
          <p:cNvGrpSpPr/>
          <p:nvPr/>
        </p:nvGrpSpPr>
        <p:grpSpPr>
          <a:xfrm>
            <a:off x="2947525" y="4626099"/>
            <a:ext cx="3872431" cy="2282996"/>
            <a:chOff x="-3402208" y="6598404"/>
            <a:chExt cx="3872431" cy="2282996"/>
          </a:xfrm>
        </p:grpSpPr>
        <p:pic>
          <p:nvPicPr>
            <p:cNvPr id="51" name="Рисунок 50" descr="https://fraudscrookscriminals.com/wp-content/uploads/2020/08/rat.jpg"/>
            <p:cNvPicPr/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961" b="89916" l="3692" r="9915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17" r="4167"/>
            <a:stretch/>
          </p:blipFill>
          <p:spPr bwMode="auto">
            <a:xfrm>
              <a:off x="-3402208" y="6598404"/>
              <a:ext cx="3872431" cy="228299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60" name="Рисунок 59"/>
            <p:cNvPicPr/>
            <p:nvPr/>
          </p:nvPicPr>
          <p:blipFill>
            <a:blip r:embed="rId17" cstate="print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ackgroundRemoval t="10653" b="41466" l="51798" r="9348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644" t="11111" r="8100" b="59913"/>
            <a:stretch>
              <a:fillRect/>
            </a:stretch>
          </p:blipFill>
          <p:spPr bwMode="auto">
            <a:xfrm rot="5400000">
              <a:off x="-1784269" y="7047191"/>
              <a:ext cx="901449" cy="1153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7" name="ВОЛШЕБСТВО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55575" y="-1534797"/>
            <a:ext cx="609600" cy="609600"/>
          </a:xfrm>
          <a:prstGeom prst="rect">
            <a:avLst/>
          </a:prstGeom>
        </p:spPr>
      </p:pic>
      <p:pic>
        <p:nvPicPr>
          <p:cNvPr id="78" name="ЛОШАДЬ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2161989" y="-1534797"/>
            <a:ext cx="609600" cy="609600"/>
          </a:xfrm>
          <a:prstGeom prst="rect">
            <a:avLst/>
          </a:prstGeom>
        </p:spPr>
      </p:pic>
      <p:grpSp>
        <p:nvGrpSpPr>
          <p:cNvPr id="45" name="Группа 44"/>
          <p:cNvGrpSpPr/>
          <p:nvPr/>
        </p:nvGrpSpPr>
        <p:grpSpPr>
          <a:xfrm>
            <a:off x="2947526" y="4669181"/>
            <a:ext cx="3872431" cy="2282996"/>
            <a:chOff x="-3728107" y="-828760"/>
            <a:chExt cx="3872431" cy="2282996"/>
          </a:xfrm>
        </p:grpSpPr>
        <p:pic>
          <p:nvPicPr>
            <p:cNvPr id="47" name="Рисунок 46" descr="https://fraudscrookscriminals.com/wp-content/uploads/2020/08/rat.jpg"/>
            <p:cNvPicPr/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961" b="89916" l="3692" r="9915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17" r="4167"/>
            <a:stretch/>
          </p:blipFill>
          <p:spPr bwMode="auto">
            <a:xfrm>
              <a:off x="-3728107" y="-828760"/>
              <a:ext cx="3872431" cy="228299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52" name="Рисунок 51" descr="D:\Ксюша\инет\ЛОГОПЕДИЧЕСКАЯ ЛИТЕРАТУРА\КНИГИ практика\ФОРМИРОВАНИЕ СЛОГОВОЙ СТРУКТУРЫ СЛОВ\Т.В. Бабина Н.Ю. Сафонкина Альбом для обследования восприятия и произнесения слов различной структурной сложности\IMG_0052.jpg"/>
            <p:cNvPicPr/>
            <p:nvPr/>
          </p:nvPicPr>
          <p:blipFill>
            <a:blip r:embed="rId19" cstate="print">
              <a:lum contrast="10000"/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36014" b="64374" l="26852" r="61111"/>
                      </a14:imgEffect>
                    </a14:imgLayer>
                  </a14:imgProps>
                </a:ext>
              </a:extLst>
            </a:blip>
            <a:srcRect l="26785" t="36879" r="38484" b="35698"/>
            <a:stretch>
              <a:fillRect/>
            </a:stretch>
          </p:blipFill>
          <p:spPr bwMode="auto">
            <a:xfrm rot="5400000">
              <a:off x="-2443549" y="-479422"/>
              <a:ext cx="1303314" cy="12795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9" name="ВОЛШЕБСТВО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3820649" y="-1534797"/>
            <a:ext cx="609600" cy="609600"/>
          </a:xfrm>
          <a:prstGeom prst="rect">
            <a:avLst/>
          </a:prstGeom>
        </p:spPr>
      </p:pic>
      <p:pic>
        <p:nvPicPr>
          <p:cNvPr id="80" name="ЛОШАДЬ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523500" y="-1534797"/>
            <a:ext cx="609600" cy="609600"/>
          </a:xfrm>
          <a:prstGeom prst="rect">
            <a:avLst/>
          </a:prstGeom>
        </p:spPr>
      </p:pic>
      <p:grpSp>
        <p:nvGrpSpPr>
          <p:cNvPr id="53" name="Группа 52"/>
          <p:cNvGrpSpPr/>
          <p:nvPr/>
        </p:nvGrpSpPr>
        <p:grpSpPr>
          <a:xfrm>
            <a:off x="2854972" y="4626099"/>
            <a:ext cx="3872431" cy="2282996"/>
            <a:chOff x="-3564456" y="1014707"/>
            <a:chExt cx="3872431" cy="2282996"/>
          </a:xfrm>
        </p:grpSpPr>
        <p:pic>
          <p:nvPicPr>
            <p:cNvPr id="48" name="Рисунок 47" descr="https://fraudscrookscriminals.com/wp-content/uploads/2020/08/rat.jpg"/>
            <p:cNvPicPr/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961" b="89916" l="3692" r="9915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17" r="4167"/>
            <a:stretch/>
          </p:blipFill>
          <p:spPr bwMode="auto">
            <a:xfrm>
              <a:off x="-3564456" y="1014707"/>
              <a:ext cx="3872431" cy="228299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54" name="Рисунок 53" descr="lock"/>
            <p:cNvPicPr/>
            <p:nvPr/>
          </p:nvPicPr>
          <p:blipFill>
            <a:blip r:embed="rId21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1400" b="88400" l="15800" r="83000"/>
                      </a14:imgEffect>
                    </a14:imgLayer>
                  </a14:imgProps>
                </a:ext>
              </a:extLst>
            </a:blip>
            <a:srcRect l="15582" t="2390" r="16326" b="10556"/>
            <a:stretch>
              <a:fillRect/>
            </a:stretch>
          </p:blipFill>
          <p:spPr bwMode="auto">
            <a:xfrm>
              <a:off x="-2166087" y="1377848"/>
              <a:ext cx="1024411" cy="1089171"/>
            </a:xfrm>
            <a:prstGeom prst="rect">
              <a:avLst/>
            </a:prstGeom>
            <a:noFill/>
          </p:spPr>
        </p:pic>
      </p:grpSp>
      <p:pic>
        <p:nvPicPr>
          <p:cNvPr id="81" name="ВОЛШЕБСТВО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6819957" y="-1534797"/>
            <a:ext cx="609600" cy="609600"/>
          </a:xfrm>
          <a:prstGeom prst="rect">
            <a:avLst/>
          </a:prstGeom>
        </p:spPr>
      </p:pic>
      <p:pic>
        <p:nvPicPr>
          <p:cNvPr id="82" name="ЛОШАДЬ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7957422" y="-1534797"/>
            <a:ext cx="609600" cy="609600"/>
          </a:xfrm>
          <a:prstGeom prst="rect">
            <a:avLst/>
          </a:prstGeom>
        </p:spPr>
      </p:pic>
      <p:grpSp>
        <p:nvGrpSpPr>
          <p:cNvPr id="55" name="Группа 54"/>
          <p:cNvGrpSpPr/>
          <p:nvPr/>
        </p:nvGrpSpPr>
        <p:grpSpPr>
          <a:xfrm>
            <a:off x="2834122" y="4669181"/>
            <a:ext cx="3872431" cy="2282996"/>
            <a:chOff x="-3590096" y="2719750"/>
            <a:chExt cx="3872431" cy="2282996"/>
          </a:xfrm>
        </p:grpSpPr>
        <p:pic>
          <p:nvPicPr>
            <p:cNvPr id="49" name="Рисунок 48" descr="https://fraudscrookscriminals.com/wp-content/uploads/2020/08/rat.jpg"/>
            <p:cNvPicPr/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961" b="89916" l="3692" r="9915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17" r="4167"/>
            <a:stretch/>
          </p:blipFill>
          <p:spPr bwMode="auto">
            <a:xfrm>
              <a:off x="-3590096" y="2719750"/>
              <a:ext cx="3872431" cy="228299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56" name="Рисунок 55" descr="http://i.mycdn.me/i?r=AzEPZsRbOZEKgBhR0XGMT1RkgfZN3bSLmFHf9mWkRbkFXqaKTM5SRkZCeTgDn6uOyic"/>
            <p:cNvPicPr/>
            <p:nvPr/>
          </p:nvPicPr>
          <p:blipFill rotWithShape="1">
            <a:blip r:embed="rId23"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34038" b="60193" l="5546" r="1989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12" t="34015" r="81302" b="38850"/>
            <a:stretch/>
          </p:blipFill>
          <p:spPr bwMode="auto">
            <a:xfrm>
              <a:off x="-1939385" y="3150118"/>
              <a:ext cx="946783" cy="1207131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pic>
        <p:nvPicPr>
          <p:cNvPr id="83" name="ВОЛШЕБСТВО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28248" y="-1534797"/>
            <a:ext cx="609600" cy="609600"/>
          </a:xfrm>
          <a:prstGeom prst="rect">
            <a:avLst/>
          </a:prstGeom>
        </p:spPr>
      </p:pic>
      <p:pic>
        <p:nvPicPr>
          <p:cNvPr id="84" name="ЛОШАДЬ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0332640" y="-1534797"/>
            <a:ext cx="609600" cy="609600"/>
          </a:xfrm>
          <a:prstGeom prst="rect">
            <a:avLst/>
          </a:prstGeom>
        </p:spPr>
      </p:pic>
      <p:pic>
        <p:nvPicPr>
          <p:cNvPr id="66" name="Рисунок 65" descr="https://thumbs.dreamstime.com/b/%D0%B7%D0%BE-%D0%BE%D1%82%D0%BE%D0%B9-%D1%8D%D0%BA%D0%B8%D0%BF%D0%B0%D0%B6-90535832.jpg"/>
          <p:cNvPicPr/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5357" b="99286" l="0" r="57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610" r="38588"/>
          <a:stretch/>
        </p:blipFill>
        <p:spPr bwMode="auto">
          <a:xfrm>
            <a:off x="5548183" y="3468920"/>
            <a:ext cx="3657600" cy="36080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19953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0.26528 -0.5467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64" y="-27338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077" fill="hold"/>
                                        <p:tgtEl>
                                          <p:spTgt spid="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77"/>
                            </p:stCondLst>
                            <p:childTnLst>
                              <p:par>
                                <p:cTn id="1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77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961" fill="hold"/>
                                        <p:tgtEl>
                                          <p:spTgt spid="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-0.34115 0.00556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66" y="27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4077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77"/>
                            </p:stCondLst>
                            <p:childTnLst>
                              <p:par>
                                <p:cTn id="4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77"/>
                            </p:stCondLst>
                            <p:childTnLst>
                              <p:par>
                                <p:cTn id="4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1961" fill="hold"/>
                                        <p:tgtEl>
                                          <p:spTgt spid="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-0.02622 -0.30532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" y="-15278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4077" fill="hold"/>
                                        <p:tgtEl>
                                          <p:spTgt spid="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77"/>
                            </p:stCondLst>
                            <p:childTnLst>
                              <p:par>
                                <p:cTn id="6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1961" fill="hold"/>
                                        <p:tgtEl>
                                          <p:spTgt spid="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29167 -0.52986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83" y="-26505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4077" fill="hold"/>
                                        <p:tgtEl>
                                          <p:spTgt spid="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77"/>
                            </p:stCondLst>
                            <p:childTnLst>
                              <p:par>
                                <p:cTn id="8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1" dur="1961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2222E-6 L 0.27761 -0.05324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72" y="-2662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9" dur="4077" fill="hold"/>
                                        <p:tgtEl>
                                          <p:spTgt spid="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77"/>
                            </p:stCondLst>
                            <p:childTnLst>
                              <p:par>
                                <p:cTn id="1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1961" fill="hold"/>
                                        <p:tgtEl>
                                          <p:spTgt spid="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1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5"/>
                </p:tgtEl>
              </p:cMediaNode>
            </p:audio>
            <p:audio>
              <p:cMediaNode vol="80000">
                <p:cTn id="1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6"/>
                </p:tgtEl>
              </p:cMediaNode>
            </p:audio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audio>
              <p:cMediaNode vol="80000">
                <p:cTn id="1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  <p:audio>
              <p:cMediaNode vol="80000">
                <p:cTn id="1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8"/>
                </p:tgtEl>
              </p:cMediaNode>
            </p:audio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audio>
              <p:cMediaNode vol="80000">
                <p:cTn id="1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9"/>
                </p:tgtEl>
              </p:cMediaNode>
            </p:audio>
            <p:audio>
              <p:cMediaNode vol="80000">
                <p:cTn id="1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"/>
                </p:tgtEl>
              </p:cMediaNode>
            </p:audio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 vol="80000">
                <p:cTn id="1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"/>
                </p:tgtEl>
              </p:cMediaNode>
            </p:audio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audio>
              <p:cMediaNode vol="80000">
                <p:cTn id="1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audio>
              <p:cMediaNode vol="80000">
                <p:cTn id="1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3"/>
                </p:tgtEl>
              </p:cMediaNode>
            </p:audio>
            <p:audio>
              <p:cMediaNode vol="80000">
                <p:cTn id="1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4"/>
                </p:tgtEl>
              </p:cMediaNode>
            </p:audio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Кто лучший друг у звука?</a:t>
            </a: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614548" y="350649"/>
            <a:ext cx="5085138" cy="6156702"/>
            <a:chOff x="2765819" y="116613"/>
            <a:chExt cx="5085138" cy="6156702"/>
          </a:xfrm>
        </p:grpSpPr>
        <p:pic>
          <p:nvPicPr>
            <p:cNvPr id="8" name="Picture 2" descr="https://i.pinimg.com/originals/5d/fe/f8/5dfef8ae59f3984b7bea641c2c04b545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8594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1920" y="584684"/>
              <a:ext cx="3999037" cy="56886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Рисунок 8" descr="https://a4files.ru/content/uploads/2017/05/Z.jpg"/>
            <p:cNvPicPr/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7115" b="81060" l="23762" r="7954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362" t="27114" r="20316" b="19181"/>
            <a:stretch/>
          </p:blipFill>
          <p:spPr bwMode="auto">
            <a:xfrm>
              <a:off x="2765819" y="116613"/>
              <a:ext cx="2172201" cy="2752908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pic>
        <p:nvPicPr>
          <p:cNvPr id="11" name="Рисунок 10" descr="https://a4files.ru/content/uploads/2017/05/Z.jpg"/>
          <p:cNvPicPr/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7115" b="81060" l="23762" r="7954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362" t="27114" r="20316" b="19181"/>
          <a:stretch/>
        </p:blipFill>
        <p:spPr bwMode="auto">
          <a:xfrm>
            <a:off x="2903855" y="1556792"/>
            <a:ext cx="3336290" cy="44977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img2.freepng.ru/20180205/stw/kisspng-pencil-eraser-icon-green-pencil-icon-png-5a78f586d3fa67.5661546515178766148683.jpg"/>
          <p:cNvPicPr/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6111" r="9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074" r="26815" b="5555"/>
          <a:stretch/>
        </p:blipFill>
        <p:spPr bwMode="auto">
          <a:xfrm>
            <a:off x="2699792" y="1425755"/>
            <a:ext cx="1457325" cy="147523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40208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67362E-19 1.38778E-17 C 0.0026 -0.01019 0.00903 -0.03426 0.01458 -0.04167 C 0.01701 -0.04491 0.02049 -0.04676 0.02292 -0.05 C 0.02917 -0.05834 0.03177 -0.07084 0.03958 -0.07778 C 0.04497 -0.08241 0.0592 -0.08935 0.06458 -0.09167 C 0.07135 -0.09468 0.07135 -0.10047 0.07708 -0.10556 C 0.08333 -0.11111 0.09514 -0.11204 0.10208 -0.11389 C 0.11597 -0.13241 0.11701 -0.12801 0.14167 -0.13056 C 0.14583 -0.12963 0.15017 -0.12963 0.15417 -0.12778 C 0.16372 -0.12361 0.15781 -0.12176 0.16458 -0.11389 C 0.17344 -0.10371 0.17483 -0.10371 0.18333 -0.1 C 0.18472 -0.09722 0.18646 -0.09468 0.1875 -0.09167 C 0.18854 -0.08912 0.18802 -0.08542 0.18958 -0.08334 C 0.19514 -0.07593 0.20278 -0.0713 0.20833 -0.06389 C 0.2092 -0.06019 0.21441 -0.0331 0.21667 -0.02778 C 0.21806 -0.02431 0.22083 -0.02222 0.22292 -0.01945 C 0.22361 -0.01574 0.22413 -0.01204 0.225 -0.00834 C 0.22622 -0.00278 0.22917 0.00833 0.22917 0.00833 C 0.22882 0.02106 0.23802 0.09236 0.21458 0.10278 C 0.20608 0.11991 0.21545 0.10324 0.20417 0.11666 C 0.19983 0.12199 0.19583 0.12778 0.19167 0.13333 C 0.18854 0.1375 0.18333 0.13703 0.17917 0.13889 C 0.16719 0.14421 0.15417 0.14722 0.14167 0.15 C 0.08854 0.1412 0.17986 0.14676 0.18333 0.14722 C 0.18889 0.15278 0.19444 0.15833 0.2 0.16389 C 0.20208 0.16597 0.2026 0.16967 0.20417 0.17222 C 0.20608 0.17523 0.20799 0.17847 0.21042 0.18055 C 0.21424 0.18403 0.2191 0.18541 0.22292 0.18889 C 0.22517 0.20347 0.22604 0.21111 0.23542 0.21944 C 0.23958 0.23634 0.2441 0.25254 0.25208 0.26666 C 0.2559 0.28194 0.24844 0.33009 0.24792 0.33333 C 0.2467 0.33981 0.23958 0.35 0.23958 0.35 C 0.23819 0.35741 0.23681 0.36481 0.23542 0.37222 C 0.2349 0.375 0.2349 0.37847 0.23333 0.38055 C 0.22986 0.38518 0.22083 0.39166 0.22083 0.39166 C 0.21545 0.40231 0.20712 0.4125 0.19792 0.41666 C 0.18524 0.44213 0.12743 0.43565 0.11667 0.43611 C 0.11615 0.43588 0.10347 0.43194 0.10208 0.43055 C 0.09635 0.4243 0.09809 0.41041 0.09167 0.40555 C 0.08854 0.40324 0.08472 0.40393 0.08125 0.40278 C 0.05608 0.39352 0.08212 0.39977 0.05417 0.39444 C 0.04358 0.38518 0.03819 0.36944 0.03125 0.35555 C 0.02969 0.35231 0.02726 0.34953 0.025 0.34722 C 0.02101 0.34305 0.0125 0.33611 0.0125 0.33611 C 0.00938 0.32986 0.00799 0.32176 0.00417 0.31666 " pathEditMode="relative" ptsTypes="ffffffffffffffffffffffffffffffffffffffffffffA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Для того, чтобы Золушка смогла уехать на бал, нам необходимо открыть замок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835696" y="5157192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endParaRPr lang="ru-RU" sz="9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915816" y="5157192"/>
            <a:ext cx="1002394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9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995936" y="5157192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endParaRPr lang="ru-RU" sz="9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148064" y="5157192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ru-RU" sz="9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258091" y="4180692"/>
            <a:ext cx="1124413" cy="108012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2856863" y="4180692"/>
            <a:ext cx="1124413" cy="10801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3981276" y="4160497"/>
            <a:ext cx="1124413" cy="108012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5148064" y="4180692"/>
            <a:ext cx="1124413" cy="10801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8" name="Рисунок 17" descr="https://cdn5.vectorstock.com/i/1000x1000/04/74/padlock-with-keyhole-vector-1410474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590" b="88718" l="0" r="41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923" r="59884" b="13739"/>
          <a:stretch/>
        </p:blipFill>
        <p:spPr bwMode="auto">
          <a:xfrm>
            <a:off x="3356586" y="1124744"/>
            <a:ext cx="2302061" cy="282542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0" name="Овал 19"/>
          <p:cNvSpPr/>
          <p:nvPr/>
        </p:nvSpPr>
        <p:spPr>
          <a:xfrm>
            <a:off x="1724525" y="4168674"/>
            <a:ext cx="1124413" cy="108012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156176" y="5157192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endParaRPr lang="ru-RU" sz="9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Выгнутая вниз стрелка 4"/>
          <p:cNvSpPr/>
          <p:nvPr/>
        </p:nvSpPr>
        <p:spPr>
          <a:xfrm>
            <a:off x="2051720" y="6182419"/>
            <a:ext cx="1728191" cy="486941"/>
          </a:xfrm>
          <a:prstGeom prst="curved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Выгнутая вниз стрелка 21"/>
          <p:cNvSpPr/>
          <p:nvPr/>
        </p:nvSpPr>
        <p:spPr>
          <a:xfrm>
            <a:off x="3995936" y="6237312"/>
            <a:ext cx="3181407" cy="486941"/>
          </a:xfrm>
          <a:prstGeom prst="curved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ВОЛШЕБСТВО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3564904" y="-1251520"/>
            <a:ext cx="609600" cy="609600"/>
          </a:xfrm>
          <a:prstGeom prst="rect">
            <a:avLst/>
          </a:prstGeom>
        </p:spPr>
      </p:pic>
      <p:pic>
        <p:nvPicPr>
          <p:cNvPr id="25" name="Рисунок 24" descr="https://cdn5.vectorstock.com/i/1000x1000/04/74/padlock-with-keyhole-vector-1410474.jpg"/>
          <p:cNvPicPr/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92" b="88077" l="583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516" t="3477" b="13442"/>
          <a:stretch/>
        </p:blipFill>
        <p:spPr bwMode="auto">
          <a:xfrm>
            <a:off x="2699792" y="728213"/>
            <a:ext cx="3311525" cy="50901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08387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407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77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1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20" grpId="0" animBg="1"/>
      <p:bldP spid="20" grpId="1" animBg="1"/>
      <p:bldP spid="21" grpId="0"/>
      <p:bldP spid="21" grpId="1"/>
      <p:bldP spid="5" grpId="0" animBg="1"/>
      <p:bldP spid="5" grpId="1" animBg="1"/>
      <p:bldP spid="22" grpId="0" animBg="1"/>
      <p:bldP spid="2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ПРОЧИТАЙ: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196752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endParaRPr lang="ru-RU" sz="9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91402" y="3068960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endParaRPr lang="ru-RU" sz="9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12569" y="3068960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91402" y="4941168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endParaRPr lang="ru-RU" sz="9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12569" y="1196752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9" name="Выгнутая вниз стрелка 8"/>
          <p:cNvSpPr/>
          <p:nvPr/>
        </p:nvSpPr>
        <p:spPr>
          <a:xfrm>
            <a:off x="1216320" y="2276872"/>
            <a:ext cx="1592498" cy="576064"/>
          </a:xfrm>
          <a:prstGeom prst="curved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Выгнутая вниз стрелка 9"/>
          <p:cNvSpPr/>
          <p:nvPr/>
        </p:nvSpPr>
        <p:spPr>
          <a:xfrm>
            <a:off x="1216320" y="4149080"/>
            <a:ext cx="1592498" cy="576064"/>
          </a:xfrm>
          <a:prstGeom prst="curved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12569" y="4941168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  <p:sp>
        <p:nvSpPr>
          <p:cNvPr id="12" name="Выгнутая вниз стрелка 11"/>
          <p:cNvSpPr/>
          <p:nvPr/>
        </p:nvSpPr>
        <p:spPr>
          <a:xfrm>
            <a:off x="1122396" y="6004900"/>
            <a:ext cx="1592498" cy="576064"/>
          </a:xfrm>
          <a:prstGeom prst="curved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550833" y="1196752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endParaRPr lang="ru-RU" sz="9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69643" y="3068960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endParaRPr lang="ru-RU" sz="9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69643" y="4924780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endParaRPr lang="ru-RU" sz="9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572000" y="1196752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</a:p>
        </p:txBody>
      </p:sp>
      <p:sp>
        <p:nvSpPr>
          <p:cNvPr id="17" name="Выгнутая вниз стрелка 16"/>
          <p:cNvSpPr/>
          <p:nvPr/>
        </p:nvSpPr>
        <p:spPr>
          <a:xfrm>
            <a:off x="3794561" y="2276872"/>
            <a:ext cx="1592498" cy="576064"/>
          </a:xfrm>
          <a:prstGeom prst="curved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590810" y="3068960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Ы</a:t>
            </a:r>
          </a:p>
        </p:txBody>
      </p:sp>
      <p:sp>
        <p:nvSpPr>
          <p:cNvPr id="19" name="Выгнутая вниз стрелка 18"/>
          <p:cNvSpPr/>
          <p:nvPr/>
        </p:nvSpPr>
        <p:spPr>
          <a:xfrm>
            <a:off x="3794561" y="4158968"/>
            <a:ext cx="1592498" cy="576064"/>
          </a:xfrm>
          <a:prstGeom prst="curved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0" name="Выгнутая вниз стрелка 19"/>
          <p:cNvSpPr/>
          <p:nvPr/>
        </p:nvSpPr>
        <p:spPr>
          <a:xfrm>
            <a:off x="3775751" y="6021288"/>
            <a:ext cx="1592498" cy="576064"/>
          </a:xfrm>
          <a:prstGeom prst="curved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571999" y="4941168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6228184" y="1251909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6182389" y="2996952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6143121" y="4951982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7164288" y="1251909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endParaRPr lang="ru-RU" sz="9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281939" y="2996952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endParaRPr lang="ru-RU" sz="9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7164287" y="4941168"/>
            <a:ext cx="1021167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endParaRPr lang="ru-RU" sz="9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Выгнутая вниз стрелка 27"/>
          <p:cNvSpPr/>
          <p:nvPr/>
        </p:nvSpPr>
        <p:spPr>
          <a:xfrm>
            <a:off x="6407307" y="2292015"/>
            <a:ext cx="1592498" cy="576064"/>
          </a:xfrm>
          <a:prstGeom prst="curved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9" name="Выгнутая вниз стрелка 28"/>
          <p:cNvSpPr/>
          <p:nvPr/>
        </p:nvSpPr>
        <p:spPr>
          <a:xfrm>
            <a:off x="6485690" y="4075827"/>
            <a:ext cx="1592498" cy="576064"/>
          </a:xfrm>
          <a:prstGeom prst="curved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0" name="Выгнутая вниз стрелка 29"/>
          <p:cNvSpPr/>
          <p:nvPr/>
        </p:nvSpPr>
        <p:spPr>
          <a:xfrm>
            <a:off x="6485690" y="6032102"/>
            <a:ext cx="1592498" cy="576064"/>
          </a:xfrm>
          <a:prstGeom prst="curved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975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7" grpId="0" animBg="1"/>
      <p:bldP spid="19" grpId="0" animBg="1"/>
      <p:bldP spid="20" grpId="0" animBg="1"/>
      <p:bldP spid="28" grpId="0" animBg="1"/>
      <p:bldP spid="29" grpId="0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s://i1.wallbox.ru/wallpapers/main/201136/noch-luna-zvezdy-d3538d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" y="0"/>
            <a:ext cx="91429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i.pinimg.com/originals/b1/84/84/b184848d77962b0edaa0150b3e02eaf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0"/>
            <a:ext cx="2627784" cy="298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ЛОШАДЬ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3276872" y="-1323528"/>
            <a:ext cx="609600" cy="609600"/>
          </a:xfrm>
          <a:prstGeom prst="rect">
            <a:avLst/>
          </a:prstGeom>
        </p:spPr>
      </p:pic>
      <p:pic>
        <p:nvPicPr>
          <p:cNvPr id="2" name="Рисунок 1" descr="https://pngimg.com/uploads/carriage/carriage_PNG11.pn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3789040"/>
            <a:ext cx="5327179" cy="23940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300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9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1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6.93889E-18 C 0.00208 -0.00092 0.00434 -0.00139 0.00625 -0.00277 C 0.01059 -0.00602 0.01875 -0.01389 0.01875 -0.01389 C 0.02968 -0.03588 0.04218 -0.04768 0.05833 -0.06389 C 0.0651 -0.0706 0.0684 -0.08402 0.075 -0.09166 C 0.08246 -0.10023 0.08958 -0.10277 0.09791 -0.10833 C 0.10555 -0.11342 0.11059 -0.12129 0.11875 -0.125 C 0.12152 -0.12777 0.12413 -0.13102 0.12708 -0.13333 C 0.12899 -0.13472 0.13159 -0.13426 0.13333 -0.13611 C 0.14236 -0.14629 0.14323 -0.16111 0.15416 -0.16944 C 0.15607 -0.17083 0.1585 -0.17083 0.16041 -0.17222 C 0.16475 -0.17546 0.17291 -0.18333 0.17291 -0.18333 C 0.17795 -0.19328 0.18107 -0.20532 0.1875 -0.21389 C 0.19392 -0.22245 0.21406 -0.23495 0.22291 -0.23889 C 0.23489 -0.26273 0.21892 -0.23472 0.23333 -0.25 C 0.24739 -0.26504 0.25521 -0.28935 0.27291 -0.29722 C 0.27847 -0.30463 0.28611 -0.30926 0.29166 -0.31666 C 0.31389 -0.34629 0.33836 -0.37314 0.3625 -0.4 C 0.36823 -0.40625 0.37517 -0.40833 0.38125 -0.41389 C 0.38576 -0.43171 0.39114 -0.44421 0.40416 -0.45277 " pathEditMode="relative" ptsTypes="fffffffffffffffffff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961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8947</TotalTime>
  <Words>94</Words>
  <Application>Microsoft Office PowerPoint</Application>
  <PresentationFormat>Экран (4:3)</PresentationFormat>
  <Paragraphs>36</Paragraphs>
  <Slides>9</Slides>
  <Notes>0</Notes>
  <HiddenSlides>0</HiddenSlides>
  <MMClips>12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 Звуки [З-ЗЬ]  Буква З </vt:lpstr>
      <vt:lpstr>Какой одинаковый звук в этих словах вы услышали?</vt:lpstr>
      <vt:lpstr>Какой одинаковый звук в этих словах вы услышали?</vt:lpstr>
      <vt:lpstr>Золушку пригласили на бал, но злая мачеха дала задание, разобрать зерна.</vt:lpstr>
      <vt:lpstr>Определите позицию звуков [З]-[ЗЬ] в словах</vt:lpstr>
      <vt:lpstr>Кто лучший друг у звука?</vt:lpstr>
      <vt:lpstr>Для того, чтобы Золушка смогла уехать на бал, нам необходимо открыть замок</vt:lpstr>
      <vt:lpstr>ПРОЧИТАЙ: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Звуки [З-ЗЬ]  Буква З</dc:title>
  <dc:creator>Екатерина</dc:creator>
  <cp:lastModifiedBy>Екатерина</cp:lastModifiedBy>
  <cp:revision>25</cp:revision>
  <dcterms:created xsi:type="dcterms:W3CDTF">2021-04-07T07:48:30Z</dcterms:created>
  <dcterms:modified xsi:type="dcterms:W3CDTF">2021-10-24T11:38:46Z</dcterms:modified>
</cp:coreProperties>
</file>