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64" r:id="rId3"/>
    <p:sldId id="267" r:id="rId4"/>
    <p:sldId id="268" r:id="rId5"/>
    <p:sldId id="257" r:id="rId6"/>
    <p:sldId id="258" r:id="rId7"/>
    <p:sldId id="259" r:id="rId8"/>
    <p:sldId id="260" r:id="rId9"/>
    <p:sldId id="266" r:id="rId10"/>
    <p:sldId id="261" r:id="rId11"/>
    <p:sldId id="262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948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C0CF27A-B4A4-4F85-B5AC-C9F5F1050A5F}" type="datetimeFigureOut">
              <a:rPr lang="ru-RU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A76692-20B3-427D-88E6-FFB8229A39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A76692-20B3-427D-88E6-FFB8229A3929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416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E7D3A4-4A2D-4AE3-8945-64072EF857D6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B011D4-8833-4C0B-88B5-910CDD12E3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219281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69A882-D80E-4ED8-B2EC-C3BBFEEE1925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225A78-AE90-4E8C-888A-4AF77419D35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1184549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88D2CF-A8C3-48A9-94D2-CA8ADE796D5A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85466A-53BE-419B-B782-56C612EB133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008254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5B2F8D-C610-43F1-9621-38A072C3F04B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7C2719-D458-4142-A59A-872488A532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539145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E8E8DA-F5F1-492D-B9AE-8183C585A39C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1C415C-06B3-41B5-8CDF-8C2E27799A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978957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563446-7CAA-4250-A9F2-DC9A936BD935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67279B-C90C-4D64-87BF-8A55EB5060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365469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3A3DA9-84C6-43E9-9AEC-BFA293FE3747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3595A8-E5CF-47DF-AC5A-E806FF1B847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61034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98ACC1-5010-49BE-974E-0F74DCC56950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3B45B1-C981-4AD7-8955-7298DE37CF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015031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ED4D2B-2276-499A-BBB7-22DDC349AFD4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2573B2-539F-4D82-8A15-540BE4B654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4850869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DDC9C3-049D-4572-B284-64B02BA5F336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D5A2BC-CB91-4772-BF2F-0EFE2DAE470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599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DDC9C3-049D-4572-B284-64B02BA5F336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D5A2BC-CB91-4772-BF2F-0EFE2DAE470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212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DDC9C3-049D-4572-B284-64B02BA5F336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D5A2BC-CB91-4772-BF2F-0EFE2DAE470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05063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DDC9C3-049D-4572-B284-64B02BA5F336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D5A2BC-CB91-4772-BF2F-0EFE2DAE470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259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DDC9C3-049D-4572-B284-64B02BA5F336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D5A2BC-CB91-4772-BF2F-0EFE2DAE470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5074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DDC9C3-049D-4572-B284-64B02BA5F336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D5A2BC-CB91-4772-BF2F-0EFE2DAE470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9337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15F72C-88BB-49E0-AE14-3C7DC9A330E3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1D41C1-2632-4047-BD08-37AD8D68C4D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836268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32FAD7-9068-45D3-9F4F-A111ACC21B7C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A2485B-BA57-41D1-A90E-608F331F87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480030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82DDC9C3-049D-4572-B284-64B02BA5F336}" type="datetimeFigureOut">
              <a:rPr lang="ru-RU" smtClean="0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ED5A2BC-CB91-4772-BF2F-0EFE2DAE470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02472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>
    <p:newsflash/>
  </p:transition>
  <p:timing>
    <p:tnLst>
      <p:par>
        <p:cTn id="1" dur="indefinite" restart="never" nodeType="tmRoot"/>
      </p:par>
    </p:tnLst>
  </p:timing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yandex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495283"/>
            <a:ext cx="8064896" cy="1717693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algn="l" eaLnBrk="1" hangingPunct="1"/>
            <a:endParaRPr lang="ru-RU" sz="4000" dirty="0" smtClean="0">
              <a:solidFill>
                <a:schemeClr val="bg1"/>
              </a:solidFill>
              <a:latin typeface="Gabriola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1" y="1628799"/>
            <a:ext cx="7776863" cy="1460021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accent4">
                <a:lumMod val="75000"/>
              </a:schemeClr>
            </a:solidFill>
          </a:ln>
        </p:spPr>
        <p:txBody>
          <a:bodyPr/>
          <a:lstStyle/>
          <a:p>
            <a:pPr algn="ctr" eaLnBrk="1" hangingPunct="1">
              <a:spcBef>
                <a:spcPts val="1800"/>
              </a:spcBef>
              <a:spcAft>
                <a:spcPts val="1800"/>
              </a:spcAft>
            </a:pPr>
            <a:r>
              <a:rPr lang="ru-RU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Учебная 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</a:t>
            </a:r>
            <a:br>
              <a:rPr lang="ru-RU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теме: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«Кинематика»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62822" y="4407714"/>
            <a:ext cx="4418353" cy="1663406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4581128"/>
            <a:ext cx="3888432" cy="1331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Автор: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Жарикова</a:t>
            </a: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Светлана Семеновна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 физики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МБОУ </a:t>
            </a: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«Табулгинская СОШ им. </a:t>
            </a:r>
            <a:r>
              <a:rPr lang="ru-RU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П.Д.Слюсарева</a:t>
            </a: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b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Чистоозерного  района  Новосибирской  области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75856" y="3454341"/>
            <a:ext cx="2783586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Физика, 9 класс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/>
          </p:cNvSpPr>
          <p:nvPr>
            <p:ph type="title"/>
          </p:nvPr>
        </p:nvSpPr>
        <p:spPr>
          <a:xfrm>
            <a:off x="971600" y="452718"/>
            <a:ext cx="6048672" cy="888050"/>
          </a:xfrm>
          <a:solidFill>
            <a:schemeClr val="bg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pPr marL="342906" lvl="0" indent="-342906" algn="ctr">
              <a:spcBef>
                <a:spcPts val="1000"/>
              </a:spcBef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Цель:</a:t>
            </a:r>
            <a:r>
              <a:rPr lang="ru-RU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4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62" name="Rectangle 3"/>
          <p:cNvSpPr>
            <a:spLocks noGrp="1"/>
          </p:cNvSpPr>
          <p:nvPr>
            <p:ph idx="1"/>
          </p:nvPr>
        </p:nvSpPr>
        <p:spPr>
          <a:xfrm>
            <a:off x="484710" y="2052925"/>
            <a:ext cx="8191746" cy="41954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игровой форме обобщить, закрепить знания, полученные  по </a:t>
            </a: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теме «Кинематика», совершенствовать 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навыки решения качественных </a:t>
            </a: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задач, 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развивать коммуникативные способности.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>
              <a:buClr>
                <a:srgbClr val="1E5155">
                  <a:lumMod val="40000"/>
                  <a:lumOff val="60000"/>
                </a:srgbClr>
              </a:buClr>
              <a:buNone/>
            </a:pPr>
            <a:endParaRPr lang="ru-RU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65480" y="3075057"/>
            <a:ext cx="1867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7">
              <a:spcBef>
                <a:spcPts val="1000"/>
              </a:spcBef>
              <a:buClr>
                <a:srgbClr val="1E5155">
                  <a:lumMod val="40000"/>
                  <a:lumOff val="60000"/>
                </a:srgbClr>
              </a:buClr>
              <a:buSzPct val="80000"/>
            </a:pPr>
            <a:endParaRPr lang="ru-RU" sz="4000" dirty="0">
              <a:solidFill>
                <a:srgbClr val="000000"/>
              </a:solidFill>
              <a:latin typeface="Open Sans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975722" cy="1400530"/>
          </a:xfrm>
          <a:solidFill>
            <a:schemeClr val="bg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sz="4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Оборудование и методическое обеспечение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710" y="2348880"/>
            <a:ext cx="7975722" cy="4104456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омпьютер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мультимедийный проектор, экран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презентация, наборы карточек с номерами 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1 до 8, набор жетонов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s6.hostingkartinok.com/uploads/images/2013/05/e401eeed36c8f6472e0278bec981cfd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182" y="4908340"/>
            <a:ext cx="2032050" cy="1407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ttps://pk.all.biz/img/pk/catalog/47797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http://cityservicedesk.ru/upload/medialibrary/b2c/b2c42ae5697677f8853c11a99c18505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45" y="4916795"/>
            <a:ext cx="1824137" cy="19637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pluspng.com/img-png/television-png-television-tv-screen-lcd-screen-wallpaper-to-watch-96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457" y="4112305"/>
            <a:ext cx="1573792" cy="990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5877773" y="4082385"/>
            <a:ext cx="1646833" cy="914400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59703" y="4170625"/>
            <a:ext cx="1058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1  2   3  4</a:t>
            </a:r>
            <a:endParaRPr lang="ru-RU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5  6  7  8</a:t>
            </a:r>
            <a:endParaRPr lang="ru-RU" dirty="0">
              <a:solidFill>
                <a:schemeClr val="tx1">
                  <a:lumMod val="9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59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82" y="404664"/>
            <a:ext cx="5991690" cy="1104074"/>
          </a:xfrm>
          <a:solidFill>
            <a:schemeClr val="bg2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sz="4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Правила игры</a:t>
            </a:r>
            <a:endParaRPr lang="ru-RU" sz="48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916833"/>
            <a:ext cx="8496944" cy="4331574"/>
          </a:xfrm>
        </p:spPr>
        <p:txBody>
          <a:bodyPr>
            <a:normAutofit fontScale="85000" lnSpcReduction="10000"/>
          </a:bodyPr>
          <a:lstStyle/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игры делятся на группы по 2-3 человека.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Каждой группе выдается набор карточек с цифрами от 1до 8 и набор жетонов.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каждый вопрос дается время 5 секунд.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сигнала «Время» нужно участникам поднять выбранную цифру.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каждый ответ 1 жетон. Жетон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берется из набора самими участниками.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игре участвуют одновременно все группы.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окончания игры группы сами подсчитывают количество набранных жетонов.</a:t>
            </a:r>
          </a:p>
          <a:p>
            <a:endParaRPr lang="ru-RU" dirty="0"/>
          </a:p>
          <a:p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Виды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жетонов</a:t>
            </a:r>
          </a:p>
          <a:p>
            <a:endParaRPr lang="ru-RU" dirty="0"/>
          </a:p>
        </p:txBody>
      </p:sp>
      <p:pic>
        <p:nvPicPr>
          <p:cNvPr id="1028" name="Picture 4" descr="http://i.ebayimg.com/images/i/252461680945-0-1/s-l10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215" y="5192468"/>
            <a:ext cx="2081474" cy="13883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orhelp.ru/wp-content/uploads/2016/06/image00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977591"/>
            <a:ext cx="1173118" cy="1658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corhelp.ru/wp-content/uploads/2016/06/image000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559" y="4977591"/>
            <a:ext cx="1173118" cy="1658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rucards.ru/img/c/7-2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737" y="5370762"/>
            <a:ext cx="2023044" cy="10317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65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50984" y="4415030"/>
            <a:ext cx="21431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 Narrow" panose="020B0606020202030204" pitchFamily="34" charset="0"/>
              </a:rPr>
              <a:t>1.</a:t>
            </a:r>
            <a:r>
              <a:rPr lang="ru-RU" sz="4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4000" b="1" dirty="0">
                <a:latin typeface="Arial Narrow" panose="020B0606020202030204" pitchFamily="34" charset="0"/>
              </a:rPr>
              <a:t>a</a:t>
            </a:r>
            <a:endParaRPr lang="ru-RU" sz="4000" b="1" dirty="0">
              <a:latin typeface="Arial Narrow" panose="020B0606020202030204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60319" y="4352855"/>
            <a:ext cx="17859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2.</a:t>
            </a:r>
            <a:r>
              <a:rPr lang="ru-RU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n-US" sz="4800" b="1" dirty="0">
                <a:latin typeface="Monotype Corsiva" pitchFamily="66" charset="0"/>
              </a:rPr>
              <a:t>v</a:t>
            </a:r>
            <a:endParaRPr lang="ru-RU" sz="4800" b="1" dirty="0">
              <a:latin typeface="Monotype Corsiva" pitchFamily="66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848387" y="4414410"/>
            <a:ext cx="17145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3.</a:t>
            </a:r>
            <a:r>
              <a:rPr lang="ru-RU" sz="4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n-US" sz="4000" b="1" dirty="0">
                <a:latin typeface="Monotype Corsiva" pitchFamily="66" charset="0"/>
              </a:rPr>
              <a:t>t</a:t>
            </a:r>
            <a:r>
              <a:rPr lang="ru-RU" sz="4000" b="1" dirty="0">
                <a:latin typeface="Monotype Corsiva" pitchFamily="66" charset="0"/>
              </a:rPr>
              <a:t>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290369" y="4332732"/>
            <a:ext cx="21431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4.</a:t>
            </a:r>
            <a:r>
              <a:rPr lang="ru-RU" sz="4000" b="1" dirty="0">
                <a:latin typeface="Monotype Corsiva" pitchFamily="66" charset="0"/>
              </a:rPr>
              <a:t> </a:t>
            </a:r>
            <a:r>
              <a:rPr lang="en-US" sz="4000" b="1" dirty="0">
                <a:latin typeface="Monotype Corsiva" pitchFamily="66" charset="0"/>
              </a:rPr>
              <a:t>s</a:t>
            </a:r>
            <a:endParaRPr lang="ru-RU" sz="4000" b="1" dirty="0">
              <a:latin typeface="Monotype Corsiva" pitchFamily="66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403648" y="5246027"/>
            <a:ext cx="20002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5.</a:t>
            </a:r>
            <a:r>
              <a:rPr lang="ru-RU" sz="4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n-US" sz="4000" b="1" dirty="0">
                <a:latin typeface="Monotype Corsiva" pitchFamily="66" charset="0"/>
              </a:rPr>
              <a:t>x</a:t>
            </a:r>
            <a:endParaRPr lang="ru-RU" sz="4000" b="1" dirty="0">
              <a:latin typeface="Monotype Corsiva" pitchFamily="66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053287" y="5203974"/>
            <a:ext cx="21431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6.</a:t>
            </a:r>
            <a:r>
              <a:rPr lang="ru-RU" sz="4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n-US" sz="4000" b="1" dirty="0">
                <a:latin typeface="Monotype Corsiva" pitchFamily="66" charset="0"/>
              </a:rPr>
              <a:t>F</a:t>
            </a:r>
            <a:endParaRPr lang="ru-RU" sz="4000" b="1" dirty="0">
              <a:latin typeface="Monotype Corsiva" pitchFamily="66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622797" y="5102173"/>
            <a:ext cx="125232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7.</a:t>
            </a:r>
            <a:r>
              <a:rPr lang="ru-RU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n-US" sz="4800" b="1" dirty="0">
                <a:latin typeface="Monotype Corsiva" pitchFamily="66" charset="0"/>
              </a:rPr>
              <a:t>m</a:t>
            </a:r>
            <a:endParaRPr lang="ru-RU" sz="4800" b="1" dirty="0">
              <a:latin typeface="Monotype Corsiva" pitchFamily="66" charset="0"/>
            </a:endParaRPr>
          </a:p>
        </p:txBody>
      </p:sp>
      <p:pic>
        <p:nvPicPr>
          <p:cNvPr id="2050" name="Picture 2" descr="http://dutsadok.com.ua/clipart/ljudi/c675d3477f6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494" y="3028900"/>
            <a:ext cx="1545616" cy="2073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6086" y="3841236"/>
            <a:ext cx="17684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3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Ответы:</a:t>
            </a:r>
            <a:endParaRPr lang="ru-RU" sz="320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23" y="2284039"/>
            <a:ext cx="377985" cy="682811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030678" y="2123910"/>
            <a:ext cx="374365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Физическая величина, </a:t>
            </a:r>
          </a:p>
          <a:p>
            <a:pPr>
              <a:spcAft>
                <a:spcPts val="0"/>
              </a:spcAft>
            </a:pPr>
            <a:r>
              <a:rPr lang="ru-RU" sz="2400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которая </a:t>
            </a:r>
            <a:r>
              <a:rPr lang="ru-RU" sz="2400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измеряется в </a:t>
            </a:r>
            <a:r>
              <a:rPr lang="ru-RU" sz="2400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часах</a:t>
            </a:r>
            <a:endParaRPr lang="ru-RU" sz="2400" dirty="0">
              <a:solidFill>
                <a:schemeClr val="tx1">
                  <a:lumMod val="9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19473" y="2342862"/>
            <a:ext cx="7884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Физическая </a:t>
            </a:r>
            <a:r>
              <a:rPr lang="ru-RU" sz="2400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величина, равная отношению</a:t>
            </a: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изменения скорости тела к промежутку времени, </a:t>
            </a:r>
          </a:p>
          <a:p>
            <a:r>
              <a:rPr lang="ru-RU" sz="2400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 которое это изменение </a:t>
            </a:r>
            <a:r>
              <a:rPr lang="ru-RU" sz="2400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произошло.</a:t>
            </a:r>
            <a:endParaRPr lang="ru-RU" sz="2400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39312" y="2701091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3.Физическая </a:t>
            </a:r>
            <a:r>
              <a:rPr lang="ru-RU" sz="2400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величина, которая </a:t>
            </a:r>
          </a:p>
          <a:p>
            <a:pPr>
              <a:spcAft>
                <a:spcPts val="0"/>
              </a:spcAft>
            </a:pPr>
            <a:r>
              <a:rPr lang="ru-RU" sz="2400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выражается в метрах в секунду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927776" y="2633898"/>
            <a:ext cx="56263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4.Длинна траектории, пройденная телом.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01694" y="2129025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Какая величины выражается в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метрах 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секунду за секунду?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81249" y="1966902"/>
            <a:ext cx="5076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 Величина, являющая мерой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воздействия одного тела на другое.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71552" y="2415898"/>
            <a:ext cx="73024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7. Единицей какой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величины является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световой год?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03648" y="282300"/>
            <a:ext cx="6984776" cy="156966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4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Первый </a:t>
            </a:r>
            <a:r>
              <a:rPr lang="ru-RU" sz="4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тур-</a:t>
            </a:r>
          </a:p>
          <a:p>
            <a:pPr algn="ctr">
              <a:spcAft>
                <a:spcPts val="0"/>
              </a:spcAft>
            </a:pPr>
            <a:r>
              <a:rPr lang="ru-RU" sz="4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физические величины</a:t>
            </a:r>
            <a:endParaRPr lang="ru-RU" sz="36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321026" y="5029182"/>
            <a:ext cx="1171947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48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48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4800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endParaRPr lang="ru-RU" sz="48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1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4" grpId="0" build="allAtOnce"/>
      <p:bldP spid="13" grpId="0" build="allAtOnce"/>
      <p:bldP spid="15" grpId="0"/>
      <p:bldP spid="15" grpId="1"/>
      <p:bldP spid="16" grpId="0" build="allAtOnce"/>
      <p:bldP spid="17" grpId="0" build="allAtOnce"/>
      <p:bldP spid="18" grpId="0" build="allAtOnce"/>
      <p:bldP spid="19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99941" y="3756551"/>
            <a:ext cx="35667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1.  </a:t>
            </a:r>
            <a:r>
              <a:rPr lang="ru-RU" sz="3200" b="1" dirty="0">
                <a:latin typeface="Monotype Corsiva" pitchFamily="66" charset="0"/>
              </a:rPr>
              <a:t>=</a:t>
            </a:r>
            <a:r>
              <a:rPr lang="en-US" sz="3200" b="1" dirty="0" smtClean="0">
                <a:latin typeface="Monotype Corsiva" pitchFamily="66" charset="0"/>
              </a:rPr>
              <a:t>v-v</a:t>
            </a:r>
            <a:r>
              <a:rPr lang="ru-RU" sz="3200" b="1" dirty="0" smtClean="0">
                <a:latin typeface="Monotype Corsiva" pitchFamily="66" charset="0"/>
              </a:rPr>
              <a:t>(</a:t>
            </a:r>
            <a:r>
              <a:rPr lang="ru-RU" sz="2400" b="1" dirty="0" smtClean="0">
                <a:latin typeface="Monotype Corsiva" pitchFamily="66" charset="0"/>
              </a:rPr>
              <a:t>0</a:t>
            </a:r>
            <a:r>
              <a:rPr lang="ru-RU" sz="3200" b="1" dirty="0" smtClean="0">
                <a:latin typeface="Monotype Corsiva" pitchFamily="66" charset="0"/>
              </a:rPr>
              <a:t>) / </a:t>
            </a:r>
            <a:r>
              <a:rPr lang="en-US" sz="3200" b="1" dirty="0">
                <a:latin typeface="Monotype Corsiva" pitchFamily="66" charset="0"/>
              </a:rPr>
              <a:t>t</a:t>
            </a:r>
            <a:endParaRPr lang="ru-RU" sz="3200" b="1" dirty="0">
              <a:latin typeface="Monotype Corsiva" pitchFamily="66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977391" y="5359896"/>
            <a:ext cx="30718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0"/>
            <a:r>
              <a:rPr lang="ru-RU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3.</a:t>
            </a:r>
            <a:r>
              <a:rPr lang="en-US" sz="3200" b="1" dirty="0" smtClean="0">
                <a:solidFill>
                  <a:prstClr val="white"/>
                </a:solidFill>
                <a:latin typeface="Monotype Corsiva" pitchFamily="66" charset="0"/>
              </a:rPr>
              <a:t>=v </a:t>
            </a:r>
            <a:r>
              <a:rPr lang="ru-RU" sz="3200" b="1" dirty="0" smtClean="0">
                <a:solidFill>
                  <a:prstClr val="white"/>
                </a:solidFill>
                <a:latin typeface="Monotype Corsiva" pitchFamily="66" charset="0"/>
              </a:rPr>
              <a:t>(</a:t>
            </a:r>
            <a:r>
              <a:rPr lang="ru-RU" sz="2400" b="1" dirty="0">
                <a:solidFill>
                  <a:prstClr val="white"/>
                </a:solidFill>
                <a:latin typeface="Monotype Corsiva" pitchFamily="66" charset="0"/>
              </a:rPr>
              <a:t>0) </a:t>
            </a:r>
            <a:r>
              <a:rPr lang="en-US" sz="3200" b="1" dirty="0" smtClean="0">
                <a:solidFill>
                  <a:prstClr val="white"/>
                </a:solidFill>
                <a:latin typeface="Monotype Corsiva" pitchFamily="66" charset="0"/>
              </a:rPr>
              <a:t>t</a:t>
            </a:r>
            <a:r>
              <a:rPr lang="ru-RU" sz="3200" b="1" dirty="0" smtClean="0">
                <a:solidFill>
                  <a:prstClr val="white"/>
                </a:solidFill>
                <a:latin typeface="Monotype Corsiva" pitchFamily="66" charset="0"/>
              </a:rPr>
              <a:t>+</a:t>
            </a:r>
            <a:r>
              <a:rPr lang="en-US" sz="3200" b="1" dirty="0" smtClean="0">
                <a:solidFill>
                  <a:prstClr val="white"/>
                </a:solidFill>
                <a:latin typeface="Monotype Corsiva" pitchFamily="66" charset="0"/>
              </a:rPr>
              <a:t>at²/2</a:t>
            </a:r>
            <a:endParaRPr lang="ru-RU" sz="3200" b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891179" y="4580845"/>
            <a:ext cx="27146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2. </a:t>
            </a:r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n-US" sz="3200" b="1" dirty="0">
                <a:latin typeface="Monotype Corsiva" pitchFamily="66" charset="0"/>
              </a:rPr>
              <a:t>=at²/2</a:t>
            </a:r>
            <a:endParaRPr lang="ru-RU" sz="3200" b="1" dirty="0">
              <a:latin typeface="Monotype Corsiva" pitchFamily="66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923928" y="3790838"/>
            <a:ext cx="303350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4. </a:t>
            </a:r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3200" b="1" dirty="0" smtClean="0">
                <a:latin typeface="Monotype Corsiva" pitchFamily="66" charset="0"/>
              </a:rPr>
              <a:t>= </a:t>
            </a:r>
            <a:r>
              <a:rPr lang="en-US" sz="3200" b="1" dirty="0" smtClean="0">
                <a:latin typeface="Monotype Corsiva" pitchFamily="66" charset="0"/>
              </a:rPr>
              <a:t>s/t</a:t>
            </a:r>
            <a:endParaRPr lang="ru-RU" sz="3200" b="1" dirty="0">
              <a:latin typeface="Monotype Corsiva" pitchFamily="66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923928" y="4514629"/>
            <a:ext cx="28131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5. </a:t>
            </a:r>
            <a:r>
              <a:rPr lang="ru-RU" sz="3200" b="1" dirty="0" smtClean="0">
                <a:latin typeface="Monotype Corsiva" pitchFamily="66" charset="0"/>
              </a:rPr>
              <a:t>=х(</a:t>
            </a:r>
            <a:r>
              <a:rPr lang="ru-RU" sz="2400" b="1" dirty="0" smtClean="0">
                <a:latin typeface="Monotype Corsiva" pitchFamily="66" charset="0"/>
              </a:rPr>
              <a:t>0</a:t>
            </a:r>
            <a:r>
              <a:rPr lang="ru-RU" sz="3200" b="1" dirty="0" smtClean="0">
                <a:latin typeface="Monotype Corsiva" pitchFamily="66" charset="0"/>
              </a:rPr>
              <a:t>) +</a:t>
            </a:r>
            <a:r>
              <a:rPr lang="en-US" sz="3200" b="1" dirty="0" smtClean="0">
                <a:latin typeface="Monotype Corsiva" pitchFamily="66" charset="0"/>
              </a:rPr>
              <a:t> </a:t>
            </a:r>
            <a:endParaRPr lang="ru-RU" sz="3200" b="1" dirty="0">
              <a:latin typeface="Monotype Corsiva" pitchFamily="66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054722" y="5348555"/>
            <a:ext cx="33169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6. </a:t>
            </a:r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3200" b="1" dirty="0" smtClean="0">
                <a:latin typeface="Monotype Corsiva" pitchFamily="66" charset="0"/>
              </a:rPr>
              <a:t>=</a:t>
            </a:r>
            <a:r>
              <a:rPr lang="en-US" sz="3200" b="1" dirty="0" smtClean="0">
                <a:latin typeface="Monotype Corsiva" pitchFamily="66" charset="0"/>
              </a:rPr>
              <a:t>v(</a:t>
            </a:r>
            <a:r>
              <a:rPr lang="en-US" sz="2400" b="1" dirty="0" smtClean="0">
                <a:latin typeface="Monotype Corsiva" pitchFamily="66" charset="0"/>
              </a:rPr>
              <a:t>0</a:t>
            </a:r>
            <a:r>
              <a:rPr lang="en-US" sz="2400" b="1" dirty="0">
                <a:latin typeface="Monotype Corsiva" pitchFamily="66" charset="0"/>
              </a:rPr>
              <a:t>)+</a:t>
            </a:r>
            <a:r>
              <a:rPr lang="en-US" sz="3200" b="1" dirty="0">
                <a:latin typeface="Monotype Corsiva" pitchFamily="66" charset="0"/>
              </a:rPr>
              <a:t>at</a:t>
            </a:r>
            <a:endParaRPr lang="ru-RU" sz="3200" b="1" dirty="0"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63688" y="268692"/>
            <a:ext cx="5256584" cy="138499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Второй тур-</a:t>
            </a:r>
          </a:p>
          <a:p>
            <a:pPr algn="ctr"/>
            <a:r>
              <a:rPr lang="ru-RU" sz="36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</a:t>
            </a:r>
            <a:r>
              <a:rPr lang="ru-RU" sz="36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нание формул</a:t>
            </a:r>
            <a:endParaRPr lang="ru-RU" sz="36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://dutsadok.com.ua/clipart/ljudi/c675d3477f6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829" y="3318770"/>
            <a:ext cx="1622779" cy="217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905" y="3119207"/>
            <a:ext cx="17817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36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Ответы:</a:t>
            </a:r>
            <a:endParaRPr lang="ru-RU" sz="360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50490" y="2048691"/>
            <a:ext cx="69939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По какой формуле рассчитывается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путь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равноускоренном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движении с начальной скорости?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012" y="2117724"/>
            <a:ext cx="377985" cy="682811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5364088" y="4434491"/>
            <a:ext cx="6907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32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endParaRPr lang="ru-RU" sz="3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286432" y="2139391"/>
            <a:ext cx="7534039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Формула скорости при равноускоренном движении.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50490" y="2047920"/>
            <a:ext cx="5958408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По какой формуле можно найти величину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которая выражается в метрах?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50490" y="2046185"/>
            <a:ext cx="6840758" cy="985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По какой формуле можно найти величину, 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которая равна нулю при равномерном движении?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290913" y="2084762"/>
            <a:ext cx="6080741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Формула нахождения координаты движущего тела, для любого вида движения.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250490" y="2230683"/>
            <a:ext cx="6332608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Формула для определения ускорения тела.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255452" y="2110553"/>
            <a:ext cx="7128792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Формула для определения 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перемещения</a:t>
            </a:r>
            <a:r>
              <a:rPr lang="ru-RU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 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равноускоренном движении с начальной скоростью.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3" grpId="0"/>
      <p:bldP spid="13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6779" y="237677"/>
            <a:ext cx="7104831" cy="132536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Третий </a:t>
            </a:r>
            <a:r>
              <a:rPr lang="ru-RU" sz="4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тур-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перевод физических величин </a:t>
            </a:r>
            <a:r>
              <a:rPr lang="ru-RU" sz="3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СИ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840675" y="3570308"/>
            <a:ext cx="214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1.   </a:t>
            </a:r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Monotype Corsiva" pitchFamily="66" charset="0"/>
              </a:rPr>
              <a:t>6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840675" y="4157317"/>
            <a:ext cx="14287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2.  </a:t>
            </a:r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Monotype Corsiva" pitchFamily="66" charset="0"/>
              </a:rPr>
              <a:t>20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840675" y="4751291"/>
            <a:ext cx="1500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3</a:t>
            </a:r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.  </a:t>
            </a:r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Monotype Corsiva" pitchFamily="66" charset="0"/>
              </a:rPr>
              <a:t>60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849194" y="5338300"/>
            <a:ext cx="19288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4.  </a:t>
            </a:r>
            <a:r>
              <a:rPr lang="ru-RU" sz="3200" b="1" dirty="0">
                <a:latin typeface="Monotype Corsiva" pitchFamily="66" charset="0"/>
              </a:rPr>
              <a:t>200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138503" y="3597901"/>
            <a:ext cx="25717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5.   </a:t>
            </a:r>
            <a:r>
              <a:rPr lang="ru-RU" sz="3200" b="1" dirty="0">
                <a:latin typeface="Monotype Corsiva" pitchFamily="66" charset="0"/>
              </a:rPr>
              <a:t>600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162659" y="4102789"/>
            <a:ext cx="27146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6.   </a:t>
            </a:r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Monotype Corsiva" pitchFamily="66" charset="0"/>
              </a:rPr>
              <a:t>2000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212839" y="4668038"/>
            <a:ext cx="20716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7.  </a:t>
            </a:r>
            <a:r>
              <a:rPr lang="ru-RU" sz="3200" b="1" dirty="0">
                <a:solidFill>
                  <a:schemeClr val="tx1">
                    <a:lumMod val="95000"/>
                  </a:schemeClr>
                </a:solidFill>
                <a:latin typeface="Monotype Corsiva" pitchFamily="66" charset="0"/>
              </a:rPr>
              <a:t>6000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245659" y="5245351"/>
            <a:ext cx="235743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8.  </a:t>
            </a:r>
            <a:r>
              <a:rPr lang="ru-RU" sz="3200" b="1" dirty="0" smtClean="0">
                <a:solidFill>
                  <a:schemeClr val="tx1">
                    <a:lumMod val="95000"/>
                  </a:schemeClr>
                </a:solidFill>
                <a:latin typeface="Monotype Corsiva" pitchFamily="66" charset="0"/>
              </a:rPr>
              <a:t>72000</a:t>
            </a:r>
            <a:endParaRPr lang="ru-RU" sz="3200" b="1" dirty="0">
              <a:solidFill>
                <a:schemeClr val="tx1">
                  <a:lumMod val="9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074" name="Picture 2" descr="http://dutsadok.com.ua/clipart/ljudi/c675d3477f6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51218" flipH="1">
            <a:off x="695720" y="3078523"/>
            <a:ext cx="1646280" cy="220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555050" y="2918261"/>
            <a:ext cx="19577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4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Ответы:</a:t>
            </a:r>
            <a:endParaRPr lang="ru-RU" sz="400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021" y="1919546"/>
            <a:ext cx="377985" cy="682811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254743" y="1999341"/>
            <a:ext cx="26441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Десять минут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475656" y="2030118"/>
            <a:ext cx="14526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0,06 км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423927" y="1998461"/>
            <a:ext cx="13260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3. 0,6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кН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30188" y="2013850"/>
            <a:ext cx="22333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60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центнеров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598106" y="2076285"/>
            <a:ext cx="12928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72 км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265084" y="2100620"/>
            <a:ext cx="1391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 2 км/с</a:t>
            </a:r>
            <a:r>
              <a:rPr lang="ru-RU" sz="24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541798" y="2123293"/>
            <a:ext cx="14622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7. 72 км/ч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 build="allAtOnce"/>
      <p:bldP spid="15" grpId="0" build="allAtOnce"/>
      <p:bldP spid="16" grpId="0" build="allAtOnce"/>
      <p:bldP spid="17" grpId="0" build="allAtOnce"/>
      <p:bldP spid="18" grpId="0" build="allAtOnce"/>
      <p:bldP spid="19" grpId="0" build="allAtOnce"/>
      <p:bldP spid="20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9552" y="332656"/>
            <a:ext cx="6912768" cy="1323439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4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Четвертый </a:t>
            </a:r>
            <a:r>
              <a:rPr lang="ru-RU" sz="4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тур-</a:t>
            </a:r>
          </a:p>
          <a:p>
            <a:pPr lvl="0" algn="ctr">
              <a:defRPr/>
            </a:pPr>
            <a:r>
              <a:rPr lang="ru-RU" sz="3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решение качественных задач</a:t>
            </a:r>
            <a:endParaRPr lang="ru-RU" sz="3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2492896"/>
            <a:ext cx="8284469" cy="353943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Утверждения - «Верю – не верю</a:t>
            </a:r>
            <a:r>
              <a:rPr lang="ru-RU" sz="28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</a:p>
          <a:p>
            <a:pPr>
              <a:spcAft>
                <a:spcPts val="0"/>
              </a:spcAft>
            </a:pP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Приготовить карточки с цифрами «2» и «5»!</a:t>
            </a:r>
          </a:p>
          <a:p>
            <a:pPr algn="ctr">
              <a:spcAft>
                <a:spcPts val="0"/>
              </a:spcAft>
            </a:pP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Утверждение  - «верю», поднять цифру «5».</a:t>
            </a:r>
          </a:p>
          <a:p>
            <a:pPr lvl="0" algn="ctr"/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Утверждение  - </a:t>
            </a:r>
            <a:r>
              <a:rPr lang="ru-RU" sz="2800" dirty="0" smtClean="0">
                <a:solidFill>
                  <a:prstClr val="white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«не верю</a:t>
            </a:r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», поднять цифру </a:t>
            </a:r>
            <a:r>
              <a:rPr lang="ru-RU" sz="2800" dirty="0" smtClean="0">
                <a:solidFill>
                  <a:prstClr val="white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«2».</a:t>
            </a:r>
            <a:endParaRPr lang="ru-RU" sz="2800" dirty="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http://dutsadok.com.ua/clipart/ljudi/c675d3477f6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677" y="2397972"/>
            <a:ext cx="1669796" cy="2239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710" y="2708920"/>
            <a:ext cx="377985" cy="6828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710" y="41401"/>
            <a:ext cx="6943946" cy="170702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331640" y="3013502"/>
            <a:ext cx="5526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 Ваше движение в школу является механическим.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930176" y="4254881"/>
            <a:ext cx="288399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Ответ: «5» </a:t>
            </a:r>
            <a:endParaRPr lang="ru-RU" sz="4400" dirty="0">
              <a:solidFill>
                <a:srgbClr val="00B0F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2888" y="246877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 При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поездке в такси в городе мы оплачиваем перемещение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19424" y="5009148"/>
            <a:ext cx="27429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44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Ответ: </a:t>
            </a:r>
            <a:r>
              <a:rPr lang="ru-RU" sz="44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«2»</a:t>
            </a:r>
            <a:endParaRPr lang="ru-RU" sz="440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2496" y="2416757"/>
            <a:ext cx="620837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3.Равномерное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 – тело за любые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неравные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промежутки времени проходит одинаковые пути.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67606" y="4506303"/>
            <a:ext cx="2742930" cy="8168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Ответ: </a:t>
            </a:r>
            <a:r>
              <a:rPr lang="ru-RU" sz="4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«2»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2496" y="2397972"/>
            <a:ext cx="5752075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Человек является материальной точкой, если он выполняет физические упражнения.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67606" y="4765313"/>
            <a:ext cx="2742930" cy="8168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</a:t>
            </a:r>
            <a:r>
              <a:rPr lang="ru-RU" sz="4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«2»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60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2" grpId="0"/>
      <p:bldP spid="12" grpId="1"/>
      <p:bldP spid="13" grpId="0"/>
      <p:bldP spid="13" grpId="1"/>
      <p:bldP spid="16" grpId="0" build="allAtOnce"/>
      <p:bldP spid="3" grpId="0"/>
      <p:bldP spid="3" grpId="1"/>
      <p:bldP spid="4" grpId="0" build="allAtOnce"/>
      <p:bldP spid="6" grpId="0"/>
      <p:bldP spid="6" grpId="1"/>
      <p:bldP spid="7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79889" y="214290"/>
            <a:ext cx="6586738" cy="156966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Пятый </a:t>
            </a:r>
            <a:r>
              <a:rPr lang="ru-RU" sz="4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тур-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умение </a:t>
            </a:r>
            <a:r>
              <a:rPr lang="ru-RU" sz="36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читать графики</a:t>
            </a:r>
            <a:endParaRPr lang="ru-RU" sz="36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3" name="Группа 52"/>
          <p:cNvGrpSpPr>
            <a:grpSpLocks/>
          </p:cNvGrpSpPr>
          <p:nvPr/>
        </p:nvGrpSpPr>
        <p:grpSpPr bwMode="auto">
          <a:xfrm>
            <a:off x="2166873" y="2063267"/>
            <a:ext cx="4925407" cy="3463388"/>
            <a:chOff x="321718" y="1714488"/>
            <a:chExt cx="7788884" cy="4981749"/>
          </a:xfrm>
        </p:grpSpPr>
        <p:cxnSp>
          <p:nvCxnSpPr>
            <p:cNvPr id="6" name="Прямая со стрелкой 5"/>
            <p:cNvCxnSpPr/>
            <p:nvPr/>
          </p:nvCxnSpPr>
          <p:spPr>
            <a:xfrm rot="5400000" flipH="1" flipV="1">
              <a:off x="750407" y="3964855"/>
              <a:ext cx="4213944" cy="186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 стрелкой 6"/>
            <p:cNvCxnSpPr/>
            <p:nvPr/>
          </p:nvCxnSpPr>
          <p:spPr>
            <a:xfrm flipV="1">
              <a:off x="2500955" y="5715741"/>
              <a:ext cx="4999236" cy="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486" name="TextBox 11"/>
            <p:cNvSpPr txBox="1">
              <a:spLocks noChangeArrowheads="1"/>
            </p:cNvSpPr>
            <p:nvPr/>
          </p:nvSpPr>
          <p:spPr bwMode="auto">
            <a:xfrm>
              <a:off x="321718" y="1714488"/>
              <a:ext cx="2607208" cy="8659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sz="4000" b="1" dirty="0">
                  <a:solidFill>
                    <a:schemeClr val="bg1"/>
                  </a:solidFill>
                  <a:latin typeface="Monotype Corsiva" pitchFamily="66" charset="0"/>
                </a:rPr>
                <a:t>v,</a:t>
              </a:r>
              <a:r>
                <a:rPr lang="ru-RU" sz="4000" b="1" dirty="0">
                  <a:solidFill>
                    <a:schemeClr val="bg1"/>
                  </a:solidFill>
                  <a:latin typeface="Monotype Corsiva" pitchFamily="66" charset="0"/>
                </a:rPr>
                <a:t>м/с</a:t>
              </a:r>
            </a:p>
          </p:txBody>
        </p:sp>
        <p:sp>
          <p:nvSpPr>
            <p:cNvPr id="20487" name="TextBox 12"/>
            <p:cNvSpPr txBox="1">
              <a:spLocks noChangeArrowheads="1"/>
            </p:cNvSpPr>
            <p:nvPr/>
          </p:nvSpPr>
          <p:spPr bwMode="auto">
            <a:xfrm>
              <a:off x="6312410" y="5721568"/>
              <a:ext cx="1798192" cy="8659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sz="4000" b="1" dirty="0" smtClean="0">
                  <a:solidFill>
                    <a:schemeClr val="bg1"/>
                  </a:solidFill>
                  <a:latin typeface="Monotype Corsiva" pitchFamily="66" charset="0"/>
                </a:rPr>
                <a:t>t,</a:t>
              </a:r>
              <a:r>
                <a:rPr lang="ru-RU" sz="4000" b="1" dirty="0" smtClean="0">
                  <a:solidFill>
                    <a:schemeClr val="bg1"/>
                  </a:solidFill>
                  <a:latin typeface="Monotype Corsiva" pitchFamily="66" charset="0"/>
                </a:rPr>
                <a:t>с</a:t>
              </a:r>
              <a:endParaRPr lang="ru-RU" sz="4000" b="1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cxnSp>
          <p:nvCxnSpPr>
            <p:cNvPr id="17" name="Прямая соединительная линия 16"/>
            <p:cNvCxnSpPr/>
            <p:nvPr/>
          </p:nvCxnSpPr>
          <p:spPr>
            <a:xfrm>
              <a:off x="2714996" y="5214398"/>
              <a:ext cx="284766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2714996" y="4642790"/>
              <a:ext cx="284766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>
              <a:off x="2714996" y="4071182"/>
              <a:ext cx="284766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2714996" y="3499575"/>
              <a:ext cx="284766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2714996" y="3000130"/>
              <a:ext cx="284766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>
              <a:off x="2714996" y="2570949"/>
              <a:ext cx="284766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 rot="16200000">
              <a:off x="3143012" y="5714792"/>
              <a:ext cx="286754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 rot="16200000">
              <a:off x="3571093" y="5714792"/>
              <a:ext cx="286754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 rot="16200000">
              <a:off x="4071761" y="5714792"/>
              <a:ext cx="286754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 rot="16200000">
              <a:off x="4499842" y="5714792"/>
              <a:ext cx="286754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 rot="16200000">
              <a:off x="4927922" y="5714792"/>
              <a:ext cx="286754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 rot="16200000">
              <a:off x="5357864" y="5714792"/>
              <a:ext cx="286754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 rot="16200000">
              <a:off x="5785944" y="5714792"/>
              <a:ext cx="286754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 rot="16200000">
              <a:off x="6214025" y="5714792"/>
              <a:ext cx="286754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 rot="16200000">
              <a:off x="6643967" y="5714792"/>
              <a:ext cx="286754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503" name="TextBox 31"/>
            <p:cNvSpPr txBox="1">
              <a:spLocks noChangeArrowheads="1"/>
            </p:cNvSpPr>
            <p:nvPr/>
          </p:nvSpPr>
          <p:spPr bwMode="auto">
            <a:xfrm>
              <a:off x="1783838" y="4929198"/>
              <a:ext cx="1073651" cy="790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3600" b="1" dirty="0">
                  <a:solidFill>
                    <a:schemeClr val="bg1"/>
                  </a:solidFill>
                  <a:latin typeface="Monotype Corsiva" pitchFamily="66" charset="0"/>
                </a:rPr>
                <a:t>2</a:t>
              </a:r>
            </a:p>
          </p:txBody>
        </p:sp>
        <p:sp>
          <p:nvSpPr>
            <p:cNvPr id="20504" name="TextBox 32"/>
            <p:cNvSpPr txBox="1">
              <a:spLocks noChangeArrowheads="1"/>
            </p:cNvSpPr>
            <p:nvPr/>
          </p:nvSpPr>
          <p:spPr bwMode="auto">
            <a:xfrm>
              <a:off x="3500430" y="5857892"/>
              <a:ext cx="285752" cy="773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600" b="1">
                  <a:solidFill>
                    <a:schemeClr val="bg1"/>
                  </a:solidFill>
                  <a:latin typeface="Monotype Corsiva" pitchFamily="66" charset="0"/>
                </a:rPr>
                <a:t>4</a:t>
              </a:r>
            </a:p>
          </p:txBody>
        </p:sp>
        <p:sp>
          <p:nvSpPr>
            <p:cNvPr id="20505" name="TextBox 33"/>
            <p:cNvSpPr txBox="1">
              <a:spLocks noChangeArrowheads="1"/>
            </p:cNvSpPr>
            <p:nvPr/>
          </p:nvSpPr>
          <p:spPr bwMode="auto">
            <a:xfrm>
              <a:off x="1713662" y="3786189"/>
              <a:ext cx="1215265" cy="7906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3600" b="1" dirty="0">
                  <a:solidFill>
                    <a:schemeClr val="bg1"/>
                  </a:solidFill>
                  <a:latin typeface="Monotype Corsiva" pitchFamily="66" charset="0"/>
                </a:rPr>
                <a:t>6</a:t>
              </a:r>
            </a:p>
          </p:txBody>
        </p:sp>
        <p:sp>
          <p:nvSpPr>
            <p:cNvPr id="20506" name="TextBox 34"/>
            <p:cNvSpPr txBox="1">
              <a:spLocks noChangeArrowheads="1"/>
            </p:cNvSpPr>
            <p:nvPr/>
          </p:nvSpPr>
          <p:spPr bwMode="auto">
            <a:xfrm>
              <a:off x="1713662" y="3214686"/>
              <a:ext cx="1000951" cy="7906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3600" b="1" dirty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</a:p>
          </p:txBody>
        </p:sp>
        <p:sp>
          <p:nvSpPr>
            <p:cNvPr id="20507" name="TextBox 35"/>
            <p:cNvSpPr txBox="1">
              <a:spLocks noChangeArrowheads="1"/>
            </p:cNvSpPr>
            <p:nvPr/>
          </p:nvSpPr>
          <p:spPr bwMode="auto">
            <a:xfrm>
              <a:off x="1490898" y="2714621"/>
              <a:ext cx="1366591" cy="7906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3600" b="1" dirty="0">
                  <a:solidFill>
                    <a:schemeClr val="bg1"/>
                  </a:solidFill>
                  <a:latin typeface="Monotype Corsiva" pitchFamily="66" charset="0"/>
                </a:rPr>
                <a:t>10</a:t>
              </a:r>
            </a:p>
          </p:txBody>
        </p:sp>
        <p:sp>
          <p:nvSpPr>
            <p:cNvPr id="20508" name="TextBox 36"/>
            <p:cNvSpPr txBox="1">
              <a:spLocks noChangeArrowheads="1"/>
            </p:cNvSpPr>
            <p:nvPr/>
          </p:nvSpPr>
          <p:spPr bwMode="auto">
            <a:xfrm>
              <a:off x="3000364" y="5857892"/>
              <a:ext cx="642942" cy="773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600" b="1">
                  <a:solidFill>
                    <a:schemeClr val="bg1"/>
                  </a:solidFill>
                  <a:latin typeface="Monotype Corsiva" pitchFamily="66" charset="0"/>
                </a:rPr>
                <a:t>2</a:t>
              </a:r>
            </a:p>
          </p:txBody>
        </p:sp>
        <p:sp>
          <p:nvSpPr>
            <p:cNvPr id="20509" name="TextBox 37"/>
            <p:cNvSpPr txBox="1">
              <a:spLocks noChangeArrowheads="1"/>
            </p:cNvSpPr>
            <p:nvPr/>
          </p:nvSpPr>
          <p:spPr bwMode="auto">
            <a:xfrm flipH="1">
              <a:off x="1712843" y="4286256"/>
              <a:ext cx="573143" cy="7906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3600" b="1" dirty="0">
                  <a:solidFill>
                    <a:schemeClr val="bg1"/>
                  </a:solidFill>
                  <a:latin typeface="Monotype Corsiva" pitchFamily="66" charset="0"/>
                </a:rPr>
                <a:t>4</a:t>
              </a:r>
            </a:p>
          </p:txBody>
        </p:sp>
        <p:sp>
          <p:nvSpPr>
            <p:cNvPr id="20510" name="TextBox 38"/>
            <p:cNvSpPr txBox="1">
              <a:spLocks noChangeArrowheads="1"/>
            </p:cNvSpPr>
            <p:nvPr/>
          </p:nvSpPr>
          <p:spPr bwMode="auto">
            <a:xfrm>
              <a:off x="3929058" y="5857892"/>
              <a:ext cx="642942" cy="773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600" b="1">
                  <a:solidFill>
                    <a:schemeClr val="bg1"/>
                  </a:solidFill>
                  <a:latin typeface="Monotype Corsiva" pitchFamily="66" charset="0"/>
                </a:rPr>
                <a:t>6</a:t>
              </a:r>
            </a:p>
          </p:txBody>
        </p:sp>
        <p:sp>
          <p:nvSpPr>
            <p:cNvPr id="20511" name="TextBox 39"/>
            <p:cNvSpPr txBox="1">
              <a:spLocks noChangeArrowheads="1"/>
            </p:cNvSpPr>
            <p:nvPr/>
          </p:nvSpPr>
          <p:spPr bwMode="auto">
            <a:xfrm>
              <a:off x="4357687" y="5857892"/>
              <a:ext cx="428628" cy="773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600" b="1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</a:p>
          </p:txBody>
        </p:sp>
        <p:sp>
          <p:nvSpPr>
            <p:cNvPr id="20512" name="TextBox 40"/>
            <p:cNvSpPr txBox="1">
              <a:spLocks noChangeArrowheads="1"/>
            </p:cNvSpPr>
            <p:nvPr/>
          </p:nvSpPr>
          <p:spPr bwMode="auto">
            <a:xfrm>
              <a:off x="2409460" y="5766552"/>
              <a:ext cx="714711" cy="9296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3600" b="1" dirty="0" smtClean="0">
                  <a:solidFill>
                    <a:schemeClr val="bg1"/>
                  </a:solidFill>
                  <a:latin typeface="Monotype Corsiva" pitchFamily="66" charset="0"/>
                </a:rPr>
                <a:t>0</a:t>
              </a:r>
              <a:endParaRPr lang="ru-RU" sz="3600" b="1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cxnSp>
          <p:nvCxnSpPr>
            <p:cNvPr id="43" name="Прямая соединительная линия 42"/>
            <p:cNvCxnSpPr/>
            <p:nvPr/>
          </p:nvCxnSpPr>
          <p:spPr>
            <a:xfrm rot="5400000" flipH="1" flipV="1">
              <a:off x="1714544" y="4143895"/>
              <a:ext cx="2715611" cy="428081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>
              <a:off x="3286390" y="3000130"/>
              <a:ext cx="1142789" cy="0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 rot="16200000" flipH="1">
              <a:off x="3428515" y="4000793"/>
              <a:ext cx="2643448" cy="642121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516" name="TextBox 48"/>
            <p:cNvSpPr txBox="1">
              <a:spLocks noChangeArrowheads="1"/>
            </p:cNvSpPr>
            <p:nvPr/>
          </p:nvSpPr>
          <p:spPr bwMode="auto">
            <a:xfrm>
              <a:off x="3071802" y="3857628"/>
              <a:ext cx="428628" cy="9204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4400" b="1" dirty="0">
                  <a:solidFill>
                    <a:schemeClr val="bg1"/>
                  </a:solidFill>
                  <a:latin typeface="Monotype Corsiva" pitchFamily="66" charset="0"/>
                </a:rPr>
                <a:t>1</a:t>
              </a:r>
            </a:p>
          </p:txBody>
        </p:sp>
        <p:sp>
          <p:nvSpPr>
            <p:cNvPr id="20517" name="TextBox 49"/>
            <p:cNvSpPr txBox="1">
              <a:spLocks noChangeArrowheads="1"/>
            </p:cNvSpPr>
            <p:nvPr/>
          </p:nvSpPr>
          <p:spPr bwMode="auto">
            <a:xfrm>
              <a:off x="3643307" y="2285992"/>
              <a:ext cx="500066" cy="8468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4000" b="1">
                  <a:solidFill>
                    <a:schemeClr val="bg1"/>
                  </a:solidFill>
                  <a:latin typeface="Monotype Corsiva" pitchFamily="66" charset="0"/>
                </a:rPr>
                <a:t>2</a:t>
              </a:r>
            </a:p>
          </p:txBody>
        </p:sp>
        <p:sp>
          <p:nvSpPr>
            <p:cNvPr id="20518" name="TextBox 50"/>
            <p:cNvSpPr txBox="1">
              <a:spLocks noChangeArrowheads="1"/>
            </p:cNvSpPr>
            <p:nvPr/>
          </p:nvSpPr>
          <p:spPr bwMode="auto">
            <a:xfrm>
              <a:off x="4786314" y="3857628"/>
              <a:ext cx="357189" cy="8468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4000" b="1">
                  <a:solidFill>
                    <a:schemeClr val="bg1"/>
                  </a:solidFill>
                  <a:latin typeface="Monotype Corsiva" pitchFamily="66" charset="0"/>
                </a:rPr>
                <a:t>3</a:t>
              </a:r>
            </a:p>
          </p:txBody>
        </p:sp>
      </p:grp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7266627" y="1810702"/>
            <a:ext cx="1679698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  <a:latin typeface="Monotype Corsiva" pitchFamily="66" charset="0"/>
              </a:rPr>
              <a:t>Ответы:</a:t>
            </a:r>
          </a:p>
          <a:p>
            <a:pPr marL="342900" indent="-342900">
              <a:buFontTx/>
              <a:buAutoNum type="arabicPeriod"/>
            </a:pPr>
            <a:r>
              <a:rPr lang="ru-RU" sz="2800" b="1" dirty="0" smtClean="0">
                <a:latin typeface="Monotype Corsiva" pitchFamily="66" charset="0"/>
              </a:rPr>
              <a:t>-</a:t>
            </a:r>
            <a:r>
              <a:rPr lang="ru-RU" sz="2800" b="1" dirty="0">
                <a:latin typeface="Monotype Corsiva" pitchFamily="66" charset="0"/>
              </a:rPr>
              <a:t>5</a:t>
            </a:r>
          </a:p>
          <a:p>
            <a:pPr marL="342900" indent="-342900">
              <a:buFontTx/>
              <a:buAutoNum type="arabicPeriod"/>
            </a:pPr>
            <a:r>
              <a:rPr lang="ru-RU" sz="2800" b="1" dirty="0" smtClean="0">
                <a:latin typeface="Monotype Corsiva" pitchFamily="66" charset="0"/>
              </a:rPr>
              <a:t>0</a:t>
            </a:r>
            <a:endParaRPr lang="ru-RU" sz="2800" b="1" dirty="0">
              <a:latin typeface="Monotype Corsiva" pitchFamily="66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2800" b="1" dirty="0" smtClean="0">
                <a:latin typeface="Monotype Corsiva" pitchFamily="66" charset="0"/>
              </a:rPr>
              <a:t>5</a:t>
            </a:r>
            <a:endParaRPr lang="ru-RU" sz="2800" b="1" dirty="0">
              <a:latin typeface="Monotype Corsiva" pitchFamily="66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2800" b="1" dirty="0" smtClean="0">
                <a:latin typeface="Monotype Corsiva" pitchFamily="66" charset="0"/>
              </a:rPr>
              <a:t>2</a:t>
            </a:r>
          </a:p>
          <a:p>
            <a:pPr marL="342900" indent="-342900">
              <a:buFontTx/>
              <a:buAutoNum type="arabicPeriod"/>
            </a:pPr>
            <a:r>
              <a:rPr lang="ru-RU" sz="2800" b="1" dirty="0" smtClean="0">
                <a:latin typeface="Monotype Corsiva" pitchFamily="66" charset="0"/>
              </a:rPr>
              <a:t>10</a:t>
            </a:r>
            <a:endParaRPr lang="ru-RU" sz="2800" b="1" dirty="0">
              <a:latin typeface="Monotype Corsiva" pitchFamily="66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2800" b="1" dirty="0">
                <a:latin typeface="Monotype Corsiva" pitchFamily="66" charset="0"/>
              </a:rPr>
              <a:t>20</a:t>
            </a:r>
          </a:p>
          <a:p>
            <a:pPr marL="342900" indent="-342900">
              <a:buFontTx/>
              <a:buAutoNum type="arabicPeriod"/>
            </a:pPr>
            <a:r>
              <a:rPr lang="ru-RU" sz="2800" b="1" dirty="0">
                <a:latin typeface="Monotype Corsiva" pitchFamily="66" charset="0"/>
              </a:rPr>
              <a:t>6</a:t>
            </a:r>
            <a:r>
              <a:rPr lang="ru-RU" sz="2800" b="1" dirty="0" smtClean="0">
                <a:latin typeface="Monotype Corsiva" pitchFamily="66" charset="0"/>
              </a:rPr>
              <a:t>0</a:t>
            </a:r>
            <a:endParaRPr lang="ru-RU" sz="2800" b="1" dirty="0">
              <a:latin typeface="Monotype Corsiva" pitchFamily="66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2800" b="1" dirty="0">
                <a:latin typeface="Monotype Corsiva" pitchFamily="66" charset="0"/>
              </a:rPr>
              <a:t>125</a:t>
            </a:r>
          </a:p>
        </p:txBody>
      </p:sp>
      <p:pic>
        <p:nvPicPr>
          <p:cNvPr id="5122" name="Picture 2" descr="http://dutsadok.com.ua/clipart/ljudi/c675d3477f6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3809" y="2453113"/>
            <a:ext cx="1666119" cy="2234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51240" y="6014728"/>
            <a:ext cx="3429785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Начальная скорость тела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67266" y="5966951"/>
            <a:ext cx="678269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Скорость через 2 секунды после начала движения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67266" y="6091327"/>
            <a:ext cx="672581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Сколько времени двигалось тело равноускорено?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66873" y="5827563"/>
            <a:ext cx="4684872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Ускорение тела на первом участке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92378" y="5856836"/>
            <a:ext cx="4747582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Ускорение тела на третьем участке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61042" y="5757496"/>
            <a:ext cx="594598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Путь, пройденный телом на первом участке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626605" y="5716233"/>
            <a:ext cx="5908862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Путь, пройденный телом на втором участке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90" y="5716233"/>
            <a:ext cx="377985" cy="6828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" grpId="0"/>
      <p:bldP spid="5" grpId="1"/>
      <p:bldP spid="8" grpId="0"/>
      <p:bldP spid="8" grpId="1"/>
      <p:bldP spid="9" grpId="0"/>
      <p:bldP spid="9" grpId="1"/>
      <p:bldP spid="10" grpId="0" build="allAtOnce"/>
      <p:bldP spid="11" grpId="0" build="allAtOnce"/>
      <p:bldP spid="12" grpId="0" build="allAtOnce"/>
      <p:bldP spid="13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6535" y="2708920"/>
            <a:ext cx="8326318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КИНЕМАТИКА</a:t>
            </a:r>
            <a:endParaRPr lang="ru-RU" sz="9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6210" y="1454731"/>
            <a:ext cx="82183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Arial" panose="020B0604020202020204" pitchFamily="34" charset="0"/>
              </a:rPr>
              <a:t>Какие слова </a:t>
            </a:r>
            <a:r>
              <a:rPr lang="ru-RU" sz="2800" dirty="0" smtClean="0">
                <a:latin typeface="Arial" panose="020B0604020202020204" pitchFamily="34" charset="0"/>
              </a:rPr>
              <a:t>существительные </a:t>
            </a:r>
          </a:p>
          <a:p>
            <a:pPr algn="ctr"/>
            <a:r>
              <a:rPr lang="ru-RU" sz="2800" dirty="0" smtClean="0">
                <a:latin typeface="Arial" panose="020B0604020202020204" pitchFamily="34" charset="0"/>
              </a:rPr>
              <a:t>можно </a:t>
            </a:r>
            <a:r>
              <a:rPr lang="ru-RU" sz="2800" dirty="0">
                <a:latin typeface="Arial" panose="020B0604020202020204" pitchFamily="34" charset="0"/>
              </a:rPr>
              <a:t>составить из букв </a:t>
            </a:r>
            <a:r>
              <a:rPr lang="ru-RU" sz="2800" dirty="0" smtClean="0">
                <a:latin typeface="Arial" panose="020B0604020202020204" pitchFamily="34" charset="0"/>
              </a:rPr>
              <a:t> слова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55776" y="4677816"/>
            <a:ext cx="41044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</a:rPr>
              <a:t>За 3 слова – 1жетон</a:t>
            </a:r>
            <a:endParaRPr lang="ru-RU" sz="2800" dirty="0">
              <a:solidFill>
                <a:prstClr val="white"/>
              </a:solidFill>
            </a:endParaRP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Время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 минуты</a:t>
            </a:r>
          </a:p>
          <a:p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429887"/>
            <a:ext cx="6336704" cy="82522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Финал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8344" y="330166"/>
            <a:ext cx="6319538" cy="744034"/>
          </a:xfrm>
          <a:solidFill>
            <a:schemeClr val="bg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sz="4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Итоги</a:t>
            </a:r>
            <a:endParaRPr lang="ru-RU" sz="48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700" y="4581128"/>
            <a:ext cx="4968436" cy="166727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122742"/>
              </p:ext>
            </p:extLst>
          </p:nvPr>
        </p:nvGraphicFramePr>
        <p:xfrm>
          <a:off x="1331640" y="2243176"/>
          <a:ext cx="6596242" cy="3171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10">
                  <a:extLst>
                    <a:ext uri="{9D8B030D-6E8A-4147-A177-3AD203B41FA5}">
                      <a16:colId xmlns:a16="http://schemas.microsoft.com/office/drawing/2014/main" val="2874204023"/>
                    </a:ext>
                  </a:extLst>
                </a:gridCol>
                <a:gridCol w="3336032">
                  <a:extLst>
                    <a:ext uri="{9D8B030D-6E8A-4147-A177-3AD203B41FA5}">
                      <a16:colId xmlns:a16="http://schemas.microsoft.com/office/drawing/2014/main" val="1098666133"/>
                    </a:ext>
                  </a:extLst>
                </a:gridCol>
              </a:tblGrid>
              <a:tr h="75035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Количество жетонов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Оценка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167192"/>
                  </a:ext>
                </a:extLst>
              </a:tr>
              <a:tr h="558373">
                <a:tc>
                  <a:txBody>
                    <a:bodyPr/>
                    <a:lstStyle/>
                    <a:p>
                      <a:pPr algn="ctr"/>
                      <a:r>
                        <a:rPr kumimoji="0" 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30-34 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7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1E5155">
                            <a:lumMod val="40000"/>
                            <a:lumOff val="60000"/>
                          </a:srgbClr>
                        </a:buClr>
                        <a:buSzPct val="80000"/>
                        <a:buFont typeface="Wingdings 3" charset="2"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«5»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4441940"/>
                  </a:ext>
                </a:extLst>
              </a:tr>
              <a:tr h="55104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24-29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«4»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7054"/>
                  </a:ext>
                </a:extLst>
              </a:tr>
              <a:tr h="55104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18-23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«3»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5038183"/>
                  </a:ext>
                </a:extLst>
              </a:tr>
              <a:tr h="76077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Менее 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«2»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36082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074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03648" y="2143116"/>
            <a:ext cx="669674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0" b="1" i="0" u="none" strike="noStrike" kern="1200" cap="none" spc="0" normalizeH="0" baseline="0" noProof="0" dirty="0" smtClean="0">
                <a:ln w="31550" cmpd="sng">
                  <a:gradFill>
                    <a:gsLst>
                      <a:gs pos="25000">
                        <a:srgbClr val="B01513">
                          <a:shade val="25000"/>
                          <a:satMod val="190000"/>
                        </a:srgbClr>
                      </a:gs>
                      <a:gs pos="80000">
                        <a:srgbClr val="B01513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entury Gothic" panose="020B0502020202020204"/>
                <a:ea typeface="+mn-ea"/>
                <a:cs typeface="+mn-cs"/>
              </a:rPr>
              <a:t>Всем удачи!</a:t>
            </a:r>
            <a:endParaRPr kumimoji="0" lang="ru-RU" sz="8000" b="1" i="0" u="none" strike="noStrike" kern="1200" cap="none" spc="0" normalizeH="0" baseline="0" noProof="0" dirty="0">
              <a:ln w="31550" cmpd="sng">
                <a:gradFill>
                  <a:gsLst>
                    <a:gs pos="25000">
                      <a:srgbClr val="B01513">
                        <a:shade val="25000"/>
                        <a:satMod val="190000"/>
                      </a:srgbClr>
                    </a:gs>
                    <a:gs pos="80000">
                      <a:srgbClr val="B01513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11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032066"/>
          </a:xfrm>
        </p:spPr>
        <p:txBody>
          <a:bodyPr/>
          <a:lstStyle/>
          <a:p>
            <a:pPr algn="ctr"/>
            <a:r>
              <a:rPr lang="ru-RU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Источники</a:t>
            </a:r>
            <a:endParaRPr lang="ru-RU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 Программы основного общего образования по физике. 7-9 классы» (В. А. Орлов, О. Ф.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Кабардин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др., М., «Просвещение», 2013 г.).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2.Учебник «Физика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9»,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А.В.Перышкина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Е.М.Гутник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ООО «Дрофа»,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2014г.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    Изображения взяты на сайте    </a:t>
            </a:r>
            <a:r>
              <a:rPr lang="ru-RU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http://yandex.ru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3893571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2434</TotalTime>
  <Words>738</Words>
  <Application>Microsoft Office PowerPoint</Application>
  <PresentationFormat>Экран (4:3)</PresentationFormat>
  <Paragraphs>159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4" baseType="lpstr">
      <vt:lpstr>Arial</vt:lpstr>
      <vt:lpstr>Arial Narrow</vt:lpstr>
      <vt:lpstr>Calibri</vt:lpstr>
      <vt:lpstr>Century Gothic</vt:lpstr>
      <vt:lpstr>Gabriola</vt:lpstr>
      <vt:lpstr>Monotype Corsiva</vt:lpstr>
      <vt:lpstr>Open Sans</vt:lpstr>
      <vt:lpstr>Times New Roman</vt:lpstr>
      <vt:lpstr>Wingdings 3</vt:lpstr>
      <vt:lpstr>Ион</vt:lpstr>
      <vt:lpstr>Учебная игра по теме:  «Кинематика»</vt:lpstr>
      <vt:lpstr>Цель: </vt:lpstr>
      <vt:lpstr>Оборудование и методическое обеспечение</vt:lpstr>
      <vt:lpstr>Правила игры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Итоги</vt:lpstr>
      <vt:lpstr>Презентация PowerPoint</vt:lpstr>
      <vt:lpstr>Источники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Урок-закрепление</dc:title>
  <dc:creator>Deafult User</dc:creator>
  <cp:lastModifiedBy>Пользователь</cp:lastModifiedBy>
  <cp:revision>169</cp:revision>
  <dcterms:created xsi:type="dcterms:W3CDTF">2012-09-28T08:03:32Z</dcterms:created>
  <dcterms:modified xsi:type="dcterms:W3CDTF">2022-02-22T00:57:33Z</dcterms:modified>
</cp:coreProperties>
</file>