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notesMasterIdLst>
    <p:notesMasterId r:id="rId10"/>
  </p:notesMasterIdLst>
  <p:sldSz cx="14630400" cy="8229600"/>
  <p:notesSz cx="8229600" cy="14630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2-1.png"/><Relationship Id="rId3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3-1.png"/><Relationship Id="rId3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4-1.png"/><Relationship Id="rId3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5-1.png"/><Relationship Id="rId3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6-1.png"/><Relationship Id="rId3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7-1.png"/><Relationship Id="rId3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8-1.png"/><Relationship Id="rId3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9-1.png"/><Relationship Id="rId3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6F4F4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image" Target="../media/image-4-3.png"/><Relationship Id="rId4" Type="http://schemas.openxmlformats.org/officeDocument/2006/relationships/image" Target="../media/image-4-4.png"/><Relationship Id="rId5" Type="http://schemas.openxmlformats.org/officeDocument/2006/relationships/slideLayout" Target="../slideLayouts/slideLayout5.xml"/><Relationship Id="rId6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png"/><Relationship Id="rId3" Type="http://schemas.openxmlformats.org/officeDocument/2006/relationships/image" Target="../media/image-5-3.png"/><Relationship Id="rId4" Type="http://schemas.openxmlformats.org/officeDocument/2006/relationships/image" Target="../media/image-5-4.png"/><Relationship Id="rId5" Type="http://schemas.openxmlformats.org/officeDocument/2006/relationships/image" Target="../media/image-5-5.png"/><Relationship Id="rId6" Type="http://schemas.openxmlformats.org/officeDocument/2006/relationships/slideLayout" Target="../slideLayouts/slideLayout6.xml"/><Relationship Id="rId7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8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9.xml"/><Relationship Id="rId3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184083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b="1" spc="-134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Нейросети и воспитатели ДОУ: новые возможности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3941802"/>
            <a:ext cx="7556421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Добро пожаловать на семинар, посвященный возможностям нейросетей в работе с детьми дошкольного возраста. Вместе мы рассмотрим, как эти технологии могут стать ценным инструментом в вашем арсенале.</a:t>
            </a:r>
            <a:endParaRPr lang="en-US" sz="1750" dirty="0"/>
          </a:p>
        </p:txBody>
      </p:sp>
      <p:sp>
        <p:nvSpPr>
          <p:cNvPr id="5" name="Shape 2"/>
          <p:cNvSpPr/>
          <p:nvPr/>
        </p:nvSpPr>
        <p:spPr>
          <a:xfrm>
            <a:off x="793790" y="5665470"/>
            <a:ext cx="362903" cy="362903"/>
          </a:xfrm>
          <a:prstGeom prst="roundRect">
            <a:avLst>
              <a:gd name="adj" fmla="val 25194296"/>
            </a:avLst>
          </a:prstGeom>
          <a:solidFill>
            <a:srgbClr val="E09ED0"/>
          </a:solidFill>
          <a:ln w="7620">
            <a:solidFill>
              <a:srgbClr val="FFFFFF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912376" y="5798106"/>
            <a:ext cx="125730" cy="975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750"/>
              </a:lnSpc>
              <a:buNone/>
            </a:pPr>
            <a:r>
              <a:rPr lang="en-US" sz="750" spc="-36" kern="0" dirty="0">
                <a:solidFill>
                  <a:srgbClr val="3C3838"/>
                </a:solidFill>
                <a:latin typeface="Inter Medium" pitchFamily="34" charset="0"/>
                <a:ea typeface="Inter Medium" pitchFamily="34" charset="-122"/>
                <a:cs typeface="Inter Medium" pitchFamily="34" charset="-120"/>
              </a:rPr>
              <a:t>СЯ</a:t>
            </a:r>
            <a:endParaRPr lang="en-US" sz="750" dirty="0"/>
          </a:p>
        </p:txBody>
      </p:sp>
      <p:sp>
        <p:nvSpPr>
          <p:cNvPr id="7" name="Text 4"/>
          <p:cNvSpPr/>
          <p:nvPr/>
        </p:nvSpPr>
        <p:spPr>
          <a:xfrm>
            <a:off x="1270040" y="5648563"/>
            <a:ext cx="2644378" cy="3968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3100"/>
              </a:lnSpc>
              <a:buNone/>
            </a:pPr>
            <a:r>
              <a:rPr lang="en-US" sz="2200" b="1" spc="-36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по Светлана Ярина</a:t>
            </a:r>
            <a:endParaRPr lang="en-US" sz="2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358509"/>
            <a:ext cx="11760756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b="1" spc="-134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Понимание принципов работы нейросетей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634264"/>
            <a:ext cx="2968466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Что такое нейросеть?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215408"/>
            <a:ext cx="6244709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Нейросеть – это компьютерная система, которая моделирует работу человеческого мозга. Она состоит из множества искусственных нейронов, связанных между собой и способных учиться на основе данных.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7599521" y="3634264"/>
            <a:ext cx="372022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Как нейросети обучаются?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7599521" y="4215408"/>
            <a:ext cx="624470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Обучение нейросети происходит на больших объемах данных. Алгоритмы нейросети "учатся" распознавать закономерности и делать прогнозы.</a:t>
            </a:r>
            <a:endParaRPr lang="en-US" sz="1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715923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b="1" spc="-134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Применение нейросетей для анализа данных в ДОУ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2473643"/>
            <a:ext cx="3664863" cy="3128129"/>
          </a:xfrm>
          <a:prstGeom prst="roundRect">
            <a:avLst>
              <a:gd name="adj" fmla="val 3046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028224" y="2708077"/>
            <a:ext cx="3195995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Анализ поведения детей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028224" y="3552825"/>
            <a:ext cx="3195995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Нейросети могут помочь в оценке прогресса ребенка и выявлении возможных проблем.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4685467" y="2473643"/>
            <a:ext cx="3664863" cy="3128129"/>
          </a:xfrm>
          <a:prstGeom prst="roundRect">
            <a:avLst>
              <a:gd name="adj" fmla="val 3046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919901" y="2708077"/>
            <a:ext cx="3195995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Анализ учебных материалов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4919901" y="3552825"/>
            <a:ext cx="3195995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Нейросети могут создавать индивидуальные учебные планы, учитывая особенности развития каждого ребенка.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793790" y="5828586"/>
            <a:ext cx="7556421" cy="1685092"/>
          </a:xfrm>
          <a:prstGeom prst="roundRect">
            <a:avLst>
              <a:gd name="adj" fmla="val 5654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1028224" y="6063020"/>
            <a:ext cx="671322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spc="-6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Оценка эффективности педагогических методов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1028224" y="6553438"/>
            <a:ext cx="708755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spc="-36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Нейросети могут помочь выбрать наиболее эффективные методы обучения и воспитания.</a:t>
            </a:r>
            <a:endParaRPr lang="en-US" sz="1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14018" y="561142"/>
            <a:ext cx="7715964" cy="12751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5000"/>
              </a:lnSpc>
              <a:buNone/>
            </a:pPr>
            <a:r>
              <a:rPr lang="en-US" sz="4000" b="1" spc="-120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Нейросети в работе с изображениями и видео</a:t>
            </a:r>
            <a:endParaRPr lang="en-US" sz="400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018" y="2142292"/>
            <a:ext cx="509945" cy="509945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14018" y="2856190"/>
            <a:ext cx="2550081" cy="3187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500"/>
              </a:lnSpc>
              <a:buNone/>
            </a:pPr>
            <a:r>
              <a:rPr lang="en-US" sz="2000" b="1" spc="-60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Распознавание лиц</a:t>
            </a:r>
            <a:endParaRPr lang="en-US" sz="2000" dirty="0"/>
          </a:p>
        </p:txBody>
      </p:sp>
      <p:sp>
        <p:nvSpPr>
          <p:cNvPr id="6" name="Text 2"/>
          <p:cNvSpPr/>
          <p:nvPr/>
        </p:nvSpPr>
        <p:spPr>
          <a:xfrm>
            <a:off x="714018" y="3297317"/>
            <a:ext cx="3704987" cy="13058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550"/>
              </a:lnSpc>
              <a:buNone/>
            </a:pPr>
            <a:r>
              <a:rPr lang="en-US" sz="1600" spc="-32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Нейросети могут распознавать лица детей на фотографиях и видео, что помогает в организации учебных групп.</a:t>
            </a:r>
            <a:endParaRPr lang="en-US" sz="160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995" y="2142292"/>
            <a:ext cx="509945" cy="509945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4724995" y="2856190"/>
            <a:ext cx="3034903" cy="3187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500"/>
              </a:lnSpc>
              <a:buNone/>
            </a:pPr>
            <a:r>
              <a:rPr lang="en-US" sz="2000" b="1" spc="-60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Анализ поведения детей</a:t>
            </a:r>
            <a:endParaRPr lang="en-US" sz="2000" dirty="0"/>
          </a:p>
        </p:txBody>
      </p:sp>
      <p:sp>
        <p:nvSpPr>
          <p:cNvPr id="9" name="Text 4"/>
          <p:cNvSpPr/>
          <p:nvPr/>
        </p:nvSpPr>
        <p:spPr>
          <a:xfrm>
            <a:off x="4724995" y="3297317"/>
            <a:ext cx="3704987" cy="130587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550"/>
              </a:lnSpc>
              <a:buNone/>
            </a:pPr>
            <a:r>
              <a:rPr lang="en-US" sz="1600" spc="-32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Нейросети могут анализировать видеозаписи и выявлять потенциальные проблемы в поведении детей.</a:t>
            </a:r>
            <a:endParaRPr lang="en-US" sz="1600" dirty="0"/>
          </a:p>
        </p:txBody>
      </p:sp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018" y="5215176"/>
            <a:ext cx="509945" cy="509945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14018" y="5929074"/>
            <a:ext cx="3704987" cy="6374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500"/>
              </a:lnSpc>
              <a:buNone/>
            </a:pPr>
            <a:r>
              <a:rPr lang="en-US" sz="2000" b="1" spc="-60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Оценка творческих способностей</a:t>
            </a:r>
            <a:endParaRPr lang="en-US" sz="2000" dirty="0"/>
          </a:p>
        </p:txBody>
      </p:sp>
      <p:sp>
        <p:nvSpPr>
          <p:cNvPr id="12" name="Text 6"/>
          <p:cNvSpPr/>
          <p:nvPr/>
        </p:nvSpPr>
        <p:spPr>
          <a:xfrm>
            <a:off x="714018" y="6688931"/>
            <a:ext cx="3704987" cy="9794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550"/>
              </a:lnSpc>
              <a:buNone/>
            </a:pPr>
            <a:r>
              <a:rPr lang="en-US" sz="1600" spc="-32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Нейросети могут анализировать рисунки детей, чтобы определить уровень их развития и потенциал.</a:t>
            </a:r>
            <a:endParaRPr lang="en-US" sz="1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58760" y="1076682"/>
            <a:ext cx="13512879" cy="99798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3900"/>
              </a:lnSpc>
              <a:buNone/>
            </a:pPr>
            <a:r>
              <a:rPr lang="en-US" sz="3100" b="1" spc="-94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Создание интеллектуальных систем для организации воспитательного процесса</a:t>
            </a:r>
            <a:endParaRPr lang="en-US" sz="31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68028" y="2393990"/>
            <a:ext cx="1337667" cy="91987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896797" y="2808208"/>
            <a:ext cx="80129" cy="3192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500"/>
              </a:lnSpc>
              <a:buNone/>
            </a:pPr>
            <a:r>
              <a:rPr lang="en-US" sz="1550" b="1" spc="-4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1</a:t>
            </a:r>
            <a:endParaRPr lang="en-US" sz="1550" dirty="0"/>
          </a:p>
        </p:txBody>
      </p:sp>
      <p:sp>
        <p:nvSpPr>
          <p:cNvPr id="5" name="Text 2"/>
          <p:cNvSpPr/>
          <p:nvPr/>
        </p:nvSpPr>
        <p:spPr>
          <a:xfrm>
            <a:off x="4765358" y="2553652"/>
            <a:ext cx="2584013" cy="2494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1950"/>
              </a:lnSpc>
              <a:buNone/>
            </a:pPr>
            <a:r>
              <a:rPr lang="en-US" sz="1550" b="1" spc="-4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Персонализация обучения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4765358" y="2898815"/>
            <a:ext cx="5745956" cy="2553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000"/>
              </a:lnSpc>
              <a:buNone/>
            </a:pPr>
            <a:r>
              <a:rPr lang="en-US" sz="1250" spc="-25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Каждый ребенок получает индивидуальные задания и учебные материалы.</a:t>
            </a:r>
            <a:endParaRPr lang="en-US" sz="1250" dirty="0"/>
          </a:p>
        </p:txBody>
      </p:sp>
      <p:sp>
        <p:nvSpPr>
          <p:cNvPr id="7" name="Shape 4"/>
          <p:cNvSpPr/>
          <p:nvPr/>
        </p:nvSpPr>
        <p:spPr>
          <a:xfrm>
            <a:off x="4645581" y="3324225"/>
            <a:ext cx="9386173" cy="11430"/>
          </a:xfrm>
          <a:prstGeom prst="roundRect">
            <a:avLst>
              <a:gd name="adj" fmla="val 586746"/>
            </a:avLst>
          </a:prstGeom>
          <a:solidFill>
            <a:srgbClr val="C0C1D7"/>
          </a:solidFill>
          <a:ln/>
        </p:spPr>
      </p:sp>
      <p:pic>
        <p:nvPicPr>
          <p:cNvPr id="8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9134" y="3353753"/>
            <a:ext cx="2675453" cy="919877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3876913" y="3654028"/>
            <a:ext cx="119777" cy="3192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500"/>
              </a:lnSpc>
              <a:buNone/>
            </a:pPr>
            <a:r>
              <a:rPr lang="en-US" sz="1550" b="1" spc="-4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2</a:t>
            </a:r>
            <a:endParaRPr lang="en-US" sz="1550" dirty="0"/>
          </a:p>
        </p:txBody>
      </p:sp>
      <p:sp>
        <p:nvSpPr>
          <p:cNvPr id="10" name="Text 6"/>
          <p:cNvSpPr/>
          <p:nvPr/>
        </p:nvSpPr>
        <p:spPr>
          <a:xfrm>
            <a:off x="5434251" y="3513415"/>
            <a:ext cx="2628781" cy="2494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1950"/>
              </a:lnSpc>
              <a:buNone/>
            </a:pPr>
            <a:r>
              <a:rPr lang="en-US" sz="1550" b="1" spc="-4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Адаптация к потребностям</a:t>
            </a:r>
            <a:endParaRPr lang="en-US" sz="1550" dirty="0"/>
          </a:p>
        </p:txBody>
      </p:sp>
      <p:sp>
        <p:nvSpPr>
          <p:cNvPr id="11" name="Text 7"/>
          <p:cNvSpPr/>
          <p:nvPr/>
        </p:nvSpPr>
        <p:spPr>
          <a:xfrm>
            <a:off x="5434251" y="3858578"/>
            <a:ext cx="4108132" cy="2553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000"/>
              </a:lnSpc>
              <a:buNone/>
            </a:pPr>
            <a:r>
              <a:rPr lang="en-US" sz="1250" spc="-25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Нейросети учитывают особенности каждого ребенка.</a:t>
            </a:r>
            <a:endParaRPr lang="en-US" sz="1250" dirty="0"/>
          </a:p>
        </p:txBody>
      </p:sp>
      <p:sp>
        <p:nvSpPr>
          <p:cNvPr id="12" name="Shape 8"/>
          <p:cNvSpPr/>
          <p:nvPr/>
        </p:nvSpPr>
        <p:spPr>
          <a:xfrm>
            <a:off x="5314474" y="4283988"/>
            <a:ext cx="8717280" cy="11430"/>
          </a:xfrm>
          <a:prstGeom prst="roundRect">
            <a:avLst>
              <a:gd name="adj" fmla="val 586746"/>
            </a:avLst>
          </a:prstGeom>
          <a:solidFill>
            <a:srgbClr val="C0C1D7"/>
          </a:solidFill>
          <a:ln/>
        </p:spPr>
      </p:sp>
      <p:pic>
        <p:nvPicPr>
          <p:cNvPr id="13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0241" y="4313515"/>
            <a:ext cx="4013240" cy="919877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3875365" y="4613791"/>
            <a:ext cx="122873" cy="3192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500"/>
              </a:lnSpc>
              <a:buNone/>
            </a:pPr>
            <a:r>
              <a:rPr lang="en-US" sz="1550" b="1" spc="-4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3</a:t>
            </a:r>
            <a:endParaRPr lang="en-US" sz="1550" dirty="0"/>
          </a:p>
        </p:txBody>
      </p:sp>
      <p:sp>
        <p:nvSpPr>
          <p:cNvPr id="15" name="Text 10"/>
          <p:cNvSpPr/>
          <p:nvPr/>
        </p:nvSpPr>
        <p:spPr>
          <a:xfrm>
            <a:off x="6103144" y="4473178"/>
            <a:ext cx="3090505" cy="2494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1950"/>
              </a:lnSpc>
              <a:buNone/>
            </a:pPr>
            <a:r>
              <a:rPr lang="en-US" sz="1550" b="1" spc="-4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Автоматизация рутинных задач</a:t>
            </a:r>
            <a:endParaRPr lang="en-US" sz="1550" dirty="0"/>
          </a:p>
        </p:txBody>
      </p:sp>
      <p:sp>
        <p:nvSpPr>
          <p:cNvPr id="16" name="Text 11"/>
          <p:cNvSpPr/>
          <p:nvPr/>
        </p:nvSpPr>
        <p:spPr>
          <a:xfrm>
            <a:off x="6103144" y="4818340"/>
            <a:ext cx="6999089" cy="2553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000"/>
              </a:lnSpc>
              <a:buNone/>
            </a:pPr>
            <a:r>
              <a:rPr lang="en-US" sz="1250" spc="-25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Нейросети могут помочь с составлением расписания, отслеживанием посещаемости и т.д.</a:t>
            </a:r>
            <a:endParaRPr lang="en-US" sz="1250" dirty="0"/>
          </a:p>
        </p:txBody>
      </p:sp>
      <p:sp>
        <p:nvSpPr>
          <p:cNvPr id="17" name="Shape 12"/>
          <p:cNvSpPr/>
          <p:nvPr/>
        </p:nvSpPr>
        <p:spPr>
          <a:xfrm>
            <a:off x="5983367" y="5243751"/>
            <a:ext cx="8048387" cy="11430"/>
          </a:xfrm>
          <a:prstGeom prst="roundRect">
            <a:avLst>
              <a:gd name="adj" fmla="val 586746"/>
            </a:avLst>
          </a:prstGeom>
          <a:solidFill>
            <a:srgbClr val="C0C1D7"/>
          </a:solidFill>
          <a:ln/>
        </p:spPr>
      </p:sp>
      <p:pic>
        <p:nvPicPr>
          <p:cNvPr id="18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1348" y="5273278"/>
            <a:ext cx="5351026" cy="919877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3872270" y="5573554"/>
            <a:ext cx="129064" cy="3192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500"/>
              </a:lnSpc>
              <a:buNone/>
            </a:pPr>
            <a:r>
              <a:rPr lang="en-US" sz="1550" b="1" spc="-4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4</a:t>
            </a:r>
            <a:endParaRPr lang="en-US" sz="1550" dirty="0"/>
          </a:p>
        </p:txBody>
      </p:sp>
      <p:sp>
        <p:nvSpPr>
          <p:cNvPr id="20" name="Text 14"/>
          <p:cNvSpPr/>
          <p:nvPr/>
        </p:nvSpPr>
        <p:spPr>
          <a:xfrm>
            <a:off x="6772037" y="5432941"/>
            <a:ext cx="2445306" cy="2494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1950"/>
              </a:lnSpc>
              <a:buNone/>
            </a:pPr>
            <a:r>
              <a:rPr lang="en-US" sz="1550" b="1" spc="-4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Интерактивное обучение</a:t>
            </a:r>
            <a:endParaRPr lang="en-US" sz="1550" dirty="0"/>
          </a:p>
        </p:txBody>
      </p:sp>
      <p:sp>
        <p:nvSpPr>
          <p:cNvPr id="21" name="Text 15"/>
          <p:cNvSpPr/>
          <p:nvPr/>
        </p:nvSpPr>
        <p:spPr>
          <a:xfrm>
            <a:off x="6772037" y="5778103"/>
            <a:ext cx="5182553" cy="2553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000"/>
              </a:lnSpc>
              <a:buNone/>
            </a:pPr>
            <a:r>
              <a:rPr lang="en-US" sz="1250" spc="-25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Игры, виртуальная реальность и другие интерактивные технологии.</a:t>
            </a:r>
            <a:endParaRPr lang="en-US" sz="1250" dirty="0"/>
          </a:p>
        </p:txBody>
      </p:sp>
      <p:sp>
        <p:nvSpPr>
          <p:cNvPr id="22" name="Shape 16"/>
          <p:cNvSpPr/>
          <p:nvPr/>
        </p:nvSpPr>
        <p:spPr>
          <a:xfrm>
            <a:off x="6652260" y="6203513"/>
            <a:ext cx="7379494" cy="11430"/>
          </a:xfrm>
          <a:prstGeom prst="roundRect">
            <a:avLst>
              <a:gd name="adj" fmla="val 586746"/>
            </a:avLst>
          </a:prstGeom>
          <a:solidFill>
            <a:srgbClr val="C0C1D7"/>
          </a:solidFill>
          <a:ln/>
        </p:spPr>
      </p:sp>
      <p:pic>
        <p:nvPicPr>
          <p:cNvPr id="23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455" y="6233041"/>
            <a:ext cx="6688812" cy="919877"/>
          </a:xfrm>
          <a:prstGeom prst="rect">
            <a:avLst/>
          </a:prstGeom>
        </p:spPr>
      </p:pic>
      <p:sp>
        <p:nvSpPr>
          <p:cNvPr id="24" name="Text 17"/>
          <p:cNvSpPr/>
          <p:nvPr/>
        </p:nvSpPr>
        <p:spPr>
          <a:xfrm>
            <a:off x="3877627" y="6533317"/>
            <a:ext cx="118229" cy="3192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500"/>
              </a:lnSpc>
              <a:buNone/>
            </a:pPr>
            <a:r>
              <a:rPr lang="en-US" sz="1550" b="1" spc="-4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5</a:t>
            </a:r>
            <a:endParaRPr lang="en-US" sz="1550" dirty="0"/>
          </a:p>
        </p:txBody>
      </p:sp>
      <p:sp>
        <p:nvSpPr>
          <p:cNvPr id="25" name="Text 18"/>
          <p:cNvSpPr/>
          <p:nvPr/>
        </p:nvSpPr>
        <p:spPr>
          <a:xfrm>
            <a:off x="7440930" y="6392704"/>
            <a:ext cx="2906792" cy="2494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1950"/>
              </a:lnSpc>
              <a:buNone/>
            </a:pPr>
            <a:r>
              <a:rPr lang="en-US" sz="1550" b="1" spc="-47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Интеллектуальная среда ДОУ</a:t>
            </a:r>
            <a:endParaRPr lang="en-US" sz="1550" dirty="0"/>
          </a:p>
        </p:txBody>
      </p:sp>
      <p:sp>
        <p:nvSpPr>
          <p:cNvPr id="26" name="Text 19"/>
          <p:cNvSpPr/>
          <p:nvPr/>
        </p:nvSpPr>
        <p:spPr>
          <a:xfrm>
            <a:off x="7440930" y="6737866"/>
            <a:ext cx="5065395" cy="25538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000"/>
              </a:lnSpc>
              <a:buNone/>
            </a:pPr>
            <a:r>
              <a:rPr lang="en-US" sz="1250" spc="-25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Нейросети создают естественную и эффективную учебную среду.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50689" y="589836"/>
            <a:ext cx="11600974" cy="6703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250"/>
              </a:lnSpc>
              <a:buNone/>
            </a:pPr>
            <a:r>
              <a:rPr lang="en-US" sz="4200" b="1" spc="-127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Делегирование рутинных задач нейросетям</a:t>
            </a:r>
            <a:endParaRPr lang="en-US" sz="4200" dirty="0"/>
          </a:p>
        </p:txBody>
      </p:sp>
      <p:sp>
        <p:nvSpPr>
          <p:cNvPr id="3" name="Shape 1"/>
          <p:cNvSpPr/>
          <p:nvPr/>
        </p:nvSpPr>
        <p:spPr>
          <a:xfrm>
            <a:off x="750689" y="1689140"/>
            <a:ext cx="1641038" cy="1235988"/>
          </a:xfrm>
          <a:prstGeom prst="roundRect">
            <a:avLst>
              <a:gd name="adj" fmla="val 7289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972741" y="2092643"/>
            <a:ext cx="107513" cy="4289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3350"/>
              </a:lnSpc>
              <a:buNone/>
            </a:pPr>
            <a:r>
              <a:rPr lang="en-US" sz="2100" b="1" spc="-63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1</a:t>
            </a:r>
            <a:endParaRPr lang="en-US" sz="2100" dirty="0"/>
          </a:p>
        </p:txBody>
      </p:sp>
      <p:sp>
        <p:nvSpPr>
          <p:cNvPr id="5" name="Text 3"/>
          <p:cNvSpPr/>
          <p:nvPr/>
        </p:nvSpPr>
        <p:spPr>
          <a:xfrm>
            <a:off x="2606159" y="1903571"/>
            <a:ext cx="4056221" cy="3351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600"/>
              </a:lnSpc>
              <a:buNone/>
            </a:pPr>
            <a:r>
              <a:rPr lang="en-US" sz="2100" b="1" spc="-63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Создание учебных материалов</a:t>
            </a:r>
            <a:endParaRPr lang="en-US" sz="2100" dirty="0"/>
          </a:p>
        </p:txBody>
      </p:sp>
      <p:sp>
        <p:nvSpPr>
          <p:cNvPr id="6" name="Text 4"/>
          <p:cNvSpPr/>
          <p:nvPr/>
        </p:nvSpPr>
        <p:spPr>
          <a:xfrm>
            <a:off x="2606159" y="2367439"/>
            <a:ext cx="9328904" cy="3432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00"/>
              </a:lnSpc>
              <a:buNone/>
            </a:pPr>
            <a:r>
              <a:rPr lang="en-US" sz="1650" spc="-34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Нейросети могут помочь в создании презентаций, карточек и других учебных материалов.</a:t>
            </a:r>
            <a:endParaRPr lang="en-US" sz="1650" dirty="0"/>
          </a:p>
        </p:txBody>
      </p:sp>
      <p:sp>
        <p:nvSpPr>
          <p:cNvPr id="7" name="Shape 5"/>
          <p:cNvSpPr/>
          <p:nvPr/>
        </p:nvSpPr>
        <p:spPr>
          <a:xfrm>
            <a:off x="2498884" y="2909888"/>
            <a:ext cx="11273671" cy="15240"/>
          </a:xfrm>
          <a:prstGeom prst="roundRect">
            <a:avLst>
              <a:gd name="adj" fmla="val 591178"/>
            </a:avLst>
          </a:prstGeom>
          <a:solidFill>
            <a:srgbClr val="C0C1D7"/>
          </a:solidFill>
          <a:ln/>
        </p:spPr>
      </p:sp>
      <p:sp>
        <p:nvSpPr>
          <p:cNvPr id="8" name="Shape 6"/>
          <p:cNvSpPr/>
          <p:nvPr/>
        </p:nvSpPr>
        <p:spPr>
          <a:xfrm>
            <a:off x="750689" y="3032284"/>
            <a:ext cx="3282196" cy="1579245"/>
          </a:xfrm>
          <a:prstGeom prst="roundRect">
            <a:avLst>
              <a:gd name="adj" fmla="val 5705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972741" y="3607356"/>
            <a:ext cx="160853" cy="4289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3350"/>
              </a:lnSpc>
              <a:buNone/>
            </a:pPr>
            <a:r>
              <a:rPr lang="en-US" sz="2100" b="1" spc="-63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2</a:t>
            </a:r>
            <a:endParaRPr lang="en-US" sz="2100" dirty="0"/>
          </a:p>
        </p:txBody>
      </p:sp>
      <p:sp>
        <p:nvSpPr>
          <p:cNvPr id="10" name="Text 8"/>
          <p:cNvSpPr/>
          <p:nvPr/>
        </p:nvSpPr>
        <p:spPr>
          <a:xfrm>
            <a:off x="4247317" y="3246715"/>
            <a:ext cx="3810714" cy="3351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600"/>
              </a:lnSpc>
              <a:buNone/>
            </a:pPr>
            <a:r>
              <a:rPr lang="en-US" sz="2100" b="1" spc="-63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Проверка домашних заданий</a:t>
            </a:r>
            <a:endParaRPr lang="en-US" sz="2100" dirty="0"/>
          </a:p>
        </p:txBody>
      </p:sp>
      <p:sp>
        <p:nvSpPr>
          <p:cNvPr id="11" name="Text 9"/>
          <p:cNvSpPr/>
          <p:nvPr/>
        </p:nvSpPr>
        <p:spPr>
          <a:xfrm>
            <a:off x="4247317" y="3710583"/>
            <a:ext cx="9417963" cy="6865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00"/>
              </a:lnSpc>
              <a:buNone/>
            </a:pPr>
            <a:r>
              <a:rPr lang="en-US" sz="1650" spc="-34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Нейросети могут автоматизировать проверку домашних заданий, освобождая время учителей.</a:t>
            </a:r>
            <a:endParaRPr lang="en-US" sz="1650" dirty="0"/>
          </a:p>
        </p:txBody>
      </p:sp>
      <p:sp>
        <p:nvSpPr>
          <p:cNvPr id="12" name="Shape 10"/>
          <p:cNvSpPr/>
          <p:nvPr/>
        </p:nvSpPr>
        <p:spPr>
          <a:xfrm>
            <a:off x="4140041" y="4596289"/>
            <a:ext cx="9632513" cy="15240"/>
          </a:xfrm>
          <a:prstGeom prst="roundRect">
            <a:avLst>
              <a:gd name="adj" fmla="val 591178"/>
            </a:avLst>
          </a:prstGeom>
          <a:solidFill>
            <a:srgbClr val="C0C1D7"/>
          </a:solidFill>
          <a:ln/>
        </p:spPr>
      </p:sp>
      <p:sp>
        <p:nvSpPr>
          <p:cNvPr id="13" name="Shape 11"/>
          <p:cNvSpPr/>
          <p:nvPr/>
        </p:nvSpPr>
        <p:spPr>
          <a:xfrm>
            <a:off x="750689" y="4718685"/>
            <a:ext cx="4923353" cy="1579245"/>
          </a:xfrm>
          <a:prstGeom prst="roundRect">
            <a:avLst>
              <a:gd name="adj" fmla="val 5705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972741" y="5293757"/>
            <a:ext cx="165021" cy="4289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3350"/>
              </a:lnSpc>
              <a:buNone/>
            </a:pPr>
            <a:r>
              <a:rPr lang="en-US" sz="2100" b="1" spc="-63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3</a:t>
            </a:r>
            <a:endParaRPr lang="en-US" sz="2100" dirty="0"/>
          </a:p>
        </p:txBody>
      </p:sp>
      <p:sp>
        <p:nvSpPr>
          <p:cNvPr id="15" name="Text 13"/>
          <p:cNvSpPr/>
          <p:nvPr/>
        </p:nvSpPr>
        <p:spPr>
          <a:xfrm>
            <a:off x="5888474" y="4933117"/>
            <a:ext cx="2681407" cy="3351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600"/>
              </a:lnSpc>
              <a:buNone/>
            </a:pPr>
            <a:r>
              <a:rPr lang="en-US" sz="2100" b="1" spc="-63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Анализ данных</a:t>
            </a:r>
            <a:endParaRPr lang="en-US" sz="2100" dirty="0"/>
          </a:p>
        </p:txBody>
      </p:sp>
      <p:sp>
        <p:nvSpPr>
          <p:cNvPr id="16" name="Text 14"/>
          <p:cNvSpPr/>
          <p:nvPr/>
        </p:nvSpPr>
        <p:spPr>
          <a:xfrm>
            <a:off x="5888474" y="5396984"/>
            <a:ext cx="7776805" cy="6865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00"/>
              </a:lnSpc>
              <a:buNone/>
            </a:pPr>
            <a:r>
              <a:rPr lang="en-US" sz="1650" spc="-34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Нейросети могут анализировать данные о посещаемости, успеваемости и т.д.</a:t>
            </a:r>
            <a:endParaRPr lang="en-US" sz="1650" dirty="0"/>
          </a:p>
        </p:txBody>
      </p:sp>
      <p:sp>
        <p:nvSpPr>
          <p:cNvPr id="17" name="Shape 15"/>
          <p:cNvSpPr/>
          <p:nvPr/>
        </p:nvSpPr>
        <p:spPr>
          <a:xfrm>
            <a:off x="5781199" y="6282690"/>
            <a:ext cx="7991356" cy="15240"/>
          </a:xfrm>
          <a:prstGeom prst="roundRect">
            <a:avLst>
              <a:gd name="adj" fmla="val 591178"/>
            </a:avLst>
          </a:prstGeom>
          <a:solidFill>
            <a:srgbClr val="C0C1D7"/>
          </a:solidFill>
          <a:ln/>
        </p:spPr>
      </p:sp>
      <p:sp>
        <p:nvSpPr>
          <p:cNvPr id="18" name="Shape 16"/>
          <p:cNvSpPr/>
          <p:nvPr/>
        </p:nvSpPr>
        <p:spPr>
          <a:xfrm>
            <a:off x="750689" y="6405086"/>
            <a:ext cx="6564511" cy="1235988"/>
          </a:xfrm>
          <a:prstGeom prst="roundRect">
            <a:avLst>
              <a:gd name="adj" fmla="val 7289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972741" y="6808589"/>
            <a:ext cx="173236" cy="4289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3350"/>
              </a:lnSpc>
              <a:buNone/>
            </a:pPr>
            <a:r>
              <a:rPr lang="en-US" sz="2100" b="1" spc="-63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4</a:t>
            </a:r>
            <a:endParaRPr lang="en-US" sz="2100" dirty="0"/>
          </a:p>
        </p:txBody>
      </p:sp>
      <p:sp>
        <p:nvSpPr>
          <p:cNvPr id="20" name="Text 18"/>
          <p:cNvSpPr/>
          <p:nvPr/>
        </p:nvSpPr>
        <p:spPr>
          <a:xfrm>
            <a:off x="7529632" y="6619518"/>
            <a:ext cx="2681407" cy="3351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600"/>
              </a:lnSpc>
              <a:buNone/>
            </a:pPr>
            <a:r>
              <a:rPr lang="en-US" sz="2100" b="1" spc="-63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Перевод текстов</a:t>
            </a:r>
            <a:endParaRPr lang="en-US" sz="2100" dirty="0"/>
          </a:p>
        </p:txBody>
      </p:sp>
      <p:sp>
        <p:nvSpPr>
          <p:cNvPr id="21" name="Text 19"/>
          <p:cNvSpPr/>
          <p:nvPr/>
        </p:nvSpPr>
        <p:spPr>
          <a:xfrm>
            <a:off x="7529632" y="7083385"/>
            <a:ext cx="5566529" cy="3432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00"/>
              </a:lnSpc>
              <a:buNone/>
            </a:pPr>
            <a:r>
              <a:rPr lang="en-US" sz="1650" spc="-34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Нейросети могут переводить тексты на разные языки.</a:t>
            </a:r>
            <a:endParaRPr lang="en-US" sz="16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84384" y="617696"/>
            <a:ext cx="7575233" cy="210097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5500"/>
              </a:lnSpc>
              <a:buNone/>
            </a:pPr>
            <a:r>
              <a:rPr lang="en-US" sz="4400" b="1" spc="-132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Этические аспекты использования нейросетей в ДОУ</a:t>
            </a:r>
            <a:endParaRPr lang="en-US" sz="4400" dirty="0"/>
          </a:p>
        </p:txBody>
      </p:sp>
      <p:sp>
        <p:nvSpPr>
          <p:cNvPr id="4" name="Shape 1"/>
          <p:cNvSpPr/>
          <p:nvPr/>
        </p:nvSpPr>
        <p:spPr>
          <a:xfrm>
            <a:off x="784384" y="3306842"/>
            <a:ext cx="392192" cy="392192"/>
          </a:xfrm>
          <a:prstGeom prst="roundRect">
            <a:avLst>
              <a:gd name="adj" fmla="val 24002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400651" y="3306842"/>
            <a:ext cx="3059311" cy="7003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spc="-66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Конфиденциальность данных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400651" y="4141589"/>
            <a:ext cx="3059311" cy="179248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00"/>
              </a:lnSpc>
              <a:buNone/>
            </a:pPr>
            <a:r>
              <a:rPr lang="en-US" sz="1750" spc="-35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Важно обеспечить безопасность и конфиденциальность персональных данных детей.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4684038" y="3306842"/>
            <a:ext cx="392192" cy="392192"/>
          </a:xfrm>
          <a:prstGeom prst="roundRect">
            <a:avLst>
              <a:gd name="adj" fmla="val 24002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5300305" y="3306842"/>
            <a:ext cx="3059311" cy="7003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spc="-66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Доступность технологий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300305" y="4141589"/>
            <a:ext cx="3059311" cy="14339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00"/>
              </a:lnSpc>
              <a:buNone/>
            </a:pPr>
            <a:r>
              <a:rPr lang="en-US" sz="1750" spc="-35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Необходимо обеспечить доступность нейросетей для всех воспитателей и детей.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784384" y="6410206"/>
            <a:ext cx="392192" cy="392192"/>
          </a:xfrm>
          <a:prstGeom prst="roundRect">
            <a:avLst>
              <a:gd name="adj" fmla="val 24002"/>
            </a:avLst>
          </a:prstGeom>
          <a:solidFill>
            <a:srgbClr val="DADBF1"/>
          </a:solidFill>
          <a:ln w="7620">
            <a:solidFill>
              <a:srgbClr val="C0C1D7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1400651" y="6410206"/>
            <a:ext cx="4802624" cy="3501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b="1" spc="-66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Ответственность за использование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1400651" y="6894790"/>
            <a:ext cx="6958965" cy="7169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00"/>
              </a:lnSpc>
              <a:buNone/>
            </a:pPr>
            <a:r>
              <a:rPr lang="en-US" sz="1750" spc="-35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Важно установить ясные правила и ответственность за использование нейросетей в ДОУ.</a:t>
            </a:r>
            <a:endParaRPr lang="en-US" sz="17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77915" y="680204"/>
            <a:ext cx="7760970" cy="12349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4850"/>
              </a:lnSpc>
              <a:buNone/>
            </a:pPr>
            <a:r>
              <a:rPr lang="en-US" sz="3850" b="1" spc="-117" kern="0" dirty="0">
                <a:solidFill>
                  <a:srgbClr val="000000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Перспективы развития и внедрения нейросетей в ДОУ</a:t>
            </a:r>
            <a:endParaRPr lang="en-US" sz="3850" dirty="0"/>
          </a:p>
        </p:txBody>
      </p:sp>
      <p:sp>
        <p:nvSpPr>
          <p:cNvPr id="4" name="Text 1"/>
          <p:cNvSpPr/>
          <p:nvPr/>
        </p:nvSpPr>
        <p:spPr>
          <a:xfrm>
            <a:off x="6177915" y="2310170"/>
            <a:ext cx="3732252" cy="6519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5100"/>
              </a:lnSpc>
              <a:buNone/>
            </a:pPr>
            <a:r>
              <a:rPr lang="en-US" sz="5100" b="1" spc="-154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1</a:t>
            </a:r>
            <a:endParaRPr lang="en-US" sz="5100" dirty="0"/>
          </a:p>
        </p:txBody>
      </p:sp>
      <p:sp>
        <p:nvSpPr>
          <p:cNvPr id="5" name="Text 2"/>
          <p:cNvSpPr/>
          <p:nvPr/>
        </p:nvSpPr>
        <p:spPr>
          <a:xfrm>
            <a:off x="6809184" y="3208973"/>
            <a:ext cx="2469713" cy="3086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400"/>
              </a:lnSpc>
              <a:buNone/>
            </a:pPr>
            <a:r>
              <a:rPr lang="en-US" sz="1900" b="1" spc="-58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Индивидуализация</a:t>
            </a:r>
            <a:endParaRPr lang="en-US" sz="1900" dirty="0"/>
          </a:p>
        </p:txBody>
      </p:sp>
      <p:sp>
        <p:nvSpPr>
          <p:cNvPr id="6" name="Text 3"/>
          <p:cNvSpPr/>
          <p:nvPr/>
        </p:nvSpPr>
        <p:spPr>
          <a:xfrm>
            <a:off x="6177915" y="3636050"/>
            <a:ext cx="3732252" cy="9479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ts val="2450"/>
              </a:lnSpc>
              <a:buNone/>
            </a:pPr>
            <a:r>
              <a:rPr lang="en-US" sz="1550" spc="-31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Нейросети будут помогать в создании индивидуальных учебных планов для каждого ребенка.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10206514" y="2310170"/>
            <a:ext cx="3732371" cy="6519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5100"/>
              </a:lnSpc>
              <a:buNone/>
            </a:pPr>
            <a:r>
              <a:rPr lang="en-US" sz="5100" b="1" spc="-154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2</a:t>
            </a:r>
            <a:endParaRPr lang="en-US" sz="5100" dirty="0"/>
          </a:p>
        </p:txBody>
      </p:sp>
      <p:sp>
        <p:nvSpPr>
          <p:cNvPr id="8" name="Text 5"/>
          <p:cNvSpPr/>
          <p:nvPr/>
        </p:nvSpPr>
        <p:spPr>
          <a:xfrm>
            <a:off x="10837783" y="3208973"/>
            <a:ext cx="2469713" cy="3086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400"/>
              </a:lnSpc>
              <a:buNone/>
            </a:pPr>
            <a:r>
              <a:rPr lang="en-US" sz="1900" b="1" spc="-58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Интерактивность</a:t>
            </a:r>
            <a:endParaRPr lang="en-US" sz="1900" dirty="0"/>
          </a:p>
        </p:txBody>
      </p:sp>
      <p:sp>
        <p:nvSpPr>
          <p:cNvPr id="9" name="Text 6"/>
          <p:cNvSpPr/>
          <p:nvPr/>
        </p:nvSpPr>
        <p:spPr>
          <a:xfrm>
            <a:off x="10206514" y="3636050"/>
            <a:ext cx="3732371" cy="9479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ts val="2450"/>
              </a:lnSpc>
              <a:buNone/>
            </a:pPr>
            <a:r>
              <a:rPr lang="en-US" sz="1550" spc="-31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Нейросети будут создавать более интерактивные и интересные учебные программы.</a:t>
            </a:r>
            <a:endParaRPr lang="en-US" sz="1550" dirty="0"/>
          </a:p>
        </p:txBody>
      </p:sp>
      <p:sp>
        <p:nvSpPr>
          <p:cNvPr id="10" name="Text 7"/>
          <p:cNvSpPr/>
          <p:nvPr/>
        </p:nvSpPr>
        <p:spPr>
          <a:xfrm>
            <a:off x="6177915" y="5275421"/>
            <a:ext cx="3732252" cy="6519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5100"/>
              </a:lnSpc>
              <a:buNone/>
            </a:pPr>
            <a:r>
              <a:rPr lang="en-US" sz="5100" b="1" spc="-154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3</a:t>
            </a:r>
            <a:endParaRPr lang="en-US" sz="5100" dirty="0"/>
          </a:p>
        </p:txBody>
      </p:sp>
      <p:sp>
        <p:nvSpPr>
          <p:cNvPr id="11" name="Text 8"/>
          <p:cNvSpPr/>
          <p:nvPr/>
        </p:nvSpPr>
        <p:spPr>
          <a:xfrm>
            <a:off x="6809184" y="6174224"/>
            <a:ext cx="2469713" cy="3086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400"/>
              </a:lnSpc>
              <a:buNone/>
            </a:pPr>
            <a:r>
              <a:rPr lang="en-US" sz="1900" b="1" spc="-58" kern="0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Профессионализм</a:t>
            </a:r>
            <a:endParaRPr lang="en-US" sz="1900" dirty="0"/>
          </a:p>
        </p:txBody>
      </p:sp>
      <p:sp>
        <p:nvSpPr>
          <p:cNvPr id="12" name="Text 9"/>
          <p:cNvSpPr/>
          <p:nvPr/>
        </p:nvSpPr>
        <p:spPr>
          <a:xfrm>
            <a:off x="6177915" y="6601301"/>
            <a:ext cx="3732252" cy="9479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ts val="2450"/>
              </a:lnSpc>
              <a:buNone/>
            </a:pPr>
            <a:r>
              <a:rPr lang="en-US" sz="1550" spc="-31" kern="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Нейросети будут помогать воспитателям в развитии их профессиональных навыков.</a:t>
            </a:r>
            <a:endParaRPr lang="en-US" sz="15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2025-01-15T05:04:41Z</dcterms:created>
  <dcterms:modified xsi:type="dcterms:W3CDTF">2025-01-15T05:04:41Z</dcterms:modified>
</cp:coreProperties>
</file>