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23E2F1-D5F4-49B8-8408-B11E4A12B1B5}" v="605" dt="2023-09-03T15:44:08.664"/>
    <p1510:client id="{72BDCA2D-F9DC-4849-B37D-9880030BEFF8}" v="10" dt="2023-08-22T15:27:27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ранспортное средство, Грузовой транспорт, небо, Наземный транспорт&#10;&#10;Автоматически созданное описание">
            <a:extLst>
              <a:ext uri="{FF2B5EF4-FFF2-40B4-BE49-F238E27FC236}">
                <a16:creationId xmlns:a16="http://schemas.microsoft.com/office/drawing/2014/main" id="{D36894BE-E036-A9EE-F874-8AD576D39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458" r="7715" b="564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7980" y="1122363"/>
            <a:ext cx="5216237" cy="3204134"/>
          </a:xfrm>
        </p:spPr>
        <p:txBody>
          <a:bodyPr anchor="b">
            <a:noAutofit/>
          </a:bodyPr>
          <a:lstStyle/>
          <a:p>
            <a:pPr algn="l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Документация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перевозку груза АТ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endParaRPr lang="ru-RU" sz="2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9E0ADD-F66C-B91E-71B6-35C7C05A0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33562"/>
            <a:ext cx="6373657" cy="604340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2200" dirty="0">
                <a:ea typeface="+mn-lt"/>
                <a:cs typeface="+mn-lt"/>
              </a:rPr>
              <a:t>Согласно</a:t>
            </a:r>
            <a:r>
              <a:rPr lang="ru-RU" sz="2200" b="1" dirty="0">
                <a:ea typeface="+mn-lt"/>
                <a:cs typeface="+mn-lt"/>
              </a:rPr>
              <a:t> Гражданскому кодексу </a:t>
            </a:r>
            <a:r>
              <a:rPr lang="ru-RU" sz="2200" dirty="0">
                <a:ea typeface="+mn-lt"/>
                <a:cs typeface="+mn-lt"/>
              </a:rPr>
              <a:t>(</a:t>
            </a:r>
            <a:r>
              <a:rPr lang="ru-RU" sz="2200" dirty="0" err="1">
                <a:ea typeface="+mn-lt"/>
                <a:cs typeface="+mn-lt"/>
              </a:rPr>
              <a:t>ст</a:t>
            </a:r>
            <a:r>
              <a:rPr lang="ru-RU" sz="2200" dirty="0">
                <a:ea typeface="+mn-lt"/>
                <a:cs typeface="+mn-lt"/>
              </a:rPr>
              <a:t> 785) автомобильная перевозка грузов является одним из </a:t>
            </a:r>
            <a:r>
              <a:rPr lang="ru-RU" sz="2200" u="sng" dirty="0">
                <a:ea typeface="+mn-lt"/>
                <a:cs typeface="+mn-lt"/>
              </a:rPr>
              <a:t>видов предпринимательской деятельности </a:t>
            </a:r>
            <a:r>
              <a:rPr lang="ru-RU" sz="2200" dirty="0">
                <a:ea typeface="+mn-lt"/>
                <a:cs typeface="+mn-lt"/>
              </a:rPr>
              <a:t>и по этой причине  при оказании подобного вида услуг необходимо заключать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lt"/>
                <a:cs typeface="+mn-lt"/>
              </a:rPr>
              <a:t>договор перевозки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lt"/>
                <a:cs typeface="+mn-lt"/>
              </a:rPr>
              <a:t>груза АТ.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lt"/>
              <a:cs typeface="+mn-lt"/>
            </a:endParaRPr>
          </a:p>
          <a:p>
            <a:r>
              <a:rPr lang="ru-RU" sz="2200" dirty="0">
                <a:cs typeface="Calibri"/>
              </a:rPr>
              <a:t>Договор должен содержать следующие </a:t>
            </a:r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основные разделы:</a:t>
            </a:r>
          </a:p>
          <a:p>
            <a:pPr marL="514350" indent="-514350">
              <a:buAutoNum type="arabicPeriod"/>
            </a:pPr>
            <a:r>
              <a:rPr lang="ru-RU" sz="2200" dirty="0">
                <a:highlight>
                  <a:srgbClr val="FFFF00"/>
                </a:highlight>
                <a:ea typeface="+mn-lt"/>
                <a:cs typeface="+mn-lt"/>
              </a:rPr>
              <a:t>Предмет договора</a:t>
            </a:r>
            <a:r>
              <a:rPr lang="ru-RU" sz="2200" dirty="0">
                <a:ea typeface="+mn-lt"/>
                <a:cs typeface="+mn-lt"/>
              </a:rPr>
              <a:t>. </a:t>
            </a:r>
            <a:r>
              <a:rPr lang="ru-RU" sz="2200" u="sng" dirty="0">
                <a:ea typeface="+mn-lt"/>
                <a:cs typeface="+mn-lt"/>
              </a:rPr>
              <a:t>П</a:t>
            </a:r>
            <a:r>
              <a:rPr lang="ru-RU" sz="2200" u="sng" dirty="0" smtClean="0">
                <a:ea typeface="+mn-lt"/>
                <a:cs typeface="+mn-lt"/>
              </a:rPr>
              <a:t>редметом являются непосредственно </a:t>
            </a:r>
            <a:r>
              <a:rPr lang="ru-RU" sz="2200" u="sng" dirty="0">
                <a:ea typeface="+mn-lt"/>
                <a:cs typeface="+mn-lt"/>
              </a:rPr>
              <a:t>услуги, предоставляемые перевозчиком.</a:t>
            </a:r>
            <a:r>
              <a:rPr lang="ru-RU" sz="2200" dirty="0">
                <a:ea typeface="+mn-lt"/>
                <a:cs typeface="+mn-lt"/>
              </a:rPr>
              <a:t> При этом в предмете договора можно указывать как одноразовое предоставление услуг по перевозке, так и комплекс мероприятий, связанных с перемещением груза по территории страны.</a:t>
            </a:r>
            <a:endParaRPr lang="ru-RU" sz="2200" dirty="0">
              <a:cs typeface="Calibri"/>
            </a:endParaRPr>
          </a:p>
        </p:txBody>
      </p:sp>
      <p:pic>
        <p:nvPicPr>
          <p:cNvPr id="4" name="Рисунок 3" descr="Изображение выглядит как небо, облако, колесо, на открытом воздухе&#10;&#10;Автоматически созданное описание">
            <a:extLst>
              <a:ext uri="{FF2B5EF4-FFF2-40B4-BE49-F238E27FC236}">
                <a16:creationId xmlns:a16="http://schemas.microsoft.com/office/drawing/2014/main" id="{73D79FA8-8839-7B74-9AE9-BF46C758B7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82" r="26906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F06DC2-A474-0651-C317-465981BE9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502" y="-181215"/>
            <a:ext cx="10515600" cy="103488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5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F077CC-CB6E-7C3C-A6EA-6D4B6F7D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634" y="-166837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877BDC-C1DD-A75E-2302-69B3C56D8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808" y="315884"/>
            <a:ext cx="7782097" cy="65421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cs typeface="Calibri"/>
              </a:rPr>
              <a:t>2. </a:t>
            </a:r>
            <a:r>
              <a:rPr lang="ru-RU" dirty="0">
                <a:highlight>
                  <a:srgbClr val="FFFF00"/>
                </a:highlight>
                <a:ea typeface="+mn-lt"/>
                <a:cs typeface="+mn-lt"/>
              </a:rPr>
              <a:t>Общие положения договора</a:t>
            </a:r>
            <a:r>
              <a:rPr lang="ru-RU" dirty="0">
                <a:ea typeface="+mn-lt"/>
                <a:cs typeface="+mn-lt"/>
              </a:rPr>
              <a:t> — это второе обязательное условие, которое требует договор перевозки груза. Даже если договор оказания услуг перевозки грузов заключается между двумя юридическими лицами, груз может не принадлежать заказчику. В общих положениях обязательно следует указать, что заказчик может выступать как посредник или агент владельца груза. Что касается перевозчика, то договор-заявка на перевозку груза </a:t>
            </a:r>
            <a:r>
              <a:rPr lang="ru-RU" u="sng" dirty="0">
                <a:ea typeface="+mn-lt"/>
                <a:cs typeface="+mn-lt"/>
              </a:rPr>
              <a:t>должен содержать пункт о том, что перевозчик вправе привлекать третье лицо для выполнения обязательств. </a:t>
            </a:r>
            <a:r>
              <a:rPr lang="ru-RU" u="sng" dirty="0" smtClean="0">
                <a:ea typeface="+mn-lt"/>
                <a:cs typeface="+mn-lt"/>
              </a:rPr>
              <a:t>Заявки</a:t>
            </a:r>
            <a:r>
              <a:rPr lang="ru-RU" u="sng" dirty="0">
                <a:ea typeface="+mn-lt"/>
                <a:cs typeface="+mn-lt"/>
              </a:rPr>
              <a:t>, то она оформляется как приложение к договору.</a:t>
            </a:r>
            <a:endParaRPr lang="ru-RU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4531" y="698181"/>
            <a:ext cx="3907469" cy="478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4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2ED6F9-63C3-4A8D-9BB4-1EA62533B6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D72081E-AD41-4FBB-B02B-698A68DBCA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21890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7943EB-26E6-149B-99A0-084BD74DA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466" y="7184032"/>
            <a:ext cx="3611880" cy="55325"/>
          </a:xfrm>
        </p:spPr>
        <p:txBody>
          <a:bodyPr>
            <a:normAutofit fontScale="90000"/>
          </a:bodyPr>
          <a:lstStyle/>
          <a:p>
            <a:endParaRPr lang="ru-RU" sz="3200"/>
          </a:p>
        </p:txBody>
      </p:sp>
      <p:pic>
        <p:nvPicPr>
          <p:cNvPr id="4" name="Рисунок 3" descr="Изображение выглядит как небо, Наземный транспорт, грузовик&#10;&#10;Автоматически созданное описание">
            <a:extLst>
              <a:ext uri="{FF2B5EF4-FFF2-40B4-BE49-F238E27FC236}">
                <a16:creationId xmlns:a16="http://schemas.microsoft.com/office/drawing/2014/main" id="{CD89E142-C8CD-B407-F3FB-1C1B670889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5" b="15273"/>
          <a:stretch/>
        </p:blipFill>
        <p:spPr>
          <a:xfrm>
            <a:off x="20" y="10"/>
            <a:ext cx="12191980" cy="20679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16248AD-805F-41BF-9B57-FC53E5B32F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F82758F-B2B3-4F0A-BB90-4BFFEDD166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525441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5F2D1A-B35D-7D0D-ACF3-FAF148D3A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299" y="2065693"/>
            <a:ext cx="11639435" cy="47135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2400" dirty="0">
                <a:ea typeface="+mn-lt"/>
                <a:cs typeface="+mn-lt"/>
              </a:rPr>
              <a:t>3. </a:t>
            </a:r>
            <a:r>
              <a:rPr lang="ru-RU" sz="2400" dirty="0">
                <a:highlight>
                  <a:srgbClr val="FFFF00"/>
                </a:highlight>
                <a:ea typeface="+mn-lt"/>
                <a:cs typeface="+mn-lt"/>
              </a:rPr>
              <a:t>Обязанности каждой из сторон.</a:t>
            </a:r>
            <a:r>
              <a:rPr lang="ru-RU" sz="2400" dirty="0">
                <a:ea typeface="+mn-lt"/>
                <a:cs typeface="+mn-lt"/>
              </a:rPr>
              <a:t> </a:t>
            </a:r>
            <a:r>
              <a:rPr lang="ru-RU" sz="2400" dirty="0" smtClean="0">
                <a:ea typeface="+mn-lt"/>
                <a:cs typeface="+mn-lt"/>
              </a:rPr>
              <a:t>В </a:t>
            </a:r>
            <a:r>
              <a:rPr lang="ru-RU" sz="2400" dirty="0">
                <a:ea typeface="+mn-lt"/>
                <a:cs typeface="+mn-lt"/>
              </a:rPr>
              <a:t>общих чертах данный пункт, вписанный в договор перевозки груза, предусматривает </a:t>
            </a:r>
            <a:r>
              <a:rPr lang="ru-RU" sz="2400" u="sng" dirty="0">
                <a:ea typeface="+mn-lt"/>
                <a:cs typeface="+mn-lt"/>
              </a:rPr>
              <a:t>своевременную доставку груза перевозчиком</a:t>
            </a:r>
            <a:r>
              <a:rPr lang="ru-RU" sz="2400" dirty="0">
                <a:ea typeface="+mn-lt"/>
                <a:cs typeface="+mn-lt"/>
              </a:rPr>
              <a:t>. Что касается обязательств </a:t>
            </a:r>
            <a:r>
              <a:rPr lang="ru-RU" sz="2400" u="sng" dirty="0">
                <a:ea typeface="+mn-lt"/>
                <a:cs typeface="+mn-lt"/>
              </a:rPr>
              <a:t>заказчика</a:t>
            </a:r>
            <a:r>
              <a:rPr lang="ru-RU" sz="2400" dirty="0">
                <a:ea typeface="+mn-lt"/>
                <a:cs typeface="+mn-lt"/>
              </a:rPr>
              <a:t>, то договор перевозки грузов содержит пункты о </a:t>
            </a:r>
            <a:r>
              <a:rPr lang="ru-RU" sz="2400" u="sng" dirty="0">
                <a:ea typeface="+mn-lt"/>
                <a:cs typeface="+mn-lt"/>
              </a:rPr>
              <a:t>своевременной погрузке средств, оплате, а также корректном оформлении </a:t>
            </a:r>
            <a:r>
              <a:rPr lang="ru-RU" sz="2400" u="sng" dirty="0" smtClean="0">
                <a:ea typeface="+mn-lt"/>
                <a:cs typeface="+mn-lt"/>
              </a:rPr>
              <a:t> </a:t>
            </a:r>
            <a:r>
              <a:rPr lang="ru-RU" sz="2400" u="sng" dirty="0">
                <a:ea typeface="+mn-lt"/>
                <a:cs typeface="+mn-lt"/>
              </a:rPr>
              <a:t>документации</a:t>
            </a:r>
            <a:r>
              <a:rPr lang="ru-RU" sz="2400" dirty="0">
                <a:ea typeface="+mn-lt"/>
                <a:cs typeface="+mn-lt"/>
              </a:rPr>
              <a:t>.</a:t>
            </a:r>
          </a:p>
          <a:p>
            <a:r>
              <a:rPr lang="ru-RU" sz="2400" dirty="0">
                <a:cs typeface="Calibri"/>
              </a:rPr>
              <a:t>4.</a:t>
            </a:r>
            <a:r>
              <a:rPr lang="ru-RU" sz="2400" dirty="0">
                <a:ea typeface="+mn-lt"/>
                <a:cs typeface="+mn-lt"/>
              </a:rPr>
              <a:t> </a:t>
            </a:r>
            <a:r>
              <a:rPr lang="ru-RU" sz="2400" dirty="0">
                <a:highlight>
                  <a:srgbClr val="FFFF00"/>
                </a:highlight>
                <a:ea typeface="+mn-lt"/>
                <a:cs typeface="+mn-lt"/>
              </a:rPr>
              <a:t>Расчет.</a:t>
            </a:r>
            <a:r>
              <a:rPr lang="ru-RU" sz="2400" dirty="0">
                <a:ea typeface="+mn-lt"/>
                <a:cs typeface="+mn-lt"/>
              </a:rPr>
              <a:t> Каждый договор на услуги перевозки грузов содержит </a:t>
            </a:r>
            <a:r>
              <a:rPr lang="ru-RU" sz="2400" b="1" u="sng" dirty="0">
                <a:ea typeface="+mn-lt"/>
                <a:cs typeface="+mn-lt"/>
              </a:rPr>
              <a:t>пункт об оплате за предоставленные услуги</a:t>
            </a:r>
            <a:r>
              <a:rPr lang="ru-RU" sz="2400" dirty="0">
                <a:ea typeface="+mn-lt"/>
                <a:cs typeface="+mn-lt"/>
              </a:rPr>
              <a:t>, и в классическом варианте выплата денежных средств проводится после получения заказчиком заполненных товаротранспортных документов. </a:t>
            </a:r>
            <a:endParaRPr lang="ru-RU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334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2DC6B-298B-A477-0BC2-5040E9839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17" y="-396875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02AC2-439C-C335-AEE0-4423BD5D8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852"/>
            <a:ext cx="10515600" cy="601911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cs typeface="Calibri"/>
              </a:rPr>
              <a:t>5.</a:t>
            </a:r>
            <a:r>
              <a:rPr lang="ru-RU" dirty="0">
                <a:highlight>
                  <a:srgbClr val="FFFF00"/>
                </a:highlight>
                <a:cs typeface="Calibri"/>
              </a:rPr>
              <a:t> </a:t>
            </a:r>
            <a:r>
              <a:rPr lang="ru-RU" dirty="0">
                <a:highlight>
                  <a:srgbClr val="FFFF00"/>
                </a:highlight>
                <a:ea typeface="+mn-lt"/>
                <a:cs typeface="+mn-lt"/>
              </a:rPr>
              <a:t>Ответственность каждой из сторон</a:t>
            </a:r>
            <a:r>
              <a:rPr lang="ru-RU" dirty="0">
                <a:ea typeface="+mn-lt"/>
                <a:cs typeface="+mn-lt"/>
              </a:rPr>
              <a:t>. </a:t>
            </a:r>
            <a:r>
              <a:rPr lang="ru-RU" u="sng" dirty="0">
                <a:ea typeface="+mn-lt"/>
                <a:cs typeface="+mn-lt"/>
              </a:rPr>
              <a:t>Ш</a:t>
            </a:r>
            <a:r>
              <a:rPr lang="ru-RU" u="sng" dirty="0" smtClean="0">
                <a:ea typeface="+mn-lt"/>
                <a:cs typeface="+mn-lt"/>
              </a:rPr>
              <a:t>трафные </a:t>
            </a:r>
            <a:r>
              <a:rPr lang="ru-RU" u="sng" dirty="0">
                <a:ea typeface="+mn-lt"/>
                <a:cs typeface="+mn-lt"/>
              </a:rPr>
              <a:t>санкции и пени за невыполнение или неполное выполнение обязательств.</a:t>
            </a:r>
          </a:p>
          <a:p>
            <a:r>
              <a:rPr lang="ru-RU" dirty="0">
                <a:ea typeface="+mn-lt"/>
                <a:cs typeface="+mn-lt"/>
              </a:rPr>
              <a:t>6. </a:t>
            </a:r>
            <a:r>
              <a:rPr lang="ru-RU" dirty="0">
                <a:highlight>
                  <a:srgbClr val="FFFF00"/>
                </a:highlight>
                <a:ea typeface="+mn-lt"/>
                <a:cs typeface="+mn-lt"/>
              </a:rPr>
              <a:t>Спорные ситуации.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smtClean="0">
                <a:ea typeface="+mn-lt"/>
                <a:cs typeface="+mn-lt"/>
              </a:rPr>
              <a:t>Порядок </a:t>
            </a:r>
            <a:r>
              <a:rPr lang="ru-RU" dirty="0">
                <a:ea typeface="+mn-lt"/>
                <a:cs typeface="+mn-lt"/>
              </a:rPr>
              <a:t>р</a:t>
            </a:r>
            <a:r>
              <a:rPr lang="ru-RU" dirty="0" smtClean="0">
                <a:ea typeface="+mn-lt"/>
                <a:cs typeface="+mn-lt"/>
              </a:rPr>
              <a:t>азрешения </a:t>
            </a:r>
            <a:r>
              <a:rPr lang="ru-RU" dirty="0">
                <a:ea typeface="+mn-lt"/>
                <a:cs typeface="+mn-lt"/>
              </a:rPr>
              <a:t>конфликтных ситуаций или же обращение в суд по месту нахождения истца</a:t>
            </a:r>
            <a:r>
              <a:rPr lang="ru-RU" dirty="0" smtClean="0">
                <a:ea typeface="+mn-lt"/>
                <a:cs typeface="+mn-lt"/>
              </a:rPr>
              <a:t>.</a:t>
            </a:r>
          </a:p>
          <a:p>
            <a:r>
              <a:rPr lang="ru-RU" b="1" dirty="0" smtClean="0">
                <a:solidFill>
                  <a:srgbClr val="FF0000"/>
                </a:solidFill>
                <a:ea typeface="+mn-lt"/>
                <a:cs typeface="+mn-lt"/>
              </a:rPr>
              <a:t>7 </a:t>
            </a:r>
            <a:r>
              <a:rPr lang="ru-RU" b="1" dirty="0">
                <a:solidFill>
                  <a:srgbClr val="FF0000"/>
                </a:solidFill>
                <a:ea typeface="+mn-lt"/>
                <a:cs typeface="+mn-lt"/>
              </a:rPr>
              <a:t>. </a:t>
            </a:r>
            <a:r>
              <a:rPr lang="ru-RU" b="1" dirty="0" smtClean="0">
                <a:solidFill>
                  <a:srgbClr val="FF0000"/>
                </a:solidFill>
                <a:ea typeface="+mn-lt"/>
                <a:cs typeface="+mn-lt"/>
              </a:rPr>
              <a:t>Сроки.</a:t>
            </a:r>
          </a:p>
          <a:p>
            <a:r>
              <a:rPr lang="ru-RU" dirty="0" smtClean="0">
                <a:ea typeface="+mn-lt"/>
                <a:cs typeface="+mn-lt"/>
              </a:rPr>
              <a:t>8. </a:t>
            </a:r>
            <a:r>
              <a:rPr lang="ru-RU" dirty="0">
                <a:highlight>
                  <a:srgbClr val="FFFF00"/>
                </a:highlight>
                <a:ea typeface="+mn-lt"/>
                <a:cs typeface="+mn-lt"/>
              </a:rPr>
              <a:t>Данные сторон.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u="sng" dirty="0">
                <a:ea typeface="+mn-lt"/>
                <a:cs typeface="+mn-lt"/>
              </a:rPr>
              <a:t>Б</a:t>
            </a:r>
            <a:r>
              <a:rPr lang="ru-RU" u="sng" dirty="0" smtClean="0">
                <a:ea typeface="+mn-lt"/>
                <a:cs typeface="+mn-lt"/>
              </a:rPr>
              <a:t>анковские </a:t>
            </a:r>
            <a:r>
              <a:rPr lang="ru-RU" u="sng" dirty="0">
                <a:ea typeface="+mn-lt"/>
                <a:cs typeface="+mn-lt"/>
              </a:rPr>
              <a:t>реквизиты </a:t>
            </a:r>
            <a:r>
              <a:rPr lang="ru-RU" u="sng" dirty="0" smtClean="0">
                <a:ea typeface="+mn-lt"/>
                <a:cs typeface="+mn-lt"/>
              </a:rPr>
              <a:t>сторон, юридические </a:t>
            </a:r>
            <a:r>
              <a:rPr lang="ru-RU" u="sng" dirty="0">
                <a:ea typeface="+mn-lt"/>
                <a:cs typeface="+mn-lt"/>
              </a:rPr>
              <a:t>и фактические адреса с печатью и подписью </a:t>
            </a:r>
            <a:r>
              <a:rPr lang="ru-RU" dirty="0">
                <a:ea typeface="+mn-lt"/>
                <a:cs typeface="+mn-lt"/>
              </a:rPr>
              <a:t>уполномоченных представителей сторон.</a:t>
            </a:r>
            <a:endParaRPr lang="ru-RU" dirty="0"/>
          </a:p>
          <a:p>
            <a:endParaRPr lang="ru-RU" b="1" dirty="0"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476" y="4284604"/>
            <a:ext cx="4596844" cy="2082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0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5195E6-3014-C46C-293D-1BB879158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7573" y="4165"/>
            <a:ext cx="8142073" cy="68485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Путевой лист (ПЛ)</a:t>
            </a:r>
          </a:p>
          <a:p>
            <a:r>
              <a:rPr lang="ru-RU" sz="2400" dirty="0">
                <a:solidFill>
                  <a:srgbClr val="FF0000"/>
                </a:solidFill>
                <a:cs typeface="Calibri"/>
              </a:rPr>
              <a:t>ПЛ </a:t>
            </a:r>
            <a:r>
              <a:rPr lang="ru-RU" sz="2400" dirty="0">
                <a:cs typeface="Calibri"/>
              </a:rPr>
              <a:t>- </a:t>
            </a:r>
            <a:r>
              <a:rPr lang="ru-RU" sz="2400" u="sng" dirty="0">
                <a:cs typeface="Calibri"/>
              </a:rPr>
              <a:t>первичный</a:t>
            </a:r>
            <a:r>
              <a:rPr lang="ru-RU" sz="2400" u="sng" dirty="0">
                <a:latin typeface="Calibri"/>
                <a:cs typeface="Calibri"/>
              </a:rPr>
              <a:t> </a:t>
            </a:r>
            <a:r>
              <a:rPr lang="ru-RU" sz="2400" u="sng" dirty="0">
                <a:latin typeface="Times New Roman"/>
                <a:cs typeface="Times New Roman"/>
              </a:rPr>
              <a:t>документ, служащий для учета и контроля работы </a:t>
            </a:r>
            <a:r>
              <a:rPr lang="ru-RU" sz="2400" u="sng" dirty="0" smtClean="0">
                <a:latin typeface="Times New Roman"/>
                <a:cs typeface="Times New Roman"/>
              </a:rPr>
              <a:t>ТС</a:t>
            </a:r>
            <a:r>
              <a:rPr lang="ru-RU" sz="2400" u="sng" dirty="0">
                <a:latin typeface="Times New Roman"/>
                <a:cs typeface="Times New Roman"/>
              </a:rPr>
              <a:t> </a:t>
            </a:r>
            <a:r>
              <a:rPr lang="ru-RU" sz="2400" u="sng" dirty="0" smtClean="0">
                <a:latin typeface="Times New Roman"/>
                <a:cs typeface="Times New Roman"/>
              </a:rPr>
              <a:t>и </a:t>
            </a:r>
            <a:r>
              <a:rPr lang="ru-RU" sz="2400" u="sng" dirty="0">
                <a:latin typeface="Times New Roman"/>
                <a:cs typeface="Times New Roman"/>
              </a:rPr>
              <a:t>водителя</a:t>
            </a:r>
            <a:r>
              <a:rPr lang="ru-RU" sz="2400" dirty="0">
                <a:latin typeface="Times New Roman"/>
                <a:cs typeface="Times New Roman"/>
              </a:rPr>
              <a:t>.</a:t>
            </a:r>
          </a:p>
          <a:p>
            <a:r>
              <a:rPr lang="ru-RU" sz="2400" dirty="0">
                <a:latin typeface="Times New Roman"/>
                <a:cs typeface="Times New Roman"/>
              </a:rPr>
              <a:t>ПЛ должен быть </a:t>
            </a:r>
            <a:r>
              <a:rPr lang="ru-RU" sz="2400" b="1" dirty="0">
                <a:latin typeface="Times New Roman"/>
                <a:cs typeface="Times New Roman"/>
              </a:rPr>
              <a:t>оформлен или сформирован собственником (владельцем)</a:t>
            </a:r>
            <a:r>
              <a:rPr lang="ru-RU" sz="2400" dirty="0">
                <a:latin typeface="Times New Roman"/>
                <a:cs typeface="Times New Roman"/>
              </a:rPr>
              <a:t> ТС на каждое транспортное средство.</a:t>
            </a:r>
          </a:p>
          <a:p>
            <a:r>
              <a:rPr lang="ru-RU" sz="2400" b="1" dirty="0">
                <a:latin typeface="Times New Roman"/>
                <a:cs typeface="Times New Roman"/>
              </a:rPr>
              <a:t>Заполнять</a:t>
            </a:r>
            <a:r>
              <a:rPr lang="ru-RU" sz="2400" dirty="0">
                <a:latin typeface="Times New Roman"/>
                <a:cs typeface="Times New Roman"/>
              </a:rPr>
              <a:t> путевой лист может</a:t>
            </a:r>
            <a:r>
              <a:rPr lang="ru-RU" sz="2400" u="sng" dirty="0">
                <a:latin typeface="Times New Roman"/>
                <a:cs typeface="Times New Roman"/>
              </a:rPr>
              <a:t> любой сотрудник, которого назначили приказом ответственным за оформление документа.</a:t>
            </a:r>
            <a:r>
              <a:rPr lang="ru-RU" sz="2400" dirty="0">
                <a:latin typeface="Times New Roman"/>
                <a:cs typeface="Times New Roman"/>
              </a:rPr>
              <a:t> Это может быть диспетчер, если в организации есть такая штатная единица, либо любой другой сотрудник: менеджер, бухгалтер.</a:t>
            </a:r>
          </a:p>
          <a:p>
            <a:r>
              <a:rPr lang="ru-RU" sz="2400" dirty="0" smtClean="0">
                <a:latin typeface="Times New Roman"/>
                <a:cs typeface="Times New Roman"/>
              </a:rPr>
              <a:t>Составлять </a:t>
            </a:r>
            <a:r>
              <a:rPr lang="ru-RU" sz="2400" dirty="0">
                <a:latin typeface="Times New Roman"/>
                <a:cs typeface="Times New Roman"/>
              </a:rPr>
              <a:t>ПЛ можно как на </a:t>
            </a:r>
            <a:r>
              <a:rPr lang="ru-RU" sz="2400" b="1" dirty="0">
                <a:latin typeface="Times New Roman"/>
                <a:cs typeface="Times New Roman"/>
              </a:rPr>
              <a:t>бумажном носителе</a:t>
            </a:r>
            <a:r>
              <a:rPr lang="ru-RU" sz="2400" dirty="0">
                <a:latin typeface="Times New Roman"/>
                <a:cs typeface="Times New Roman"/>
              </a:rPr>
              <a:t>, так и в </a:t>
            </a:r>
            <a:r>
              <a:rPr lang="ru-RU" sz="2400" b="1" dirty="0">
                <a:latin typeface="Times New Roman"/>
                <a:cs typeface="Times New Roman"/>
              </a:rPr>
              <a:t>электронном виде</a:t>
            </a:r>
            <a:r>
              <a:rPr lang="ru-RU" sz="2400" dirty="0">
                <a:latin typeface="Times New Roman"/>
                <a:cs typeface="Times New Roman"/>
              </a:rPr>
              <a:t>, но при условии, что у данного предприятия есть </a:t>
            </a:r>
            <a:r>
              <a:rPr lang="ru-RU" sz="2400" b="1" u="sng" dirty="0">
                <a:latin typeface="Times New Roman"/>
                <a:cs typeface="Times New Roman"/>
              </a:rPr>
              <a:t>договор с оператором ЭДО</a:t>
            </a:r>
            <a:r>
              <a:rPr lang="ru-RU" sz="2400" dirty="0"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4" name="Рисунок 3" descr="Изображение выглядит как небо, транспортное средство, транспорт, Наземный транспорт&#10;&#10;Автоматически созданное описание">
            <a:extLst>
              <a:ext uri="{FF2B5EF4-FFF2-40B4-BE49-F238E27FC236}">
                <a16:creationId xmlns:a16="http://schemas.microsoft.com/office/drawing/2014/main" id="{F9070427-131B-179E-E376-0F413ED03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82" r="17077"/>
          <a:stretch/>
        </p:blipFill>
        <p:spPr>
          <a:xfrm>
            <a:off x="8270799" y="10"/>
            <a:ext cx="3921201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5DF442-8DC1-3B71-6786-5A7545084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17" y="-425630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33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B24BC9-D0E6-0D53-780F-E679877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565030" y="-394028"/>
            <a:ext cx="10515600" cy="97795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0FDDD2-D729-BA47-B264-218F37515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276" y="149629"/>
            <a:ext cx="9950335" cy="60766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Допускается:</a:t>
            </a:r>
          </a:p>
          <a:p>
            <a:r>
              <a:rPr lang="ru-RU" sz="2400" dirty="0" smtClean="0">
                <a:latin typeface="Times New Roman"/>
                <a:cs typeface="Times New Roman"/>
              </a:rPr>
              <a:t>оформление</a:t>
            </a:r>
            <a:r>
              <a:rPr lang="ru-RU" sz="2400" b="1" dirty="0" smtClean="0">
                <a:latin typeface="Times New Roman"/>
                <a:cs typeface="Times New Roman"/>
              </a:rPr>
              <a:t> </a:t>
            </a:r>
            <a:r>
              <a:rPr lang="ru-RU" sz="2400" b="1" dirty="0">
                <a:latin typeface="Times New Roman"/>
                <a:cs typeface="Times New Roman"/>
              </a:rPr>
              <a:t>нескольких путевых листов на бумажных носителях на одно </a:t>
            </a:r>
            <a:r>
              <a:rPr lang="ru-RU" sz="2400" b="1" dirty="0" smtClean="0">
                <a:latin typeface="Times New Roman"/>
                <a:cs typeface="Times New Roman"/>
              </a:rPr>
              <a:t>ТС раздельно </a:t>
            </a:r>
            <a:r>
              <a:rPr lang="ru-RU" sz="2400" b="1" dirty="0">
                <a:latin typeface="Times New Roman"/>
                <a:cs typeface="Times New Roman"/>
              </a:rPr>
              <a:t>на каждого водителя</a:t>
            </a:r>
            <a:r>
              <a:rPr lang="ru-RU" sz="2400" dirty="0">
                <a:latin typeface="Times New Roman"/>
                <a:cs typeface="Times New Roman"/>
              </a:rPr>
              <a:t>, в </a:t>
            </a:r>
            <a:r>
              <a:rPr lang="ru-RU" sz="2400" dirty="0" err="1" smtClean="0">
                <a:latin typeface="Times New Roman"/>
                <a:cs typeface="Times New Roman"/>
              </a:rPr>
              <a:t>т.ч</a:t>
            </a:r>
            <a:r>
              <a:rPr lang="ru-RU" sz="2400" dirty="0" smtClean="0">
                <a:latin typeface="Times New Roman"/>
                <a:cs typeface="Times New Roman"/>
              </a:rPr>
              <a:t> на </a:t>
            </a:r>
            <a:r>
              <a:rPr lang="ru-RU" sz="2400" dirty="0">
                <a:latin typeface="Times New Roman"/>
                <a:cs typeface="Times New Roman"/>
              </a:rPr>
              <a:t>каждого последующего </a:t>
            </a:r>
            <a:r>
              <a:rPr lang="ru-RU" sz="2400" dirty="0" smtClean="0">
                <a:latin typeface="Times New Roman"/>
                <a:cs typeface="Times New Roman"/>
              </a:rPr>
              <a:t>водителя;</a:t>
            </a:r>
            <a:endParaRPr lang="ru-RU" sz="2400" dirty="0">
              <a:latin typeface="Times New Roman"/>
              <a:cs typeface="Times New Roman"/>
            </a:endParaRPr>
          </a:p>
          <a:p>
            <a:r>
              <a:rPr lang="ru-RU" sz="2400" dirty="0">
                <a:latin typeface="Times New Roman"/>
                <a:cs typeface="Times New Roman"/>
              </a:rPr>
              <a:t>оформление или формирование </a:t>
            </a:r>
            <a:r>
              <a:rPr lang="ru-RU" sz="2400" b="1" dirty="0">
                <a:latin typeface="Times New Roman"/>
                <a:cs typeface="Times New Roman"/>
              </a:rPr>
              <a:t>одного путевого листа на несколько рейсов</a:t>
            </a:r>
            <a:r>
              <a:rPr lang="ru-RU" sz="2400" dirty="0">
                <a:latin typeface="Times New Roman"/>
                <a:cs typeface="Times New Roman"/>
              </a:rPr>
              <a:t>, если в течение рабочего дня (смены) водитель транспортного средства совершает один или несколько рейсов;</a:t>
            </a:r>
          </a:p>
          <a:p>
            <a:r>
              <a:rPr lang="ru-RU" sz="2400" b="1" dirty="0">
                <a:latin typeface="Times New Roman"/>
                <a:cs typeface="Times New Roman"/>
              </a:rPr>
              <a:t>внесение изменений в сведения о водителе</a:t>
            </a:r>
            <a:r>
              <a:rPr lang="ru-RU" sz="2400" dirty="0">
                <a:latin typeface="Times New Roman"/>
                <a:cs typeface="Times New Roman"/>
              </a:rPr>
              <a:t> </a:t>
            </a:r>
            <a:r>
              <a:rPr lang="ru-RU" sz="2400" b="1" dirty="0" smtClean="0">
                <a:latin typeface="Times New Roman"/>
                <a:cs typeface="Times New Roman"/>
              </a:rPr>
              <a:t>ТС</a:t>
            </a:r>
            <a:r>
              <a:rPr lang="ru-RU" sz="2400" dirty="0" smtClean="0">
                <a:latin typeface="Times New Roman"/>
                <a:cs typeface="Times New Roman"/>
              </a:rPr>
              <a:t>, </a:t>
            </a:r>
            <a:r>
              <a:rPr lang="ru-RU" sz="2400" dirty="0">
                <a:latin typeface="Times New Roman"/>
                <a:cs typeface="Times New Roman"/>
              </a:rPr>
              <a:t>а также </a:t>
            </a:r>
            <a:r>
              <a:rPr lang="ru-RU" sz="2400" b="1" dirty="0">
                <a:latin typeface="Times New Roman"/>
                <a:cs typeface="Times New Roman"/>
              </a:rPr>
              <a:t>о марках, моделях </a:t>
            </a:r>
            <a:r>
              <a:rPr lang="ru-RU" sz="2400" dirty="0">
                <a:latin typeface="Times New Roman"/>
                <a:cs typeface="Times New Roman"/>
              </a:rPr>
              <a:t>прицепов (полуприцепов) и их регистрационных номерах, в случае формирования </a:t>
            </a:r>
            <a:r>
              <a:rPr lang="ru-RU" sz="2400" b="1" dirty="0">
                <a:latin typeface="Times New Roman"/>
                <a:cs typeface="Times New Roman"/>
              </a:rPr>
              <a:t>электронного путевого листа.</a:t>
            </a:r>
          </a:p>
          <a:p>
            <a:endParaRPr lang="ru-RU" dirty="0">
              <a:cs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865" y="4252566"/>
            <a:ext cx="4613155" cy="204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3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D089B5-9DD9-1A48-7F69-49A1452AB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26" y="-411252"/>
            <a:ext cx="10515600" cy="89111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1BDC12-7E43-0F19-FD4C-96D3F7DD6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984"/>
            <a:ext cx="10515600" cy="59759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400" dirty="0">
                <a:latin typeface="Times New Roman"/>
                <a:cs typeface="Times New Roman"/>
              </a:rPr>
              <a:t>Допускается проведение медицинских осмотров водителей  с использованием медицинских изделий, обеспечивающих автоматизированную передачу данных о состоянии здоровья водителей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(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дистанционный медосмотр). </a:t>
            </a:r>
            <a:endParaRPr lang="ru-RU" sz="2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anose="020F0502020204030204"/>
            </a:endParaRPr>
          </a:p>
          <a:p>
            <a:r>
              <a:rPr lang="ru-RU" sz="2400" b="1" u="sng" dirty="0">
                <a:latin typeface="Times New Roman"/>
                <a:cs typeface="Times New Roman"/>
              </a:rPr>
              <a:t>Идентификация личности работника</a:t>
            </a:r>
            <a:r>
              <a:rPr lang="ru-RU" sz="2400" u="sng" dirty="0">
                <a:latin typeface="Times New Roman"/>
                <a:cs typeface="Times New Roman"/>
              </a:rPr>
              <a:t>, </a:t>
            </a:r>
            <a:r>
              <a:rPr lang="ru-RU" sz="2400" u="sng" dirty="0" smtClean="0">
                <a:latin typeface="Times New Roman"/>
                <a:cs typeface="Times New Roman"/>
              </a:rPr>
              <a:t>проходящего дистанционный мед </a:t>
            </a:r>
            <a:r>
              <a:rPr lang="ru-RU" sz="2400" u="sng" dirty="0">
                <a:latin typeface="Times New Roman"/>
                <a:cs typeface="Times New Roman"/>
              </a:rPr>
              <a:t>осмотр, осуществляется с использованием медицинских изделий, или федеральной государственной информационной системы "Единая система идентификации и аутентификации в инфраструктуре</a:t>
            </a:r>
            <a:r>
              <a:rPr lang="ru-RU" sz="2400" dirty="0">
                <a:latin typeface="Times New Roman"/>
                <a:cs typeface="Times New Roman"/>
              </a:rPr>
              <a:t>, обеспечивающей информационно-технологическое взаимодействие информационных систем, используемых для предоставления государственных и муниципальных услуг в электронной форме", или государственной информационной системы "Единая система идентификации и аутентификации физических лиц с использованием биометрических персональных данных".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21" y="4826923"/>
            <a:ext cx="3133033" cy="20310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9025" y="4898232"/>
            <a:ext cx="3103938" cy="195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0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7B5072-6F16-61C7-15F9-0A2178AC9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558" y="-253101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A10CA8-D711-3210-E3F9-2295BBF4B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513" y="0"/>
            <a:ext cx="10515600" cy="60191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ru-RU" b="1" dirty="0">
                <a:cs typeface="Calibri"/>
              </a:rPr>
              <a:t>Обязательные реквизиты ПЛ:</a:t>
            </a:r>
            <a:endParaRPr lang="ru-RU" b="1" dirty="0"/>
          </a:p>
          <a:p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1)Сведения о лице, оформившем ПЛ</a:t>
            </a:r>
            <a:r>
              <a:rPr lang="ru-RU" sz="2400" dirty="0">
                <a:latin typeface="Times New Roman"/>
                <a:cs typeface="Times New Roman"/>
              </a:rPr>
              <a:t>:</a:t>
            </a:r>
          </a:p>
          <a:p>
            <a:r>
              <a:rPr lang="ru-RU" sz="2400" u="sng" dirty="0">
                <a:latin typeface="Times New Roman"/>
                <a:cs typeface="Times New Roman"/>
              </a:rPr>
              <a:t>для юр лица</a:t>
            </a:r>
            <a:r>
              <a:rPr lang="ru-RU" sz="2400" dirty="0">
                <a:latin typeface="Times New Roman"/>
                <a:cs typeface="Times New Roman"/>
              </a:rPr>
              <a:t> - полное наименование, адрес в пределах местонахождения, номер телефона, основной государственный регистрационный номер юридического лица;</a:t>
            </a:r>
          </a:p>
          <a:p>
            <a:r>
              <a:rPr lang="ru-RU" sz="2400" u="sng" dirty="0">
                <a:latin typeface="Times New Roman"/>
                <a:cs typeface="Times New Roman"/>
              </a:rPr>
              <a:t>для ИП</a:t>
            </a:r>
            <a:r>
              <a:rPr lang="ru-RU" sz="2400" dirty="0">
                <a:latin typeface="Times New Roman"/>
                <a:cs typeface="Times New Roman"/>
              </a:rPr>
              <a:t> - ФИО, адрес регистрации по месту жительства, номер телефона, </a:t>
            </a:r>
            <a:r>
              <a:rPr lang="ru-RU" sz="2400" dirty="0" smtClean="0">
                <a:latin typeface="Times New Roman"/>
                <a:cs typeface="Times New Roman"/>
              </a:rPr>
              <a:t>ОГРН;</a:t>
            </a:r>
            <a:endParaRPr lang="ru-RU" sz="2400" dirty="0">
              <a:latin typeface="Times New Roman"/>
              <a:cs typeface="Times New Roman"/>
            </a:endParaRPr>
          </a:p>
          <a:p>
            <a:r>
              <a:rPr lang="ru-RU" sz="2400" u="sng" dirty="0">
                <a:latin typeface="Times New Roman"/>
                <a:cs typeface="Times New Roman"/>
              </a:rPr>
              <a:t>для физ. лица</a:t>
            </a:r>
            <a:r>
              <a:rPr lang="ru-RU" sz="2400" dirty="0">
                <a:latin typeface="Times New Roman"/>
                <a:cs typeface="Times New Roman"/>
              </a:rPr>
              <a:t>, которое не является ИП и которому в соответствии с законодательством РФ предоставлено право на осуществление </a:t>
            </a:r>
            <a:r>
              <a:rPr lang="ru-RU" sz="2400" dirty="0" smtClean="0">
                <a:latin typeface="Times New Roman"/>
                <a:cs typeface="Times New Roman"/>
              </a:rPr>
              <a:t>перевозочной деятельности (такси)</a:t>
            </a:r>
            <a:r>
              <a:rPr lang="ru-RU" sz="2400" dirty="0">
                <a:latin typeface="Times New Roman"/>
                <a:cs typeface="Times New Roman"/>
              </a:rPr>
              <a:t>  - ФИО, адрес регистрации по месту жительства, номер телефона, идентификационный номер налогоплательщика.</a:t>
            </a:r>
          </a:p>
          <a:p>
            <a:endParaRPr lang="ru-RU" dirty="0"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874" y="4438996"/>
            <a:ext cx="6189109" cy="241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6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ED7DC-6A4E-533C-48BE-0AAF9448A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313" y="5691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1F77C7-CFC2-C9BA-5CCE-A2859EB74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8" y="531663"/>
            <a:ext cx="8297644" cy="6234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dirty="0">
                <a:ea typeface="+mn-lt"/>
                <a:cs typeface="+mn-lt"/>
              </a:rPr>
              <a:t>2)</a:t>
            </a:r>
            <a:r>
              <a:rPr lang="ru-RU" sz="2000" dirty="0">
                <a:highlight>
                  <a:srgbClr val="FFFF00"/>
                </a:highlight>
                <a:latin typeface="Times New Roman"/>
                <a:ea typeface="+mn-lt"/>
                <a:cs typeface="Times New Roman"/>
              </a:rPr>
              <a:t>Сведения о ТС: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1)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тип ТС, марку и модель ТС 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согласно паспорту транспортного средства, а в случае если транспортное средство используется с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прицепом 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(полуприцепом) - марку и модель прицепа (полуприцепа);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2)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государственный регистрационный номер ТС 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и регистрационный номер прицепа (при наличии);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3)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дату, время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и результат проведения предрейсового или </a:t>
            </a:r>
            <a:r>
              <a:rPr lang="ru-RU" sz="2000" b="1" dirty="0" err="1">
                <a:latin typeface="Times New Roman"/>
                <a:ea typeface="+mn-lt"/>
                <a:cs typeface="Times New Roman"/>
              </a:rPr>
              <a:t>предсменного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 контроля технического состояния 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ТС (и по возвращению);</a:t>
            </a:r>
            <a:endParaRPr lang="ru-RU" sz="2000" dirty="0">
              <a:latin typeface="Times New Roman"/>
              <a:ea typeface="+mn-lt"/>
              <a:cs typeface="Times New Roman"/>
            </a:endParaRP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4)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дату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и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время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выпуска ТС на линию и его возвращения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;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5)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показания одометра </a:t>
            </a:r>
            <a:endParaRPr lang="ru-RU" sz="2000" b="1" dirty="0" smtClean="0">
              <a:latin typeface="Times New Roman"/>
              <a:ea typeface="+mn-lt"/>
              <a:cs typeface="Times New Roman"/>
            </a:endParaRPr>
          </a:p>
          <a:p>
            <a:pPr>
              <a:buNone/>
            </a:pPr>
            <a:r>
              <a:rPr lang="ru-RU" sz="2000" dirty="0" smtClean="0">
                <a:latin typeface="Times New Roman"/>
                <a:ea typeface="+mn-lt"/>
                <a:cs typeface="Times New Roman"/>
              </a:rPr>
              <a:t>3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) </a:t>
            </a:r>
            <a:r>
              <a:rPr lang="ru-RU" sz="2000" dirty="0">
                <a:highlight>
                  <a:srgbClr val="FFFF00"/>
                </a:highlight>
                <a:latin typeface="Times New Roman"/>
                <a:ea typeface="+mn-lt"/>
                <a:cs typeface="Times New Roman"/>
              </a:rPr>
              <a:t>Сведения о водителе (водителях) ТС: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1)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ФИО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;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2)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серию, номер и дату выдачи водительского удостоверения;</a:t>
            </a: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3)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страховой номер индивидуального лицевого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счета (СНИЛС)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;</a:t>
            </a:r>
            <a:endParaRPr lang="ru-RU" sz="2000" dirty="0">
              <a:latin typeface="Times New Roman"/>
              <a:ea typeface="+mn-lt"/>
              <a:cs typeface="Times New Roman"/>
            </a:endParaRPr>
          </a:p>
          <a:p>
            <a:pPr>
              <a:buNone/>
            </a:pPr>
            <a:r>
              <a:rPr lang="ru-RU" sz="2000" dirty="0">
                <a:latin typeface="Times New Roman"/>
                <a:ea typeface="+mn-lt"/>
                <a:cs typeface="Times New Roman"/>
              </a:rPr>
              <a:t>4)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дату, время,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результат проведения </a:t>
            </a:r>
            <a:r>
              <a:rPr lang="ru-RU" sz="2000" b="1" dirty="0" err="1">
                <a:latin typeface="Times New Roman"/>
                <a:ea typeface="+mn-lt"/>
                <a:cs typeface="Times New Roman"/>
              </a:rPr>
              <a:t>предсменного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,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(</a:t>
            </a:r>
            <a:r>
              <a:rPr lang="ru-RU" sz="2000" dirty="0" err="1" smtClean="0">
                <a:latin typeface="Times New Roman"/>
                <a:ea typeface="+mn-lt"/>
                <a:cs typeface="Times New Roman"/>
              </a:rPr>
              <a:t>предрейсового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) 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и </a:t>
            </a:r>
            <a:r>
              <a:rPr lang="ru-RU" sz="2000" b="1" dirty="0" err="1">
                <a:latin typeface="Times New Roman"/>
                <a:ea typeface="+mn-lt"/>
                <a:cs typeface="Times New Roman"/>
              </a:rPr>
              <a:t>послесменного</a:t>
            </a:r>
            <a:r>
              <a:rPr lang="ru-RU" sz="2000" dirty="0">
                <a:latin typeface="Times New Roman"/>
                <a:ea typeface="+mn-lt"/>
                <a:cs typeface="Times New Roman"/>
              </a:rPr>
              <a:t>, 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(</a:t>
            </a:r>
            <a:r>
              <a:rPr lang="ru-RU" sz="2000" dirty="0" err="1" smtClean="0">
                <a:latin typeface="Times New Roman"/>
                <a:ea typeface="+mn-lt"/>
                <a:cs typeface="Times New Roman"/>
              </a:rPr>
              <a:t>послерейсового</a:t>
            </a:r>
            <a:r>
              <a:rPr lang="ru-RU" sz="2000" dirty="0" smtClean="0">
                <a:latin typeface="Times New Roman"/>
                <a:ea typeface="+mn-lt"/>
                <a:cs typeface="Times New Roman"/>
              </a:rPr>
              <a:t>) </a:t>
            </a:r>
            <a:r>
              <a:rPr lang="ru-RU" sz="2000" b="1" dirty="0">
                <a:latin typeface="Times New Roman"/>
                <a:ea typeface="+mn-lt"/>
                <a:cs typeface="Times New Roman"/>
              </a:rPr>
              <a:t>медицинского </a:t>
            </a:r>
            <a:r>
              <a:rPr lang="ru-RU" sz="2000" b="1" dirty="0" smtClean="0">
                <a:latin typeface="Times New Roman"/>
                <a:ea typeface="+mn-lt"/>
                <a:cs typeface="Times New Roman"/>
              </a:rPr>
              <a:t>осмотра</a:t>
            </a:r>
            <a:endParaRPr lang="ru-RU" b="1" dirty="0"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3040" y="5480559"/>
            <a:ext cx="3409950" cy="1285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583" y="80424"/>
            <a:ext cx="3498694" cy="9393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7171" y="1586951"/>
            <a:ext cx="3654829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9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BFCF04-CBE4-FBA3-7BD0-614AC7458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51" y="-655668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67D82E-0B28-068C-24B8-898EDFD46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248"/>
            <a:ext cx="10515600" cy="58897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400" dirty="0">
                <a:latin typeface="Times New Roman"/>
                <a:cs typeface="Times New Roman"/>
              </a:rPr>
              <a:t>4) </a:t>
            </a:r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Сведения о виде перевозки </a:t>
            </a:r>
            <a:r>
              <a:rPr lang="ru-RU" dirty="0"/>
              <a:t>должны включать информацию о перевозке</a:t>
            </a:r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:</a:t>
            </a:r>
          </a:p>
          <a:p>
            <a:r>
              <a:rPr lang="ru-RU" sz="2400" dirty="0">
                <a:latin typeface="Times New Roman"/>
                <a:cs typeface="Times New Roman"/>
              </a:rPr>
              <a:t>1) </a:t>
            </a:r>
            <a:r>
              <a:rPr lang="ru-RU" sz="2400" b="1" dirty="0">
                <a:latin typeface="Times New Roman"/>
                <a:cs typeface="Times New Roman"/>
              </a:rPr>
              <a:t>коммерческие перевозки</a:t>
            </a:r>
            <a:r>
              <a:rPr lang="ru-RU" sz="2400" dirty="0">
                <a:latin typeface="Times New Roman"/>
                <a:cs typeface="Times New Roman"/>
              </a:rPr>
              <a:t>: регулярная перевозка пассажиров и багажа; перевозка грузов на основании договора перевозки грузов или договора фрахтования (в том числе по договору аренды транспортного средства с экипажем); перевозка пассажиров и багажа по заказу; перевозка пассажиров и багажа легковым </a:t>
            </a:r>
            <a:r>
              <a:rPr lang="ru-RU" sz="2400" dirty="0" err="1">
                <a:latin typeface="Times New Roman"/>
                <a:cs typeface="Times New Roman"/>
              </a:rPr>
              <a:t>такси;организованная</a:t>
            </a:r>
            <a:r>
              <a:rPr lang="ru-RU" sz="2400" dirty="0">
                <a:latin typeface="Times New Roman"/>
                <a:cs typeface="Times New Roman"/>
              </a:rPr>
              <a:t> перевозка групп детей автобусами (если организованная перевозка группы детей осуществляется по договору фрахтования);</a:t>
            </a:r>
          </a:p>
          <a:p>
            <a:r>
              <a:rPr lang="ru-RU" sz="2400" dirty="0">
                <a:latin typeface="Times New Roman"/>
                <a:cs typeface="Times New Roman"/>
              </a:rPr>
              <a:t>2) </a:t>
            </a:r>
            <a:r>
              <a:rPr lang="ru-RU" sz="2400" b="1" dirty="0">
                <a:latin typeface="Times New Roman"/>
                <a:cs typeface="Times New Roman"/>
              </a:rPr>
              <a:t>перевозки для собственных нужд</a:t>
            </a:r>
            <a:r>
              <a:rPr lang="ru-RU" sz="2400" dirty="0">
                <a:latin typeface="Times New Roman"/>
                <a:cs typeface="Times New Roman"/>
              </a:rPr>
              <a:t>;</a:t>
            </a:r>
          </a:p>
          <a:p>
            <a:r>
              <a:rPr lang="ru-RU" sz="2400" dirty="0">
                <a:latin typeface="Times New Roman"/>
                <a:cs typeface="Times New Roman"/>
              </a:rPr>
              <a:t>3) </a:t>
            </a:r>
            <a:r>
              <a:rPr lang="ru-RU" sz="2400" b="1" dirty="0">
                <a:latin typeface="Times New Roman"/>
                <a:cs typeface="Times New Roman"/>
              </a:rPr>
              <a:t>передвижение и работа специальных ТС.</a:t>
            </a:r>
          </a:p>
          <a:p>
            <a:r>
              <a:rPr lang="ru-RU" sz="2400" dirty="0">
                <a:latin typeface="Times New Roman"/>
                <a:cs typeface="Times New Roman"/>
              </a:rPr>
              <a:t>5) </a:t>
            </a:r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Сведения о виде сообщения</a:t>
            </a:r>
            <a:r>
              <a:rPr lang="ru-RU" sz="2400" dirty="0">
                <a:latin typeface="Times New Roman"/>
                <a:cs typeface="Times New Roman"/>
              </a:rPr>
              <a:t> должны включать информацию о виде сообщения: </a:t>
            </a:r>
            <a:r>
              <a:rPr lang="ru-RU" sz="2400" b="1" dirty="0">
                <a:latin typeface="Times New Roman"/>
                <a:cs typeface="Times New Roman"/>
              </a:rPr>
              <a:t>1) городское;2) пригородное;3) междугородное</a:t>
            </a:r>
            <a:r>
              <a:rPr lang="ru-RU" sz="2400" dirty="0">
                <a:latin typeface="Times New Roman"/>
                <a:cs typeface="Times New Roman"/>
              </a:rPr>
              <a:t>.</a:t>
            </a:r>
          </a:p>
          <a:p>
            <a:endParaRPr lang="ru-RU" sz="2400" dirty="0">
              <a:latin typeface="Times New Roman"/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9062" y="4881724"/>
            <a:ext cx="3072938" cy="197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BCDBF5-217E-2731-A434-7D1CD3FE9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43" y="915410"/>
            <a:ext cx="5230813" cy="57360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Формы ПЛ </a:t>
            </a:r>
            <a:r>
              <a:rPr lang="ru-RU" sz="2200" b="1" dirty="0">
                <a:cs typeface="Calibri"/>
              </a:rPr>
              <a:t>грузового </a:t>
            </a:r>
            <a:r>
              <a:rPr lang="ru-RU" sz="2200" b="1" dirty="0" smtClean="0">
                <a:cs typeface="Calibri"/>
              </a:rPr>
              <a:t>автомобиля:</a:t>
            </a:r>
            <a:endParaRPr lang="ru-RU" sz="2200" dirty="0"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r>
              <a:rPr lang="ru-RU" sz="2200" dirty="0">
                <a:cs typeface="Calibri"/>
              </a:rPr>
              <a:t>Сдельная (С)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ru-RU" sz="2200" dirty="0">
                <a:cs typeface="Calibri"/>
              </a:rPr>
              <a:t>Повременная (П)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ru-RU" sz="2200" dirty="0">
                <a:cs typeface="Calibri"/>
              </a:rPr>
              <a:t>Международная (М).</a:t>
            </a:r>
          </a:p>
          <a:p>
            <a:pPr marL="0" indent="0">
              <a:buNone/>
            </a:pPr>
            <a:endParaRPr lang="ru-RU" sz="2200" dirty="0" smtClean="0">
              <a:cs typeface="Calibri"/>
            </a:endParaRPr>
          </a:p>
          <a:p>
            <a:pPr marL="0" indent="0">
              <a:buNone/>
            </a:pPr>
            <a:r>
              <a:rPr lang="ru-RU" sz="2200" dirty="0" smtClean="0">
                <a:cs typeface="Calibri"/>
              </a:rPr>
              <a:t>Все </a:t>
            </a:r>
            <a:r>
              <a:rPr lang="ru-RU" sz="2200" dirty="0">
                <a:cs typeface="Calibri"/>
              </a:rPr>
              <a:t>ПЛ обязательно вносятся в журнал учета движения путевых </a:t>
            </a:r>
            <a:r>
              <a:rPr lang="ru-RU" sz="2200" dirty="0" smtClean="0">
                <a:cs typeface="Calibri"/>
              </a:rPr>
              <a:t>листов (при его наличии на АТП).</a:t>
            </a:r>
            <a:endParaRPr lang="ru-RU" sz="2200" dirty="0">
              <a:cs typeface="Calibri"/>
            </a:endParaRPr>
          </a:p>
        </p:txBody>
      </p:sp>
      <p:pic>
        <p:nvPicPr>
          <p:cNvPr id="4" name="Рисунок 3" descr="Изображение выглядит как транспортное средство, небо, Наземный транспорт, колесо&#10;&#10;Автоматически созданное описание">
            <a:extLst>
              <a:ext uri="{FF2B5EF4-FFF2-40B4-BE49-F238E27FC236}">
                <a16:creationId xmlns:a16="http://schemas.microsoft.com/office/drawing/2014/main" id="{1E965F42-8CF2-25FE-7E7B-70F1F023A6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58" r="2873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6CD7C-05D9-C081-2988-3439DFCD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653" y="-641290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50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BFA5BE-FA5C-62FB-A5CA-6C14F832B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96875"/>
            <a:ext cx="10515600" cy="74733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0F3960-7442-6CFE-84AA-58A7858E9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-299"/>
            <a:ext cx="10515600" cy="61772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highlight>
                  <a:srgbClr val="FFFF00"/>
                </a:highlight>
                <a:cs typeface="Calibri"/>
              </a:rPr>
              <a:t>ТТН</a:t>
            </a:r>
            <a:r>
              <a:rPr lang="ru-RU" dirty="0">
                <a:cs typeface="Calibri"/>
              </a:rPr>
              <a:t> -</a:t>
            </a:r>
            <a:r>
              <a:rPr lang="ru-RU" dirty="0">
                <a:latin typeface="Calibri"/>
                <a:cs typeface="Calibri"/>
              </a:rPr>
              <a:t> </a:t>
            </a:r>
            <a:r>
              <a:rPr lang="ru-RU" sz="1500" dirty="0">
                <a:latin typeface="Times New Roman"/>
                <a:cs typeface="Times New Roman"/>
              </a:rPr>
              <a:t> </a:t>
            </a:r>
            <a:r>
              <a:rPr lang="ru-RU" sz="2400" b="1" u="sng" dirty="0">
                <a:latin typeface="Times New Roman"/>
                <a:cs typeface="Times New Roman"/>
              </a:rPr>
              <a:t>перевозочный документ, предназначенный для учета движения товарно-материальных ценностей и расчетов за их перевозки автомобильным транспортом.</a:t>
            </a:r>
            <a:endParaRPr lang="ru-RU" b="1" u="sng" dirty="0">
              <a:latin typeface="Calibri" panose="020F0502020204030204"/>
              <a:cs typeface="Calibri" panose="020F0502020204030204"/>
            </a:endParaRPr>
          </a:p>
          <a:p>
            <a:r>
              <a:rPr lang="ru-RU" sz="2400" dirty="0">
                <a:latin typeface="Times New Roman"/>
                <a:cs typeface="Times New Roman"/>
              </a:rPr>
              <a:t>Состоит из </a:t>
            </a:r>
            <a:r>
              <a:rPr lang="ru-RU" sz="2400" u="sng" dirty="0">
                <a:latin typeface="Times New Roman"/>
                <a:cs typeface="Times New Roman"/>
              </a:rPr>
              <a:t>двух разделов:</a:t>
            </a:r>
          </a:p>
          <a:p>
            <a:r>
              <a:rPr lang="ru-RU" sz="2400" dirty="0">
                <a:ea typeface="+mn-lt"/>
                <a:cs typeface="+mn-lt"/>
              </a:rPr>
              <a:t>1. </a:t>
            </a:r>
            <a:r>
              <a:rPr lang="ru-RU" sz="2400" b="1" dirty="0">
                <a:ea typeface="+mn-lt"/>
                <a:cs typeface="+mn-lt"/>
              </a:rPr>
              <a:t>Товарного</a:t>
            </a:r>
            <a:r>
              <a:rPr lang="ru-RU" sz="2400" dirty="0">
                <a:ea typeface="+mn-lt"/>
                <a:cs typeface="+mn-lt"/>
              </a:rPr>
              <a:t>, определяющего </a:t>
            </a:r>
            <a:r>
              <a:rPr lang="ru-RU" sz="2400" u="sng" dirty="0">
                <a:ea typeface="+mn-lt"/>
                <a:cs typeface="+mn-lt"/>
              </a:rPr>
              <a:t>взаимоотношения грузоотправителей и грузополучателей и служащего для списания товарно-материальных ценностей у грузоотправителей и оприходования их у грузополучателей</a:t>
            </a:r>
            <a:r>
              <a:rPr lang="ru-RU" sz="2400" dirty="0">
                <a:ea typeface="+mn-lt"/>
                <a:cs typeface="+mn-lt"/>
              </a:rPr>
              <a:t>.</a:t>
            </a:r>
            <a:endParaRPr lang="ru-RU" dirty="0"/>
          </a:p>
          <a:p>
            <a:r>
              <a:rPr lang="ru-RU" sz="2400" dirty="0">
                <a:ea typeface="+mn-lt"/>
                <a:cs typeface="+mn-lt"/>
              </a:rPr>
              <a:t>2. </a:t>
            </a:r>
            <a:r>
              <a:rPr lang="ru-RU" sz="2400" b="1" dirty="0">
                <a:ea typeface="+mn-lt"/>
                <a:cs typeface="+mn-lt"/>
              </a:rPr>
              <a:t>Транспортного</a:t>
            </a:r>
            <a:r>
              <a:rPr lang="ru-RU" sz="2400" dirty="0">
                <a:ea typeface="+mn-lt"/>
                <a:cs typeface="+mn-lt"/>
              </a:rPr>
              <a:t>, определяющего </a:t>
            </a:r>
            <a:r>
              <a:rPr lang="ru-RU" sz="2400" u="sng" dirty="0">
                <a:ea typeface="+mn-lt"/>
                <a:cs typeface="+mn-lt"/>
              </a:rPr>
              <a:t>взаимоотношения грузоотправителей заказчиков автотранспорта с организациями - владельцами автотранспорта, выполнившими перевозку грузов, и служащего для учета транспортной работы и расчетов </a:t>
            </a:r>
            <a:r>
              <a:rPr lang="ru-RU" sz="2400" dirty="0">
                <a:ea typeface="+mn-lt"/>
                <a:cs typeface="+mn-lt"/>
              </a:rPr>
              <a:t>грузоотправителей или грузополучателей с организациями - владельцами автотранспорта за оказанные им услуги по перевозке грузов.</a:t>
            </a:r>
            <a:endParaRPr lang="ru-RU" dirty="0"/>
          </a:p>
          <a:p>
            <a:r>
              <a:rPr lang="ru-RU" sz="2400" b="1" dirty="0">
                <a:latin typeface="Times New Roman"/>
                <a:cs typeface="Times New Roman"/>
              </a:rPr>
              <a:t>Составляется грузоотправителем</a:t>
            </a:r>
            <a:r>
              <a:rPr lang="ru-RU" sz="2400" dirty="0">
                <a:latin typeface="Times New Roman"/>
                <a:cs typeface="Times New Roman"/>
              </a:rPr>
              <a:t> для каждого грузополучателя отдельно на каждую ездку автомобиля с обязательным заполнением всех реквизитов.</a:t>
            </a:r>
            <a:endParaRPr lang="ru-RU" sz="2400" dirty="0">
              <a:latin typeface="Calibri"/>
              <a:cs typeface="Calibri"/>
            </a:endParaRPr>
          </a:p>
          <a:p>
            <a:endParaRPr lang="ru-RU" sz="2400" dirty="0">
              <a:latin typeface="Times New Roman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512" y="5458084"/>
            <a:ext cx="4361844" cy="139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69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6CDC5D-0B26-9034-0003-DC98C6CD1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62" y="-253101"/>
            <a:ext cx="10515600" cy="8911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87F42F-0C3B-56E6-6396-9A1521A19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508" y="0"/>
            <a:ext cx="10931237" cy="500426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400" dirty="0" smtClean="0">
                <a:latin typeface="Times New Roman"/>
                <a:cs typeface="Times New Roman"/>
              </a:rPr>
              <a:t>ТТН </a:t>
            </a:r>
            <a:r>
              <a:rPr lang="ru-RU" sz="2400" dirty="0">
                <a:latin typeface="Times New Roman"/>
                <a:cs typeface="Times New Roman"/>
              </a:rPr>
              <a:t>выписывается</a:t>
            </a:r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 в </a:t>
            </a:r>
            <a:r>
              <a:rPr lang="ru-RU" sz="2400" dirty="0" smtClean="0">
                <a:highlight>
                  <a:srgbClr val="FFFF00"/>
                </a:highlight>
                <a:latin typeface="Times New Roman"/>
                <a:cs typeface="Times New Roman"/>
              </a:rPr>
              <a:t>4-</a:t>
            </a:r>
            <a:r>
              <a:rPr lang="ru-RU" sz="2400" dirty="0" smtClean="0">
                <a:highlight>
                  <a:srgbClr val="FFFF00"/>
                </a:highlight>
                <a:latin typeface="Times New Roman"/>
                <a:cs typeface="Times New Roman"/>
              </a:rPr>
              <a:t>х </a:t>
            </a:r>
            <a:r>
              <a:rPr lang="ru-RU" sz="2400" dirty="0">
                <a:highlight>
                  <a:srgbClr val="FFFF00"/>
                </a:highlight>
                <a:latin typeface="Times New Roman"/>
                <a:cs typeface="Times New Roman"/>
              </a:rPr>
              <a:t>экземплярах:</a:t>
            </a:r>
            <a:r>
              <a:rPr lang="ru-RU" sz="2400" dirty="0">
                <a:latin typeface="Times New Roman"/>
                <a:cs typeface="Times New Roman"/>
              </a:rPr>
              <a:t> </a:t>
            </a:r>
            <a:r>
              <a:rPr lang="ru-RU" sz="2400" b="1" dirty="0">
                <a:latin typeface="Times New Roman"/>
                <a:cs typeface="Times New Roman"/>
              </a:rPr>
              <a:t>первый</a:t>
            </a:r>
            <a:r>
              <a:rPr lang="ru-RU" sz="2400" dirty="0">
                <a:latin typeface="Times New Roman"/>
                <a:cs typeface="Times New Roman"/>
              </a:rPr>
              <a:t> - остается у грузоотправителя и предназначается для списания товарно-материальных ценностей;</a:t>
            </a:r>
            <a:endParaRPr lang="ru-RU" sz="2400" dirty="0">
              <a:cs typeface="Calibri" panose="020F0502020204030204"/>
            </a:endParaRPr>
          </a:p>
          <a:p>
            <a:r>
              <a:rPr lang="ru-RU" sz="2400" b="1" dirty="0">
                <a:ea typeface="+mn-lt"/>
                <a:cs typeface="+mn-lt"/>
              </a:rPr>
              <a:t>второй</a:t>
            </a:r>
            <a:r>
              <a:rPr lang="ru-RU" sz="2400" dirty="0">
                <a:ea typeface="+mn-lt"/>
                <a:cs typeface="+mn-lt"/>
              </a:rPr>
              <a:t>, </a:t>
            </a:r>
            <a:r>
              <a:rPr lang="ru-RU" sz="2400" b="1" dirty="0">
                <a:ea typeface="+mn-lt"/>
                <a:cs typeface="+mn-lt"/>
              </a:rPr>
              <a:t>третий и четвертый экземпляры</a:t>
            </a:r>
            <a:r>
              <a:rPr lang="ru-RU" sz="2400" dirty="0">
                <a:ea typeface="+mn-lt"/>
                <a:cs typeface="+mn-lt"/>
              </a:rPr>
              <a:t>, </a:t>
            </a:r>
            <a:r>
              <a:rPr lang="ru-RU" sz="2000" dirty="0">
                <a:ea typeface="+mn-lt"/>
                <a:cs typeface="+mn-lt"/>
              </a:rPr>
              <a:t>заверенные подписями и печатями (штампами) грузоотправителя и подписью водителя, вручаются водителю;</a:t>
            </a:r>
            <a:endParaRPr lang="ru-RU" sz="2000" dirty="0">
              <a:cs typeface="Calibri"/>
            </a:endParaRPr>
          </a:p>
          <a:p>
            <a:r>
              <a:rPr lang="ru-RU" sz="2400" b="1" dirty="0">
                <a:latin typeface="Times New Roman"/>
                <a:cs typeface="Times New Roman"/>
              </a:rPr>
              <a:t>второй </a:t>
            </a:r>
            <a:r>
              <a:rPr lang="ru-RU" sz="2400" dirty="0">
                <a:latin typeface="Times New Roman"/>
                <a:cs typeface="Times New Roman"/>
              </a:rPr>
              <a:t>- </a:t>
            </a:r>
            <a:r>
              <a:rPr lang="ru-RU" sz="2000" dirty="0">
                <a:latin typeface="Times New Roman"/>
                <a:cs typeface="Times New Roman"/>
              </a:rPr>
              <a:t>сдается водителем грузополучателю и предназначается для оприходования товарно-материальных ценностей у получателя груза;</a:t>
            </a:r>
            <a:endParaRPr lang="ru-RU" sz="2000" dirty="0">
              <a:cs typeface="Calibri"/>
            </a:endParaRPr>
          </a:p>
          <a:p>
            <a:r>
              <a:rPr lang="ru-RU" sz="2400" b="1" dirty="0">
                <a:latin typeface="Times New Roman"/>
                <a:cs typeface="Times New Roman"/>
              </a:rPr>
              <a:t>третий и четвертый экземпляры</a:t>
            </a:r>
            <a:r>
              <a:rPr lang="ru-RU" sz="2400" dirty="0">
                <a:latin typeface="Times New Roman"/>
                <a:cs typeface="Times New Roman"/>
              </a:rPr>
              <a:t>, </a:t>
            </a:r>
            <a:r>
              <a:rPr lang="ru-RU" sz="2000" dirty="0">
                <a:latin typeface="Times New Roman"/>
                <a:cs typeface="Times New Roman"/>
              </a:rPr>
              <a:t>заверенные подписями и печатями (штампами) грузополучателя, сдаются организации - владельцу автотранспорта.</a:t>
            </a:r>
            <a:endParaRPr lang="ru-RU" sz="2000" dirty="0">
              <a:cs typeface="Calibri"/>
            </a:endParaRPr>
          </a:p>
          <a:p>
            <a:r>
              <a:rPr lang="ru-RU" sz="2000" dirty="0" smtClean="0">
                <a:latin typeface="Times New Roman"/>
                <a:cs typeface="Times New Roman"/>
              </a:rPr>
              <a:t>3-</a:t>
            </a:r>
            <a:r>
              <a:rPr lang="ru-RU" sz="2000" dirty="0" smtClean="0">
                <a:latin typeface="Times New Roman"/>
                <a:cs typeface="Times New Roman"/>
              </a:rPr>
              <a:t>й </a:t>
            </a:r>
            <a:r>
              <a:rPr lang="ru-RU" sz="2000" dirty="0">
                <a:latin typeface="Times New Roman"/>
                <a:cs typeface="Times New Roman"/>
              </a:rPr>
              <a:t>экземпляр, служащий основанием для расчетов, организация - владелец автотранспорта прилагает к счету за перевозку и высылает плательщику - заказчику автотранспорта, а </a:t>
            </a:r>
            <a:r>
              <a:rPr lang="ru-RU" sz="2000" dirty="0" smtClean="0">
                <a:latin typeface="Times New Roman"/>
                <a:cs typeface="Times New Roman"/>
              </a:rPr>
              <a:t>4-</a:t>
            </a:r>
            <a:r>
              <a:rPr lang="ru-RU" sz="2000" dirty="0" smtClean="0">
                <a:latin typeface="Times New Roman"/>
                <a:cs typeface="Times New Roman"/>
              </a:rPr>
              <a:t>й </a:t>
            </a:r>
            <a:r>
              <a:rPr lang="ru-RU" sz="2000" dirty="0">
                <a:latin typeface="Times New Roman"/>
                <a:cs typeface="Times New Roman"/>
              </a:rPr>
              <a:t>- прилагается к </a:t>
            </a:r>
            <a:r>
              <a:rPr lang="ru-RU" sz="2000" dirty="0" smtClean="0">
                <a:latin typeface="Times New Roman"/>
                <a:cs typeface="Times New Roman"/>
              </a:rPr>
              <a:t>ПЛ и </a:t>
            </a:r>
            <a:r>
              <a:rPr lang="ru-RU" sz="2000" dirty="0">
                <a:latin typeface="Times New Roman"/>
                <a:cs typeface="Times New Roman"/>
              </a:rPr>
              <a:t>служит основанием для учета транспортной работы и начисления заработной платы водителю.</a:t>
            </a:r>
            <a:endParaRPr lang="ru-RU" sz="2000" dirty="0">
              <a:cs typeface="Calibri"/>
            </a:endParaRPr>
          </a:p>
          <a:p>
            <a:endParaRPr lang="ru-RU" dirty="0"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4224" y="4480560"/>
            <a:ext cx="4943475" cy="212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0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685</Words>
  <Application>Microsoft Office PowerPoint</Application>
  <PresentationFormat>Широкоэкранный</PresentationFormat>
  <Paragraphs>59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Документация на перевозку груза 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2-WS</dc:creator>
  <cp:lastModifiedBy>2-WS</cp:lastModifiedBy>
  <cp:revision>239</cp:revision>
  <dcterms:created xsi:type="dcterms:W3CDTF">2023-08-22T14:57:18Z</dcterms:created>
  <dcterms:modified xsi:type="dcterms:W3CDTF">2026-02-10T04:40:56Z</dcterms:modified>
</cp:coreProperties>
</file>