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3" r:id="rId5"/>
    <p:sldId id="264" r:id="rId6"/>
    <p:sldId id="267" r:id="rId7"/>
    <p:sldId id="266" r:id="rId8"/>
    <p:sldId id="261" r:id="rId9"/>
    <p:sldId id="262" r:id="rId10"/>
    <p:sldId id="260" r:id="rId11"/>
    <p:sldId id="25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5" d="100"/>
          <a:sy n="65" d="100"/>
        </p:scale>
        <p:origin x="-1074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8A0C-8D0D-4EFC-95A2-48DF1B1E66C6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24CC-DF83-4D76-AE12-FCACA75217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8A0C-8D0D-4EFC-95A2-48DF1B1E66C6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24CC-DF83-4D76-AE12-FCACA75217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8A0C-8D0D-4EFC-95A2-48DF1B1E66C6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24CC-DF83-4D76-AE12-FCACA75217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8A0C-8D0D-4EFC-95A2-48DF1B1E66C6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24CC-DF83-4D76-AE12-FCACA75217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8A0C-8D0D-4EFC-95A2-48DF1B1E66C6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24CC-DF83-4D76-AE12-FCACA75217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8A0C-8D0D-4EFC-95A2-48DF1B1E66C6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24CC-DF83-4D76-AE12-FCACA75217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8A0C-8D0D-4EFC-95A2-48DF1B1E66C6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24CC-DF83-4D76-AE12-FCACA75217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8A0C-8D0D-4EFC-95A2-48DF1B1E66C6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24CC-DF83-4D76-AE12-FCACA75217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8A0C-8D0D-4EFC-95A2-48DF1B1E66C6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24CC-DF83-4D76-AE12-FCACA75217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8A0C-8D0D-4EFC-95A2-48DF1B1E66C6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24CC-DF83-4D76-AE12-FCACA75217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8A0C-8D0D-4EFC-95A2-48DF1B1E66C6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24CC-DF83-4D76-AE12-FCACA75217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68A0C-8D0D-4EFC-95A2-48DF1B1E66C6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EB24CC-DF83-4D76-AE12-FCACA75217A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iki.tgl.net.ru/index.php/%D0%A2%D0%BE%D0%BF_100_%D0%BB%D1%83%D1%87%D1%88%D0%B8%D1%85_%D0%BF%D0%BE%D1%81%D0%BB%D0%BE%D0%B2%D0%B8%D1%86_%D0%B8%D0%B7_%D1%81%D0%B1%D0%BE%D1%80%D0%BD%D0%B8%D0%BA%D0%B0_%D0%92._%D0%98._%D0%94%D0%B0%D0%BB%D1%8F_%22%D0%9F%D0%BE%D1%81%D0%BB%D0%BE%D0%B2%D0%B8%D1%86%D1%8B_%D1%80%D1%83%D1%81%D1%81%D0%BA%D0%BE%D0%B3%D0%BE_%D0%BD%D0%B0%D1%80%D0%BE%D0%B4%D0%B0%22" TargetMode="External"/><Relationship Id="rId2" Type="http://schemas.openxmlformats.org/officeDocument/2006/relationships/hyperlink" Target="https://yandex.ru/images/search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antlab.ru/work1108845" TargetMode="External"/><Relationship Id="rId5" Type="http://schemas.openxmlformats.org/officeDocument/2006/relationships/hyperlink" Target="https://yandex.ru/images/search?text=%D1%80%D1%83%D1%81%D1%81%D0%BA%D0%B8%D0%B5%20%D1%81%D0%BA%D0%B0%D0%B7%D0%BA%D0%B8%20%D0%BF%D1%8F%D1%82%D0%BE%D0%BA%20%D0%BF%D0%B5%D1%80%D0%B2%D1%8B%D0%B9%20%D0%B4%D0%B0%D0%BB%D1%8F&amp;stype=image&amp;lr=124664&amp;parent-reqid=1636086554856057-14898161911376096003-vla1-4636-vla-l7-balancer-8080-BAL-6570&amp;source=wiz" TargetMode="External"/><Relationship Id="rId4" Type="http://schemas.openxmlformats.org/officeDocument/2006/relationships/hyperlink" Target="https://www.culture.ru/books/183/russkie-skazki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17" Type="http://schemas.openxmlformats.org/officeDocument/2006/relationships/image" Target="../media/image29.jpeg"/><Relationship Id="rId2" Type="http://schemas.openxmlformats.org/officeDocument/2006/relationships/image" Target="../media/image14.jpeg"/><Relationship Id="rId16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5" Type="http://schemas.openxmlformats.org/officeDocument/2006/relationships/image" Target="../media/image2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Relationship Id="rId1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772400" cy="1827634"/>
          </a:xfrm>
        </p:spPr>
        <p:txBody>
          <a:bodyPr>
            <a:normAutofit fontScale="90000"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3600" dirty="0"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 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</a:rPr>
              <a:t>   « </a:t>
            </a:r>
            <a:r>
              <a:rPr lang="ru-RU" sz="3600" b="1" dirty="0" smtClean="0">
                <a:solidFill>
                  <a:srgbClr val="000000"/>
                </a:solidFill>
                <a:latin typeface="Monotype Corsiva" pitchFamily="66" charset="0"/>
                <a:ea typeface="Times New Roman"/>
              </a:rPr>
              <a:t>Путешествие по страницам словаря 	Владимира Ивановича Даля»</a:t>
            </a:r>
            <a:r>
              <a:rPr lang="ru-RU" sz="4000" dirty="0">
                <a:latin typeface="Times New Roman"/>
                <a:ea typeface="Times New Roman"/>
              </a:rPr>
              <a:t/>
            </a:r>
            <a:br>
              <a:rPr lang="ru-RU" sz="4000" dirty="0">
                <a:latin typeface="Times New Roman"/>
                <a:ea typeface="Times New Roman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7" name="Picture 3" descr="C:\Users\Вал Дом\Desktop\DqvibfRsH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204864"/>
            <a:ext cx="5328592" cy="389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Вал Дом\Desktop\201911291057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124913" cy="5472608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5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>
                <a:solidFill>
                  <a:schemeClr val="tx2"/>
                </a:solidFill>
                <a:latin typeface="Monotype Corsiva" pitchFamily="66" charset="0"/>
              </a:rPr>
              <a:t>Интернет-ресурсы:</a:t>
            </a:r>
            <a:endParaRPr lang="ru-RU" sz="3600" i="1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72561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4. </a:t>
            </a: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916832"/>
            <a:ext cx="3347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>
                <a:solidFill>
                  <a:srgbClr val="0000FF"/>
                </a:solidFill>
                <a:latin typeface="Calibri"/>
                <a:ea typeface="Calibri"/>
                <a:cs typeface="Times New Roman"/>
                <a:hlinkClick r:id="rId2"/>
              </a:rPr>
              <a:t>1</a:t>
            </a:r>
            <a:r>
              <a:rPr lang="ru-RU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2"/>
              </a:rPr>
              <a:t>. https</a:t>
            </a:r>
            <a:r>
              <a:rPr lang="ru-RU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2"/>
              </a:rPr>
              <a:t>://yandex.ru/images/search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2312806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/>
              </a:rPr>
              <a:t>2.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wiki.tgl.net.ru›index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…</a:t>
            </a:r>
            <a:r>
              <a:rPr lang="ru-RU" dirty="0" err="1">
                <a:latin typeface="Times New Roman" pitchFamily="18" charset="0"/>
                <a:cs typeface="Times New Roman" pitchFamily="18" charset="0"/>
                <a:hlinkClick r:id="rId3"/>
              </a:rPr>
              <a:t>пословиц_из</a:t>
            </a:r>
            <a:r>
              <a:rPr lang="ru-RU" dirty="0">
                <a:latin typeface="Times New Roman" pitchFamily="18" charset="0"/>
                <a:cs typeface="Times New Roman" pitchFamily="18" charset="0"/>
                <a:hlinkClick r:id="rId3"/>
              </a:rPr>
              <a:t>…</a:t>
            </a:r>
            <a:r>
              <a:rPr lang="ru-RU" dirty="0" err="1">
                <a:latin typeface="Times New Roman" pitchFamily="18" charset="0"/>
                <a:cs typeface="Times New Roman" pitchFamily="18" charset="0"/>
                <a:hlinkClick r:id="rId3"/>
              </a:rPr>
              <a:t>Даля_"Пословицы</a:t>
            </a:r>
            <a:r>
              <a:rPr lang="ru-RU" dirty="0">
                <a:latin typeface="Times New Roman" pitchFamily="18" charset="0"/>
                <a:cs typeface="Times New Roman" pitchFamily="18" charset="0"/>
                <a:hlinkClick r:id="rId3"/>
              </a:rPr>
              <a:t>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t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/>
              </a:rPr>
              <a:t>3. «Русские</a:t>
            </a:r>
            <a:r>
              <a:rPr lang="ru-RU" dirty="0">
                <a:latin typeface="Times New Roman" pitchFamily="18" charset="0"/>
                <a:cs typeface="Times New Roman" pitchFamily="18" charset="0"/>
                <a:hlinkClick r:id="rId4"/>
              </a:rPr>
              <a:t> сказки» читать и скачать бесплатно (</a:t>
            </a:r>
            <a:r>
              <a:rPr lang="ru-RU" dirty="0" err="1">
                <a:latin typeface="Times New Roman" pitchFamily="18" charset="0"/>
                <a:cs typeface="Times New Roman" pitchFamily="18" charset="0"/>
                <a:hlinkClick r:id="rId4"/>
              </a:rPr>
              <a:t>epub</a:t>
            </a:r>
            <a:r>
              <a:rPr lang="ru-RU" dirty="0">
                <a:latin typeface="Times New Roman" pitchFamily="18" charset="0"/>
                <a:cs typeface="Times New Roman" pitchFamily="18" charset="0"/>
                <a:hlinkClick r:id="rId4"/>
              </a:rPr>
              <a:t>) книгу...</a:t>
            </a:r>
          </a:p>
          <a:p>
            <a:pPr fontAlgn="t"/>
            <a:r>
              <a:rPr lang="ru-RU" dirty="0" err="1">
                <a:latin typeface="Times New Roman" pitchFamily="18" charset="0"/>
                <a:cs typeface="Times New Roman" pitchFamily="18" charset="0"/>
                <a:hlinkClick r:id="rId4"/>
              </a:rPr>
              <a:t>culture.ru›books</a:t>
            </a:r>
            <a:r>
              <a:rPr lang="ru-RU" dirty="0">
                <a:latin typeface="Times New Roman" pitchFamily="18" charset="0"/>
                <a:cs typeface="Times New Roman" pitchFamily="18" charset="0"/>
                <a:hlinkClick r:id="rId4"/>
              </a:rPr>
              <a:t>/183/</a:t>
            </a:r>
            <a:r>
              <a:rPr lang="ru-RU" dirty="0" err="1">
                <a:latin typeface="Times New Roman" pitchFamily="18" charset="0"/>
                <a:cs typeface="Times New Roman" pitchFamily="18" charset="0"/>
                <a:hlinkClick r:id="rId4"/>
              </a:rPr>
              <a:t>russkie-skazki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/>
              </a:rPr>
              <a:t>4.Картинки </a:t>
            </a:r>
            <a:r>
              <a:rPr lang="ru-RU" dirty="0">
                <a:latin typeface="Times New Roman" pitchFamily="18" charset="0"/>
                <a:cs typeface="Times New Roman" pitchFamily="18" charset="0"/>
                <a:hlinkClick r:id="rId5"/>
              </a:rPr>
              <a:t>по запросу «русские сказки пяток первый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  <a:hlinkClick r:id="rId5"/>
              </a:rPr>
              <a:t>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/>
              </a:rPr>
              <a:t>аля</a:t>
            </a:r>
            <a:r>
              <a:rPr lang="ru-RU" dirty="0">
                <a:latin typeface="Times New Roman" pitchFamily="18" charset="0"/>
                <a:cs typeface="Times New Roman" pitchFamily="18" charset="0"/>
                <a:hlinkClick r:id="rId5"/>
              </a:rPr>
              <a:t>»</a:t>
            </a:r>
          </a:p>
          <a:p>
            <a:pPr fontAlgn="t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/>
              </a:rPr>
              <a:t>5. Владимир</a:t>
            </a:r>
            <a:r>
              <a:rPr lang="ru-RU" dirty="0">
                <a:latin typeface="Times New Roman" pitchFamily="18" charset="0"/>
                <a:cs typeface="Times New Roman" pitchFamily="18" charset="0"/>
                <a:hlinkClick r:id="rId6"/>
              </a:rPr>
              <a:t> Даль «Русские сказки. Пяток первый»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 </a:t>
            </a:r>
            <a:r>
              <a:rPr lang="ru-RU" sz="3200" b="1" dirty="0" smtClean="0">
                <a:solidFill>
                  <a:schemeClr val="tx2"/>
                </a:solidFill>
                <a:latin typeface="Monotype Corsiva" pitchFamily="66" charset="0"/>
              </a:rPr>
              <a:t>Представление </a:t>
            </a:r>
            <a:r>
              <a:rPr lang="ru-RU" sz="3200" b="1" dirty="0">
                <a:solidFill>
                  <a:schemeClr val="tx2"/>
                </a:solidFill>
                <a:latin typeface="Monotype Corsiva" pitchFamily="66" charset="0"/>
              </a:rPr>
              <a:t>обложки журнала</a:t>
            </a:r>
            <a:r>
              <a:rPr lang="ru-RU" sz="3200" b="1" dirty="0"/>
              <a:t>. 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050" name="Picture 2" descr="C:\Users\Вал Дом\Desktop\img58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0" t="8546" b="7252"/>
          <a:stretch/>
        </p:blipFill>
        <p:spPr bwMode="auto">
          <a:xfrm>
            <a:off x="395536" y="1340768"/>
            <a:ext cx="3177791" cy="491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23928" y="1340768"/>
            <a:ext cx="316835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Око - </a:t>
            </a:r>
          </a:p>
          <a:p>
            <a:endParaRPr lang="ru-RU" sz="2400" dirty="0" smtClean="0"/>
          </a:p>
          <a:p>
            <a:r>
              <a:rPr lang="ru-RU" sz="2400" dirty="0" smtClean="0"/>
              <a:t>Рамена – плечи </a:t>
            </a:r>
          </a:p>
          <a:p>
            <a:endParaRPr lang="ru-RU" sz="2400" dirty="0" smtClean="0"/>
          </a:p>
          <a:p>
            <a:r>
              <a:rPr lang="ru-RU" sz="2400" dirty="0" smtClean="0"/>
              <a:t>Долонь - </a:t>
            </a:r>
          </a:p>
          <a:p>
            <a:endParaRPr lang="ru-RU" sz="2400" dirty="0" smtClean="0"/>
          </a:p>
          <a:p>
            <a:r>
              <a:rPr lang="ru-RU" sz="2400" dirty="0" smtClean="0"/>
              <a:t>Перст – палец </a:t>
            </a:r>
          </a:p>
          <a:p>
            <a:endParaRPr lang="ru-RU" sz="2400" dirty="0" smtClean="0"/>
          </a:p>
          <a:p>
            <a:r>
              <a:rPr lang="ru-RU" sz="2400" dirty="0" smtClean="0"/>
              <a:t>Уста-  </a:t>
            </a:r>
          </a:p>
          <a:p>
            <a:endParaRPr lang="ru-RU" sz="2400" dirty="0" smtClean="0"/>
          </a:p>
          <a:p>
            <a:r>
              <a:rPr lang="ru-RU" sz="2400" dirty="0" smtClean="0"/>
              <a:t>Шуйца – левая рука </a:t>
            </a:r>
          </a:p>
          <a:p>
            <a:endParaRPr lang="ru-RU" sz="2400" dirty="0" smtClean="0"/>
          </a:p>
          <a:p>
            <a:r>
              <a:rPr lang="ru-RU" sz="2400" dirty="0" smtClean="0"/>
              <a:t>Ланиты -</a:t>
            </a:r>
          </a:p>
          <a:p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08868"/>
            <a:ext cx="1603375" cy="12319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61"/>
          <a:stretch/>
        </p:blipFill>
        <p:spPr bwMode="auto">
          <a:xfrm>
            <a:off x="6084168" y="5445224"/>
            <a:ext cx="862375" cy="93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 descr="C:\Users\Вал Дом\Desktop\1614570281_6-p-gubi-na-belom-fone-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724" y="4293096"/>
            <a:ext cx="1274631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422" y="2564904"/>
            <a:ext cx="648933" cy="814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 descr="C:\Users\Вал Дом\Desktop\ca123e902591f064e935701452ed30f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468" y="1284146"/>
            <a:ext cx="1186840" cy="70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Вал Дом\Desktop\img1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35" t="46450" r="485" b="10969"/>
          <a:stretch/>
        </p:blipFill>
        <p:spPr bwMode="auto">
          <a:xfrm>
            <a:off x="7812240" y="0"/>
            <a:ext cx="1331760" cy="1440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tx2"/>
                </a:solidFill>
                <a:latin typeface="Monotype Corsiva" pitchFamily="66" charset="0"/>
                <a:ea typeface="Calibri"/>
                <a:cs typeface="Times New Roman"/>
              </a:rPr>
              <a:t>«</a:t>
            </a:r>
            <a:r>
              <a:rPr lang="ru-RU" sz="4000" b="1" dirty="0">
                <a:solidFill>
                  <a:schemeClr val="tx2"/>
                </a:solidFill>
                <a:latin typeface="Monotype Corsiva" pitchFamily="66" charset="0"/>
                <a:ea typeface="Calibri"/>
                <a:cs typeface="Times New Roman"/>
              </a:rPr>
              <a:t>Знакомство с великим человеком»</a:t>
            </a:r>
            <a:r>
              <a:rPr lang="ru-RU" sz="3600" dirty="0"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8050"/>
            <a:ext cx="7461464" cy="5401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344778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22 ноября 1801г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314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/>
                </a:solidFill>
                <a:latin typeface="Monotype Corsiva" pitchFamily="66" charset="0"/>
                <a:ea typeface="Calibri"/>
                <a:cs typeface="Times New Roman"/>
              </a:rPr>
              <a:t> « Замолаживает»</a:t>
            </a:r>
            <a:endParaRPr lang="ru-RU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4680520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4856584" y="1124744"/>
            <a:ext cx="3456384" cy="1872208"/>
          </a:xfrm>
          <a:prstGeom prst="cloudCallout">
            <a:avLst>
              <a:gd name="adj1" fmla="val -72464"/>
              <a:gd name="adj2" fmla="val 3616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- Замолаживает,</a:t>
            </a:r>
          </a:p>
          <a:p>
            <a:pPr algn="ctr"/>
            <a:r>
              <a:rPr lang="ru-RU" dirty="0" smtClean="0"/>
              <a:t>Барин!</a:t>
            </a:r>
          </a:p>
          <a:p>
            <a:pPr algn="ctr"/>
            <a:r>
              <a:rPr lang="ru-RU" dirty="0" smtClean="0"/>
              <a:t>- Как</a:t>
            </a:r>
          </a:p>
          <a:p>
            <a:pPr marL="285750" indent="-285750" algn="ctr">
              <a:buFontTx/>
              <a:buChar char="-"/>
            </a:pPr>
            <a:r>
              <a:rPr lang="ru-RU" dirty="0" smtClean="0"/>
              <a:t>«Замолаживает»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2986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r>
              <a:rPr lang="ru-RU" sz="4000" b="1" dirty="0">
                <a:solidFill>
                  <a:schemeClr val="tx2"/>
                </a:solidFill>
                <a:latin typeface="Monotype Corsiva" pitchFamily="66" charset="0"/>
                <a:ea typeface="Calibri"/>
                <a:cs typeface="Times New Roman"/>
              </a:rPr>
              <a:t>«Русские сказки. Пяток первый»</a:t>
            </a:r>
            <a:r>
              <a:rPr lang="ru-RU" sz="3600" dirty="0"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Вал Дом\Desktop\img4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8064896" cy="498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448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449580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solidFill>
                  <a:schemeClr val="tx2"/>
                </a:solidFill>
                <a:latin typeface="Monotype Corsiva" pitchFamily="66" charset="0"/>
                <a:ea typeface="Calibri"/>
                <a:cs typeface="Times New Roman"/>
              </a:rPr>
              <a:t>«Загадка – уму зарядка»</a:t>
            </a:r>
            <a:r>
              <a:rPr lang="ru-RU" sz="3600" dirty="0"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11266" name="Picture 2" descr="C:\Users\Вал Дом\Desktop\2-3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04604"/>
            <a:ext cx="1728194" cy="8640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267" name="Picture 3" descr="C:\Users\Вал Дом\Desktop\the-old-windmill-gynt-ar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04604"/>
            <a:ext cx="929060" cy="14087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268" name="Picture 4" descr="C:\Users\Вал Дом\Desktop\75350879a9d9317da4d89292cf8c958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949" y="741884"/>
            <a:ext cx="1224136" cy="12800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269" name="Picture 5" descr="C:\Users\Вал Дом\Desktop\1620110289_33-phonoteka_org-p-balalaika-fon-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128" y="3191964"/>
            <a:ext cx="889664" cy="1224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270" name="Picture 6" descr="C:\Users\Вал Дом\Desktop\1062-malenkogo-rosta-ja-tonkaja-i-ostraj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55" y="804914"/>
            <a:ext cx="855985" cy="1008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271" name="Picture 7" descr="C:\Users\Вал Дом\Desktop\1621624173_29-phonoteka_org-p-yarkii-belii-fon-dlya-osveshcheniya-3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13336"/>
            <a:ext cx="1512168" cy="11846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272" name="Picture 8" descr="C:\Users\Вал Дом\Desktop\medvejonok-i-cifra-odin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639" y="3791359"/>
            <a:ext cx="1368152" cy="13664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273" name="Picture 9" descr="C:\Users\Вал Дом\Desktop\preset_desktop_54e6e646-c0dc-4d59-9e78-3c05b1d1fc3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547" y="3219979"/>
            <a:ext cx="1732537" cy="1644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274" name="Picture 10" descr="C:\Users\Вал Дом\Desktop\suekmt1k0fdkdnnacs02sntfvmchytyc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864004"/>
            <a:ext cx="1304380" cy="121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275" name="Picture 11" descr="C:\Users\Вал Дом\Desktop\1618947296_5-phonoteka_org-p-fon-zvezdnoe-nebo-dlya-detei-5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617" y="5329573"/>
            <a:ext cx="1800200" cy="1046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276" name="Picture 12" descr="C:\Users\Вал Дом\Desktop\kisspng-clip-art-snow-portable-network-graphics-weather-ve-5cfe67c1613048.5853065615601765773981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" y="5329573"/>
            <a:ext cx="1467432" cy="13256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277" name="Picture 13" descr="C:\Users\Вал Дом\Desktop\791082_original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500" y="1909159"/>
            <a:ext cx="997281" cy="13930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278" name="Picture 14" descr="C:\Users\Вал Дом\Desktop\1550591_4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080" y="5157762"/>
            <a:ext cx="1224136" cy="12186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279" name="Picture 15" descr="C:\Users\Вал Дом\Desktop\kisspng-clip-art-portable-network-graphics-openclipart-tra-inn-vakanzi-clipart-5d15f5a55ba069.6369746215617202293753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403" y="3710101"/>
            <a:ext cx="950938" cy="1368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280" name="Picture 16" descr="C:\Users\Вал Дом\Desktop\V-Dnepre-muzhchina-potonul-v-pro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6300" y="2108730"/>
            <a:ext cx="983361" cy="84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1" name="Picture 17" descr="C:\Users\Вал Дом\Desktop\1619477070_13-phonoteka_org-p-fon-zelenaya-groza-14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502764"/>
            <a:ext cx="1367526" cy="9030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83634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7" y="1628800"/>
            <a:ext cx="8451006" cy="5229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07088" cy="1143000"/>
          </a:xfrm>
        </p:spPr>
        <p:txBody>
          <a:bodyPr>
            <a:normAutofit/>
          </a:bodyPr>
          <a:lstStyle/>
          <a:p>
            <a:pPr marL="1798320" indent="449580">
              <a:lnSpc>
                <a:spcPct val="115000"/>
              </a:lnSpc>
              <a:spcAft>
                <a:spcPts val="1500"/>
              </a:spcAft>
            </a:pPr>
            <a:r>
              <a:rPr lang="ru-RU" sz="3600" b="1" dirty="0">
                <a:solidFill>
                  <a:schemeClr val="tx2"/>
                </a:solidFill>
                <a:latin typeface="Monotype Corsiva" pitchFamily="66" charset="0"/>
                <a:ea typeface="Calibri"/>
                <a:cs typeface="Times New Roman"/>
              </a:rPr>
              <a:t>« Золотой верблюд»</a:t>
            </a:r>
            <a:endParaRPr lang="ru-RU" sz="3600" dirty="0">
              <a:solidFill>
                <a:schemeClr val="tx2"/>
              </a:solidFill>
              <a:effectLst/>
              <a:latin typeface="Monotype Corsiva" pitchFamily="66" charset="0"/>
              <a:ea typeface="Calibri"/>
              <a:cs typeface="Times New Roman"/>
            </a:endParaRPr>
          </a:p>
        </p:txBody>
      </p:sp>
      <p:pic>
        <p:nvPicPr>
          <p:cNvPr id="2051" name="Picture 3" descr="C:\Users\Вал Дом\Desktop\0_17c95b_7bb66bef_xx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4824536" cy="3979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Вал Дом\Desktop\img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2" t="6491" r="10768"/>
          <a:stretch/>
        </p:blipFill>
        <p:spPr bwMode="auto">
          <a:xfrm>
            <a:off x="5209096" y="1771281"/>
            <a:ext cx="3630426" cy="38390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156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Monotype Corsiva" pitchFamily="66" charset="0"/>
              </a:rPr>
              <a:t>«</a:t>
            </a:r>
            <a:r>
              <a:rPr lang="ru-RU" sz="3600" dirty="0" smtClean="0">
                <a:solidFill>
                  <a:schemeClr val="tx2"/>
                </a:solidFill>
                <a:latin typeface="Monotype Corsiva" pitchFamily="66" charset="0"/>
              </a:rPr>
              <a:t>Ремешки»</a:t>
            </a:r>
            <a:endParaRPr lang="ru-RU" sz="3600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196752"/>
            <a:ext cx="80648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1</a:t>
            </a:r>
            <a:r>
              <a:rPr lang="ru-RU" sz="2800" b="1" dirty="0" smtClean="0"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«Баня травит, баня парит, баня все поправит</a:t>
            </a:r>
            <a:r>
              <a:rPr lang="ru-RU" sz="2800" b="1" dirty="0" smtClean="0">
                <a:latin typeface="Times New Roman"/>
                <a:ea typeface="Times New Roman"/>
                <a:cs typeface="Times New Roman"/>
              </a:rPr>
              <a:t>»</a:t>
            </a:r>
            <a:endParaRPr lang="ru-RU" sz="2800" b="1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800" b="1" dirty="0" smtClean="0">
                <a:latin typeface="Times New Roman"/>
                <a:ea typeface="Times New Roman"/>
                <a:cs typeface="Times New Roman"/>
              </a:rPr>
              <a:t>2. «Зимой </a:t>
            </a: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волка бойся, а летом мухи</a:t>
            </a:r>
            <a:r>
              <a:rPr lang="ru-RU" sz="2800" b="1" dirty="0" smtClean="0">
                <a:latin typeface="Times New Roman"/>
                <a:ea typeface="Times New Roman"/>
                <a:cs typeface="Times New Roman"/>
              </a:rPr>
              <a:t>»</a:t>
            </a:r>
            <a:endParaRPr lang="ru-RU" sz="2800" b="1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800" b="1" dirty="0" smtClean="0">
                <a:latin typeface="Times New Roman"/>
                <a:ea typeface="Times New Roman"/>
                <a:cs typeface="Times New Roman"/>
              </a:rPr>
              <a:t>3. «Кто </a:t>
            </a: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ест лук, того бог избавит от мук</a:t>
            </a:r>
            <a:r>
              <a:rPr lang="ru-RU" sz="2800" b="1" dirty="0" smtClean="0">
                <a:latin typeface="Times New Roman"/>
                <a:ea typeface="Times New Roman"/>
                <a:cs typeface="Times New Roman"/>
              </a:rPr>
              <a:t>»</a:t>
            </a:r>
            <a:endParaRPr lang="ru-RU" sz="2800" b="1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4. «Мороз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невелик, да стоять не велит</a:t>
            </a: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»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5. «Красна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весна, да голодна</a:t>
            </a: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»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6.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«Лето со снопами, осень с пирогами</a:t>
            </a: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lang="ru-RU" sz="2800" b="1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7. «Ученье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- свет, а </a:t>
            </a:r>
            <a:r>
              <a:rPr lang="ru-RU" sz="2800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неученье</a:t>
            </a: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–тьма»</a:t>
            </a: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8. «Век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живи – век </a:t>
            </a: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учись»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700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11141" y="1886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Monotype Corsiva" pitchFamily="66" charset="0"/>
              </a:rPr>
              <a:t>Владимир Даль умер 22 сентября 1872 года и был похоронен </a:t>
            </a:r>
            <a:r>
              <a:rPr lang="ru-RU" sz="2400" dirty="0" smtClean="0">
                <a:latin typeface="Monotype Corsiva" pitchFamily="66" charset="0"/>
              </a:rPr>
              <a:t>в Москве на </a:t>
            </a:r>
            <a:r>
              <a:rPr lang="ru-RU" sz="2400" dirty="0">
                <a:latin typeface="Monotype Corsiva" pitchFamily="66" charset="0"/>
              </a:rPr>
              <a:t>Ваганьковском кладбище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3076" name="Picture 4" descr="C:\Users\Вал Дом\Desktop\hello_html_m71c9deb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00" y="1749007"/>
            <a:ext cx="3485407" cy="4604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Вал Дом\Desktop\В.И.Даль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9008"/>
            <a:ext cx="3528392" cy="46042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17878" y="188640"/>
            <a:ext cx="41261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Monotype Corsiva" pitchFamily="66" charset="0"/>
              </a:rPr>
              <a:t>В Луганске, на родине В. Даля, в память о выдающемся человеке создан Литературный музей  В.И. Даля. Около музея стоит памятник В.  Далю.</a:t>
            </a:r>
            <a:endParaRPr lang="ru-RU" sz="20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17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131</Words>
  <Application>Microsoft Office PowerPoint</Application>
  <PresentationFormat>Экран (4:3)</PresentationFormat>
  <Paragraphs>41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       « Путешествие по страницам словаря  Владимира Ивановича Даля» </vt:lpstr>
      <vt:lpstr> Представление обложки журнала. </vt:lpstr>
      <vt:lpstr>«Знакомство с великим человеком» </vt:lpstr>
      <vt:lpstr> « Замолаживает»</vt:lpstr>
      <vt:lpstr> «Русские сказки. Пяток первый» </vt:lpstr>
      <vt:lpstr>«Загадка – уму зарядка» </vt:lpstr>
      <vt:lpstr>« Золотой верблюд»</vt:lpstr>
      <vt:lpstr>«Ремешки»</vt:lpstr>
      <vt:lpstr>Презентация PowerPoint</vt:lpstr>
      <vt:lpstr>Презентация PowerPoint</vt:lpstr>
      <vt:lpstr>Интернет-ресурсы: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Старинные книги</dc:title>
  <dc:creator>Пользователь</dc:creator>
  <cp:lastModifiedBy>Вал Дом</cp:lastModifiedBy>
  <cp:revision>27</cp:revision>
  <dcterms:created xsi:type="dcterms:W3CDTF">2018-12-07T08:19:45Z</dcterms:created>
  <dcterms:modified xsi:type="dcterms:W3CDTF">2021-11-05T04:45:31Z</dcterms:modified>
</cp:coreProperties>
</file>