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9" r:id="rId2"/>
    <p:sldId id="263" r:id="rId3"/>
    <p:sldId id="267" r:id="rId4"/>
    <p:sldId id="271" r:id="rId5"/>
    <p:sldId id="289" r:id="rId6"/>
    <p:sldId id="290" r:id="rId7"/>
    <p:sldId id="291" r:id="rId8"/>
    <p:sldId id="264" r:id="rId9"/>
    <p:sldId id="257" r:id="rId10"/>
    <p:sldId id="278" r:id="rId11"/>
    <p:sldId id="280" r:id="rId12"/>
    <p:sldId id="258" r:id="rId13"/>
    <p:sldId id="286" r:id="rId14"/>
    <p:sldId id="270" r:id="rId15"/>
    <p:sldId id="269" r:id="rId16"/>
    <p:sldId id="268" r:id="rId17"/>
    <p:sldId id="273" r:id="rId18"/>
    <p:sldId id="260" r:id="rId19"/>
    <p:sldId id="288" r:id="rId20"/>
    <p:sldId id="272" r:id="rId21"/>
  </p:sldIdLst>
  <p:sldSz cx="9144000" cy="6858000" type="screen4x3"/>
  <p:notesSz cx="6858000" cy="9144000"/>
  <p:custDataLst>
    <p:tags r:id="rId2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FC0EF7-5CD7-424B-93D6-C75836F82BA4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91B7F6-B7FC-45D1-BD52-38956FFAED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91B7F6-B7FC-45D1-BD52-38956FFAED7D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3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lgap\Downloads\word-image-3281-8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95736" y="692696"/>
            <a:ext cx="6286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Презентация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Духовно – нравственное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воспитание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7686" y="478632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Microsoft JhengHei" pitchFamily="34" charset="-120"/>
                <a:ea typeface="Microsoft JhengHei" pitchFamily="34" charset="-120"/>
              </a:rPr>
              <a:t>Воспитатель ГКОУ «Детский дом» Шатилова О.Ю</a:t>
            </a:r>
          </a:p>
          <a:p>
            <a:pPr algn="ctr"/>
            <a:r>
              <a:rPr lang="ru-RU" b="1" dirty="0" smtClean="0">
                <a:latin typeface="Microsoft JhengHei" pitchFamily="34" charset="-120"/>
                <a:ea typeface="Microsoft JhengHei" pitchFamily="34" charset="-120"/>
              </a:rPr>
              <a:t>Г Орск</a:t>
            </a:r>
            <a:endParaRPr lang="ru-RU" b="1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5" name="Picture 3" descr="C:\Users\Пользователь\Downloads\img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56" t="42708" r="32031" b="8333"/>
          <a:stretch>
            <a:fillRect/>
          </a:stretch>
        </p:blipFill>
        <p:spPr bwMode="auto">
          <a:xfrm>
            <a:off x="571472" y="3071810"/>
            <a:ext cx="3554040" cy="288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0034" y="285728"/>
            <a:ext cx="8072494" cy="648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95536" y="2201962"/>
            <a:ext cx="8572560" cy="221599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Сегодня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материальные ценности превозносят над духовными, поэтому у детей искажены представления о доброте, милосердии, великодушии, справедливости, гражданственности и патриотизме.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Воспитание у детей  любви к Отчизне невозможно без привития интереса к своей малой Родине, её людям, их культуре, творчеству.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8662" y="142852"/>
            <a:ext cx="7358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Microsoft JhengHei" pitchFamily="34" charset="-120"/>
                <a:ea typeface="Microsoft JhengHei" pitchFamily="34" charset="-120"/>
              </a:rPr>
              <a:t>Введение</a:t>
            </a:r>
            <a:endParaRPr lang="ru-RU" sz="3600" b="1" dirty="0">
              <a:latin typeface="Microsoft JhengHei" pitchFamily="34" charset="-120"/>
              <a:ea typeface="Microsoft JhengHei" pitchFamily="34" charset="-120"/>
            </a:endParaRPr>
          </a:p>
        </p:txBody>
      </p:sp>
      <p:pic>
        <p:nvPicPr>
          <p:cNvPr id="7" name="Picture 2" descr="C:\Users\Пользователь\Downloads\titlekopiya2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b="4400"/>
          <a:stretch>
            <a:fillRect/>
          </a:stretch>
        </p:blipFill>
        <p:spPr bwMode="auto">
          <a:xfrm>
            <a:off x="7164288" y="5166000"/>
            <a:ext cx="1769859" cy="1692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15616" y="5103674"/>
            <a:ext cx="57864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Наши дети – это наша старость.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Правильное воспитание- это наша счастливая старость,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плохое воспитание – это наше будущее горе, это наши слезы.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наша вина перед другими людьми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.»</a:t>
            </a:r>
            <a:endParaRPr lang="ru-RU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03848" y="593375"/>
            <a:ext cx="5357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Содержание духовно – нравственного </a:t>
            </a:r>
            <a:r>
              <a:rPr lang="ru-RU" sz="2800" b="1" dirty="0" smtClean="0">
                <a:solidFill>
                  <a:srgbClr val="C00000"/>
                </a:solidFill>
              </a:rPr>
              <a:t>воспитания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7" name="Picture 3" descr="C:\Users\Пользователь\Downloads\img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56" t="42708" r="32031" b="8333"/>
          <a:stretch>
            <a:fillRect/>
          </a:stretch>
        </p:blipFill>
        <p:spPr bwMode="auto">
          <a:xfrm>
            <a:off x="285720" y="285728"/>
            <a:ext cx="2754381" cy="2232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57224" y="2571744"/>
            <a:ext cx="7929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состоит в том, чтобы посеять и взрастить в душах наших  детей семена любви к родному дому, семье, городу, стране, природе, к истории, культуре и духовному богатству нашего народа.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Родина, Отечество, Единение, Духовность в этих словах близкие каждому человеку образы: мать и отец,, те кто даёт жизнь новому существу, единение и духовная сущность каждой семьи.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00298" y="492919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К.Д.Ушинский писал: </a:t>
            </a:r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Как нет человека без самолюбия, так и нет человека без любви к отечеству, и эта любовь дает воспитанию верный ключ к сердцу человека</a:t>
            </a:r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…»</a:t>
            </a:r>
            <a:endParaRPr lang="ru-RU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488" y="1214422"/>
            <a:ext cx="607223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 памяти нет традиций, без традиции нет воспитания,</a:t>
            </a:r>
          </a:p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 воспитания нет культуры, без культуры нет духовности,</a:t>
            </a:r>
          </a:p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 духовности нет личности, без личности нет народа!»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071638" y="357166"/>
            <a:ext cx="70723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Актуальность.</a:t>
            </a:r>
          </a:p>
          <a:p>
            <a:pPr algn="ctr"/>
            <a:endParaRPr lang="ru-RU" sz="2400" b="1" i="1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Пользователь\Downloads\vospit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8750" t="16250" r="10625"/>
          <a:stretch>
            <a:fillRect/>
          </a:stretch>
        </p:blipFill>
        <p:spPr bwMode="auto">
          <a:xfrm>
            <a:off x="0" y="0"/>
            <a:ext cx="2911187" cy="226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3929066"/>
            <a:ext cx="77867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Microsoft JhengHei Light" pitchFamily="34" charset="-120"/>
                <a:ea typeface="Microsoft JhengHei Light" pitchFamily="34" charset="-120"/>
                <a:cs typeface="Microsoft Himalaya" pitchFamily="2" charset="0"/>
              </a:rPr>
              <a:t>Ребёнок должен обрести моральные ориентиры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Microsoft JhengHei Light" pitchFamily="34" charset="-120"/>
                <a:ea typeface="Microsoft JhengHei Light" pitchFamily="34" charset="-120"/>
                <a:cs typeface="Microsoft Himalaya" pitchFamily="2" charset="0"/>
              </a:rPr>
              <a:t> в условиях технически и материально насыщенного окружения.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Microsoft JhengHei Light" pitchFamily="34" charset="-120"/>
                <a:ea typeface="Microsoft JhengHei Light" pitchFamily="34" charset="-120"/>
                <a:cs typeface="Microsoft Himalaya" pitchFamily="2" charset="0"/>
              </a:rPr>
              <a:t>Нельзя прервать связь времён и поколений, чтобы не исчезла и не растворилась душа русского народа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39552" y="1124744"/>
            <a:ext cx="835824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Цель: </a:t>
            </a: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Создать условия для приобщения детей старшего дошкольного возраста к духовно-нравственным ценностям, воспитывать готовность следовать им.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Задачи: </a:t>
            </a: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Знакомить детей с культурой и историей своего народа.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Расширить представления  о быте, православных традициях, декоративно-прикладном искусстве, устном народном творчестве (сказках).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речь как средство и форму мыслительной деятельности.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Воспитывать духовно-нравственную личность, достойных будущих граждан России, патриотов своего Отечества, любовь к родному краю, городу,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вызывать чувство гордости за него и желание узнать новое.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Повысить педагогическую компетентность родителей в духовно- нравственном воспитании детей дошкольного возраста.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4797152"/>
            <a:ext cx="35333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Ожидаемые результаты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5214950"/>
            <a:ext cx="72152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результате целенаправленной воспитательной, систематической работы  будут сформированы у детей элементы патриотизма и гражданской ответственности. </a:t>
            </a:r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7158" y="428604"/>
            <a:ext cx="8352000" cy="115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Нравственное воспитание является важнейшей стороной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формирования и развития личности ребёнка и предполагает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становление его отношений</a:t>
            </a:r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 flipV="1">
            <a:off x="2643174" y="1714488"/>
            <a:ext cx="1571636" cy="21431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214810" y="1714488"/>
            <a:ext cx="1785950" cy="214314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214810" y="1714488"/>
            <a:ext cx="2857520" cy="107157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0800000" flipV="1">
            <a:off x="2143108" y="1714488"/>
            <a:ext cx="2071702" cy="9286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214810" y="1714488"/>
            <a:ext cx="2000264" cy="17859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6200000" flipH="1">
            <a:off x="3178959" y="2750339"/>
            <a:ext cx="3000396" cy="9286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>
            <a:off x="2500298" y="1857364"/>
            <a:ext cx="1857388" cy="15716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5400000">
            <a:off x="2321703" y="2893215"/>
            <a:ext cx="3071834" cy="71438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Скругленный прямоугольник 31"/>
          <p:cNvSpPr/>
          <p:nvPr/>
        </p:nvSpPr>
        <p:spPr>
          <a:xfrm>
            <a:off x="428596" y="1785926"/>
            <a:ext cx="2071702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428596" y="2857496"/>
            <a:ext cx="2071702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857224" y="3929066"/>
            <a:ext cx="2071702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714480" y="5000636"/>
            <a:ext cx="2286016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000628" y="5000636"/>
            <a:ext cx="2286016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786446" y="3857628"/>
            <a:ext cx="2000264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715140" y="2928934"/>
            <a:ext cx="2000264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6357950" y="1785926"/>
            <a:ext cx="2000264" cy="4286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TextBox 76"/>
          <p:cNvSpPr txBox="1"/>
          <p:nvPr/>
        </p:nvSpPr>
        <p:spPr>
          <a:xfrm>
            <a:off x="500034" y="1785926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 родителям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71472" y="2857496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Коллективу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071538" y="3929066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Окружающим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500826" y="178592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Родине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929454" y="2928934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Обществу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857884" y="3857628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Труду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928794" y="5000636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Самому себе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929190" y="5000637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Своим обязанностям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857232"/>
            <a:ext cx="7715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 процессе нравственного воспитания у детей формируется чувства</a:t>
            </a:r>
            <a:endParaRPr lang="ru-RU" sz="2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1072463" y="1762914"/>
            <a:ext cx="341756" cy="1857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2517707" y="3202982"/>
            <a:ext cx="341756" cy="1857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606700" y="2977020"/>
            <a:ext cx="341756" cy="1857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7374905" y="1902078"/>
            <a:ext cx="341756" cy="1857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206459" y="2148586"/>
            <a:ext cx="341756" cy="132550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02005" y="3826838"/>
            <a:ext cx="1589447" cy="3385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Товарищества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0673" y="5336438"/>
            <a:ext cx="2295148" cy="584775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Активное отношение к действительности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16358" y="3567160"/>
            <a:ext cx="1709233" cy="33855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Коллективизма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71433" y="4997884"/>
            <a:ext cx="1541506" cy="33855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Патриотизма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89520" y="4113245"/>
            <a:ext cx="2512526" cy="33855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smtClean="0">
                <a:latin typeface="Times New Roman" pitchFamily="18" charset="0"/>
                <a:cs typeface="Times New Roman" pitchFamily="18" charset="0"/>
              </a:rPr>
              <a:t>Уважение к людям труда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500042"/>
            <a:ext cx="7358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Духовно – нравственный портрет ребёнка</a:t>
            </a:r>
            <a:endParaRPr lang="ru-RU" sz="32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1428736"/>
            <a:ext cx="8429716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Добрый, не причиняющий зла живому.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Честный и справедливый. 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Любящий и заботливый.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Трудолюбивый и настойчивый.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Творящий и оберегающий  красоту мира.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Стремящийся к знаниям и критично мыслящий.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Смелый и решительный.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Сводолюбивый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ответственный.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Самостоятельный и законопослушный.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Чувствующий  свою связь с народом, страной, культурой.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Бережный относящийся к слову, к своим речевым поступкам.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Патриотичный ( готовый поступиться своими интересами).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Толерантный ( уважающих других, не похожих 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него)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9458" name="Picture 2" descr="Нарисованные Дети: векторные изображения и иллюстрации, которые можно  скачать бесплатно | Freepi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412776"/>
            <a:ext cx="2592288" cy="259228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pic>
        <p:nvPicPr>
          <p:cNvPr id="2" name="Picture 2" descr="C:\Users\Пользователь\Downloads\titlekopiya2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10167"/>
          <a:stretch>
            <a:fillRect/>
          </a:stretch>
        </p:blipFill>
        <p:spPr bwMode="auto">
          <a:xfrm>
            <a:off x="285720" y="428604"/>
            <a:ext cx="2444545" cy="2196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714612" y="500042"/>
            <a:ext cx="48097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естественный спутник жизни ребенка, источник радостных эмоций, обладающий великой воспитательной силой.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Игра - основной вид деятельности в детском саду.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Поэтому в своей работе я обращаюсь к игре: как к современной, так и к народной</a:t>
            </a:r>
            <a:endParaRPr lang="ru-RU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28596" y="4653136"/>
            <a:ext cx="8715404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Русские народные игры: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«Кто сильнее», «Ловкий в кругу», «Ручеёк», «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Перитягивание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каната», «Кубанка»,» «Тополёк», «Коники», «Подсолнухи», «Утки», «утка и селезень», «Петушок», « Завивайся плетень», « Мак»,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 Прыганье через шапку», «Напои коня».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2924944"/>
            <a:ext cx="73580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Народные игры являются неотъемлемой частью духовно- нравственного воспитания дошкольников. В них отражается образ жизни людей, их труд, быт, национальные устои, представления о чести</a:t>
            </a:r>
            <a:endParaRPr lang="ru-RU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786182" y="928670"/>
            <a:ext cx="4857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Дидактические игры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использую с национальным колоритом: «Чей сарафан?», «Укрась одежду национальным узором», «Сортируй узоры»,» Из каких частей состоит кубанский флаг»,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«Какие цвета кубанского флага»,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/>
          </a:p>
        </p:txBody>
      </p:sp>
      <p:pic>
        <p:nvPicPr>
          <p:cNvPr id="4" name="Picture 3" descr="C:\Users\Пользователь\Downloads\img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56" t="42708" r="32031" b="8333"/>
          <a:stretch>
            <a:fillRect/>
          </a:stretch>
        </p:blipFill>
        <p:spPr bwMode="auto">
          <a:xfrm>
            <a:off x="285720" y="500042"/>
            <a:ext cx="3287492" cy="2664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2910" y="3429000"/>
            <a:ext cx="82153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 Собери герб Кубани из частей», «Чем занимаются кубанцы в настоящее время», « Подбери костюм для казака и казачки», « Время, время остановись к нашим предкам повернись», «Какие блюда кубанской кухни вы знаете», «Назови орудие труда», «Мой город любимый», « Назови растение», « Поймай рыбу», « Знатоки природы».</a:t>
            </a:r>
            <a:endParaRPr lang="ru-RU" sz="2000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357422" y="471488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46172" y="820551"/>
            <a:ext cx="46434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mtClean="0"/>
              <a:t>«</a:t>
            </a:r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Любовь к родному краю,</a:t>
            </a:r>
          </a:p>
          <a:p>
            <a:pPr algn="ctr"/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знание его истории – основа,</a:t>
            </a:r>
          </a:p>
          <a:p>
            <a:pPr algn="ctr"/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которой только и может</a:t>
            </a:r>
          </a:p>
          <a:p>
            <a:pPr algn="ctr"/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осуществиться рост</a:t>
            </a:r>
          </a:p>
          <a:p>
            <a:pPr algn="ctr"/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духовной культуры всего</a:t>
            </a:r>
          </a:p>
          <a:p>
            <a:pPr algn="ctr"/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общества»</a:t>
            </a:r>
          </a:p>
          <a:p>
            <a:pPr algn="ctr"/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Д.С. Лихачев</a:t>
            </a:r>
            <a:endParaRPr lang="ru-RU" sz="20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Алёнушка\Desktop\den_vospitatel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4088" y="415935"/>
            <a:ext cx="2584339" cy="2520000"/>
          </a:xfrm>
          <a:prstGeom prst="rect">
            <a:avLst/>
          </a:prstGeom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067944" y="3734506"/>
            <a:ext cx="41399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Развивающая предметно-пространственная среда детского сада пополнилась различными видами театров по русским народным сказкам, народными костюмами.</a:t>
            </a:r>
          </a:p>
        </p:txBody>
      </p:sp>
      <p:pic>
        <p:nvPicPr>
          <p:cNvPr id="8" name="Picture 2" descr="H:\Конкурс Кубань\Новая папка\0_71286_6e2c44a2_XL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92581" y="3327926"/>
            <a:ext cx="3143248" cy="314324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785786" y="214290"/>
            <a:ext cx="7429552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«Кубанская хата»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пользователь\Desktop\Детсад фото\IMG_20190528_14385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428992" y="3214686"/>
            <a:ext cx="2592000" cy="34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D:\пользователь\Desktop\Детсад фото\IMG_20190528_14405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00034" y="3214686"/>
            <a:ext cx="2565000" cy="34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215074" y="3214686"/>
            <a:ext cx="2565000" cy="34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00034" y="2643182"/>
            <a:ext cx="82153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Народные промыслы и их использовании в украшении казачьего быта.</a:t>
            </a:r>
            <a:endParaRPr lang="ru-RU" sz="200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7158" y="857232"/>
            <a:ext cx="82868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Включение народного быта в образовательное пространство обогащает развивающую среду новым смыслом. Здесь открывается возможность первого проникновения в историю быта родного края. В « Кубанской хате» расширяются возможности подачи информации посредством игры (можно потрогать, поиграть, увидеть предмет в действии).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pic>
        <p:nvPicPr>
          <p:cNvPr id="1026" name="Picture 2" descr="F:\Фото цветы\IMG_20190522_112717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786050" y="571480"/>
            <a:ext cx="2160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F:\Фото цветы\IMG_20190522_112351_1CS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14282" y="500042"/>
            <a:ext cx="2160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F:\Фото цветы\IMG_20190522_113617.jpg"/>
          <p:cNvPicPr>
            <a:picLocks noChangeAspect="1" noChangeArrowheads="1"/>
          </p:cNvPicPr>
          <p:nvPr/>
        </p:nvPicPr>
        <p:blipFill>
          <a:blip r:embed="rId6" cstate="print"/>
          <a:srcRect l="6013"/>
          <a:stretch>
            <a:fillRect/>
          </a:stretch>
        </p:blipFill>
        <p:spPr bwMode="auto">
          <a:xfrm>
            <a:off x="3571868" y="3571876"/>
            <a:ext cx="203012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F:\Фото цветы\IMG_20190522_113747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286512" y="3571876"/>
            <a:ext cx="2160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F:\Фото цветы\IMG_20190522_113820.jpg"/>
          <p:cNvPicPr>
            <a:picLocks noChangeAspect="1" noChangeArrowheads="1"/>
          </p:cNvPicPr>
          <p:nvPr/>
        </p:nvPicPr>
        <p:blipFill>
          <a:blip r:embed="rId8" cstate="print"/>
          <a:srcRect l="3891" t="14591"/>
          <a:stretch>
            <a:fillRect/>
          </a:stretch>
        </p:blipFill>
        <p:spPr bwMode="auto">
          <a:xfrm>
            <a:off x="714348" y="3714752"/>
            <a:ext cx="214314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5429256" y="142852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Наши традиции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14942" y="2071678"/>
            <a:ext cx="321471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Руси уж так идёт,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талантливый народ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 себе и жнец, и швец,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на ложечках игрец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29190" y="785794"/>
            <a:ext cx="33575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Карусели, карусели,</a:t>
            </a:r>
            <a:br>
              <a:rPr lang="ru-RU" sz="2000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завертелись, закрутились,</a:t>
            </a:r>
            <a:br>
              <a:rPr lang="ru-RU" sz="2000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 покатились!</a:t>
            </a:r>
            <a:endParaRPr lang="ru-RU" sz="2000" dirty="0">
              <a:solidFill>
                <a:schemeClr val="accent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pic>
        <p:nvPicPr>
          <p:cNvPr id="1026" name="Picture 2" descr="D:\пользователь\Desktop\Детсад фото\IMG_20170420_112241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14282" y="3618000"/>
            <a:ext cx="2714644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D:\пользователь\Desktop\Детсад фото\IMG-20180414-WA0004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429388" y="3618000"/>
            <a:ext cx="2571768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D:\пользователь\Desktop\Детсад фото\IMG-20160818-WA0008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357950" y="714356"/>
            <a:ext cx="2322000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" descr="F:\Огород 29.04.14\DSC04176.JPG"/>
          <p:cNvPicPr>
            <a:picLocks noChangeAspect="1" noChangeArrowheads="1"/>
          </p:cNvPicPr>
          <p:nvPr/>
        </p:nvPicPr>
        <p:blipFill>
          <a:blip r:embed="rId6" cstate="print"/>
          <a:srcRect l="-1802" t="21240" r="38747" b="17870"/>
          <a:stretch>
            <a:fillRect/>
          </a:stretch>
        </p:blipFill>
        <p:spPr bwMode="auto">
          <a:xfrm>
            <a:off x="357158" y="214290"/>
            <a:ext cx="2643206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F:\Огород 29.04.14\DSC04185.JPG"/>
          <p:cNvPicPr/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571868" y="1214422"/>
            <a:ext cx="2428892" cy="30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3357554" y="5643578"/>
            <a:ext cx="3000396" cy="61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Конкурс рисунков на асфальте.</a:t>
            </a:r>
          </a:p>
          <a:p>
            <a:pPr algn="ctr"/>
            <a:endParaRPr lang="ru-RU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29322" y="214290"/>
            <a:ext cx="2811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Наши традиции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786182" y="5143512"/>
            <a:ext cx="2278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 Пасхальное чудо»</a:t>
            </a:r>
            <a:endParaRPr lang="ru-RU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868" y="500042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Яблочный спас</a:t>
            </a:r>
            <a:endParaRPr lang="ru-RU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43174" y="4357694"/>
            <a:ext cx="4071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Пасха – праздник самый светлый!</a:t>
            </a:r>
          </a:p>
          <a:p>
            <a:pPr algn="ctr"/>
            <a:r>
              <a:rPr lang="ru-RU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Яйцо -символ жизни на земле!</a:t>
            </a:r>
            <a:endParaRPr lang="ru-RU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86050" y="0"/>
            <a:ext cx="335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Социальные акции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28992" y="1357298"/>
            <a:ext cx="2500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День памяти героев Отечества» </a:t>
            </a:r>
            <a:r>
              <a:rPr lang="ru-RU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E:\ВЕЧНЫЙ ОГОНЬ\IMG_409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14282" y="428604"/>
            <a:ext cx="3571900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E:\ВЕЧНЫЙ ОГОНЬ\IMG_408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5648236" y="296030"/>
            <a:ext cx="3357586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D:\пользователь\Desktop\Детсад фото\IMG_20190430_105743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122053" y="4245637"/>
            <a:ext cx="3143272" cy="252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D:\пользователь\Desktop\Детсад фото\IMG_20190430_111600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71488" y="4144858"/>
            <a:ext cx="2143140" cy="2703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D:\пользователь\Desktop\Детсад фото\IMG_20190430_110044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657244" y="4217476"/>
            <a:ext cx="2214578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3286116" y="3786190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 мая- День Победы</a:t>
            </a:r>
            <a:endParaRPr lang="ru-RU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596" y="2857496"/>
            <a:ext cx="8429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Такие акции   закладывают ростки милосердия и   благодарности старшему поколению  за мир  и безопасность  для нынешнего поколения, воспитывают </a:t>
            </a:r>
            <a:r>
              <a:rPr lang="ru-RU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гражданско</a:t>
            </a:r>
            <a:r>
              <a:rPr lang="ru-RU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–патриотические чувства и   гордость за свою Родину </a:t>
            </a:r>
            <a:endParaRPr lang="ru-RU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000100" y="214290"/>
            <a:ext cx="7429552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Поклонимся</a:t>
            </a:r>
            <a:r>
              <a:rPr kumimoji="0" lang="ru-RU" sz="2800" b="1" i="0" u="none" strike="noStrike" cap="none" normalizeH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тем годам великим</a:t>
            </a:r>
            <a:endParaRPr kumimoji="0" lang="ru-RU" sz="2800" b="1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пользователь\Desktop\Детсад фото\IMG_20190415_161647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357554" y="714356"/>
            <a:ext cx="2160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D:\пользователь\Desktop\Детсад фото\IMG_20190415_162046.jpg"/>
          <p:cNvPicPr>
            <a:picLocks noChangeAspect="1" noChangeArrowheads="1"/>
          </p:cNvPicPr>
          <p:nvPr/>
        </p:nvPicPr>
        <p:blipFill>
          <a:blip r:embed="rId4" cstate="print"/>
          <a:srcRect t="21337"/>
          <a:stretch>
            <a:fillRect/>
          </a:stretch>
        </p:blipFill>
        <p:spPr bwMode="auto">
          <a:xfrm>
            <a:off x="6357948" y="714356"/>
            <a:ext cx="2285022" cy="28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D:\пользователь\Desktop\Детсад фото\IMG_20190415_172716.jpg"/>
          <p:cNvPicPr>
            <a:picLocks noChangeAspect="1" noChangeArrowheads="1"/>
          </p:cNvPicPr>
          <p:nvPr/>
        </p:nvPicPr>
        <p:blipFill>
          <a:blip r:embed="rId5" cstate="print"/>
          <a:srcRect b="17669"/>
          <a:stretch>
            <a:fillRect/>
          </a:stretch>
        </p:blipFill>
        <p:spPr bwMode="auto">
          <a:xfrm>
            <a:off x="357158" y="642918"/>
            <a:ext cx="2214578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D:\пользователь\Desktop\Детсад фото\IMG_20190416_100649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286116" y="3643314"/>
            <a:ext cx="2160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D:\пользователь\Desktop\Детсад фото\IMG_20190416_110223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357950" y="3643314"/>
            <a:ext cx="2226469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D:\пользователь\Desktop\Детсад фото\IMG_20190416_110203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357158" y="3643314"/>
            <a:ext cx="2160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pic>
        <p:nvPicPr>
          <p:cNvPr id="2" name="Picture 2" descr="C:\Users\Пользователь\Downloads\vospit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8750" t="16250" r="10625"/>
          <a:stretch>
            <a:fillRect/>
          </a:stretch>
        </p:blipFill>
        <p:spPr bwMode="auto">
          <a:xfrm>
            <a:off x="357158" y="214290"/>
            <a:ext cx="2125634" cy="1656000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643702" y="785794"/>
            <a:ext cx="2295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286248" y="785794"/>
            <a:ext cx="2295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2143108" y="142852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Акция: «Чистый участок – чистая совесть»</a:t>
            </a:r>
            <a:endParaRPr lang="ru-RU" sz="24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D:\пользователь\Desktop\конкурсы МБДОУ\Лэпбук Лук\IMG_20190226_081951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0" y="4071942"/>
            <a:ext cx="1929689" cy="24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Users\Пользователь\AppData\Local\Microsoft\Windows\Temporary Internet Files\Content.Word\IMG_20190304_075829.jpg"/>
          <p:cNvPicPr/>
          <p:nvPr/>
        </p:nvPicPr>
        <p:blipFill>
          <a:blip r:embed="rId7" cstate="print"/>
          <a:stretch>
            <a:fillRect/>
          </a:stretch>
        </p:blipFill>
        <p:spPr bwMode="auto">
          <a:xfrm>
            <a:off x="1785918" y="4143380"/>
            <a:ext cx="207170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D:\фото\IMG_20190307_141525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D1B1C8"/>
              </a:clrFrom>
              <a:clrTo>
                <a:srgbClr val="D1B1C8">
                  <a:alpha val="0"/>
                </a:srgbClr>
              </a:clrTo>
            </a:clrChange>
          </a:blip>
          <a:srcRect l="19444" t="4166" r="18976" b="47917"/>
          <a:stretch>
            <a:fillRect/>
          </a:stretch>
        </p:blipFill>
        <p:spPr bwMode="auto">
          <a:xfrm>
            <a:off x="7358082" y="3929066"/>
            <a:ext cx="1785918" cy="2196000"/>
          </a:xfrm>
          <a:prstGeom prst="rect">
            <a:avLst/>
          </a:prstGeom>
          <a:noFill/>
        </p:spPr>
      </p:pic>
      <p:pic>
        <p:nvPicPr>
          <p:cNvPr id="1027" name="Picture 3" descr="D:\фото\IMG_20190307_141341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3857620" y="4000504"/>
            <a:ext cx="1928826" cy="24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1571604" y="307181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1928802"/>
            <a:ext cx="44291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Мини- огород «Луковая грядка </a:t>
            </a:r>
            <a:r>
              <a:rPr lang="ru-RU" sz="2000" b="1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Чиполлино</a:t>
            </a:r>
            <a:r>
              <a:rPr lang="ru-RU" sz="20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lang="ru-RU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это возможность видеть результаты своей работы, а самое главное - это хороший способ употреблять в пищу собственные экологически чистые  продукты.</a:t>
            </a:r>
            <a:endParaRPr lang="ru-RU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фото\IMG_20190301_165520.jp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5786446" y="4071942"/>
            <a:ext cx="1857388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71736" y="500042"/>
            <a:ext cx="528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Экскурсия в  краеведческий музей</a:t>
            </a:r>
            <a:endParaRPr lang="ru-RU" sz="24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3" descr="C:\Users\Пользователь\Downloads\img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56" t="42708" r="32031" b="8333"/>
          <a:stretch>
            <a:fillRect/>
          </a:stretch>
        </p:blipFill>
        <p:spPr bwMode="auto">
          <a:xfrm>
            <a:off x="285720" y="214290"/>
            <a:ext cx="1777020" cy="1440000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>
          <a:xfrm>
            <a:off x="1500166" y="1643050"/>
            <a:ext cx="6335105" cy="4248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57158" y="214290"/>
            <a:ext cx="83582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Дружба - это искренность отношений и правда в общении.</a:t>
            </a:r>
            <a:endParaRPr lang="ru-RU" sz="240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14282" y="785794"/>
            <a:ext cx="2357454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D:\пользователь\Desktop\Детсад фото\IMG_20180419_11544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714612" y="1000108"/>
            <a:ext cx="3710265" cy="28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D:\пользователь\Desktop\Детсад фото\IMG_20181023_090433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572264" y="785794"/>
            <a:ext cx="2322000" cy="3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F:\Дорога\IMG_20190403_121512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71472" y="3978000"/>
            <a:ext cx="245853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215074" y="3857628"/>
            <a:ext cx="2344632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3571868" y="3786190"/>
            <a:ext cx="2160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olgap\Downloads\word-image-3281-2-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8440" cy="6858000"/>
          </a:xfrm>
          <a:prstGeom prst="rect">
            <a:avLst/>
          </a:prstGeom>
          <a:noFill/>
        </p:spPr>
      </p:pic>
      <p:pic>
        <p:nvPicPr>
          <p:cNvPr id="2" name="Picture 2" descr="C:\Users\Пользователь\Downloads\vospit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8750" t="16250" r="10625"/>
          <a:stretch>
            <a:fillRect/>
          </a:stretch>
        </p:blipFill>
        <p:spPr bwMode="auto">
          <a:xfrm>
            <a:off x="285720" y="0"/>
            <a:ext cx="3188441" cy="2484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714744" y="1142984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Результат</a:t>
            </a:r>
            <a:endParaRPr lang="ru-RU" sz="32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2357430"/>
            <a:ext cx="8429684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Дети усвоят направленность и открытость к добру.</a:t>
            </a:r>
          </a:p>
          <a:p>
            <a:pPr algn="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Сформируют позитивное отношение к окружающему миру, другим людям и самому себе, отношению  со взрослыми и сверстниками.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Проявят потребность и готовность к состраданию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Воспитают чувство патриотизма, потребность в самоотверженном служении на благо Отечества.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Познакомятся с православной культурой,  формами традиционного семейного уклада, пониманием своего места в семье, примут посильное участие в домашних делах.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Воспитают ответственность за свои поступки и дела,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деятельное отношение к труду.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9" name="Picture 2" descr="C:\Users\Пользователь\Desktop\нравственность\90.jpg"/>
          <p:cNvPicPr>
            <a:picLocks noChangeAspect="1" noChangeArrowheads="1"/>
          </p:cNvPicPr>
          <p:nvPr/>
        </p:nvPicPr>
        <p:blipFill>
          <a:blip r:embed="rId4" cstate="print"/>
          <a:srcRect l="64000" t="66667" r="4800"/>
          <a:stretch>
            <a:fillRect/>
          </a:stretch>
        </p:blipFill>
        <p:spPr bwMode="auto">
          <a:xfrm>
            <a:off x="6715140" y="4929198"/>
            <a:ext cx="1974401" cy="16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C:\Users\Пользователь\Desktop\нравственность\9.jpg"/>
          <p:cNvPicPr>
            <a:picLocks noChangeAspect="1" noChangeArrowheads="1"/>
          </p:cNvPicPr>
          <p:nvPr/>
        </p:nvPicPr>
        <p:blipFill>
          <a:blip r:embed="rId5" cstate="print"/>
          <a:srcRect l="74219" t="73959"/>
          <a:stretch>
            <a:fillRect/>
          </a:stretch>
        </p:blipFill>
        <p:spPr bwMode="auto">
          <a:xfrm>
            <a:off x="6357950" y="357166"/>
            <a:ext cx="2357390" cy="178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886</Words>
  <Application>Microsoft Office PowerPoint</Application>
  <PresentationFormat>Экран (4:3)</PresentationFormat>
  <Paragraphs>123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Ольга Тюрина</cp:lastModifiedBy>
  <cp:revision>107</cp:revision>
  <dcterms:created xsi:type="dcterms:W3CDTF">2019-05-17T15:33:56Z</dcterms:created>
  <dcterms:modified xsi:type="dcterms:W3CDTF">2024-10-16T08:32:19Z</dcterms:modified>
</cp:coreProperties>
</file>